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326" r:id="rId3"/>
    <p:sldId id="418" r:id="rId4"/>
    <p:sldId id="443" r:id="rId5"/>
    <p:sldId id="425" r:id="rId6"/>
    <p:sldId id="422" r:id="rId7"/>
    <p:sldId id="444" r:id="rId8"/>
    <p:sldId id="423" r:id="rId9"/>
    <p:sldId id="445" r:id="rId10"/>
    <p:sldId id="446" r:id="rId11"/>
    <p:sldId id="453" r:id="rId12"/>
    <p:sldId id="487" r:id="rId13"/>
    <p:sldId id="488" r:id="rId14"/>
    <p:sldId id="484" r:id="rId15"/>
    <p:sldId id="486" r:id="rId16"/>
    <p:sldId id="492" r:id="rId17"/>
    <p:sldId id="489" r:id="rId18"/>
    <p:sldId id="490" r:id="rId19"/>
    <p:sldId id="491" r:id="rId20"/>
    <p:sldId id="442" r:id="rId21"/>
    <p:sldId id="459" r:id="rId22"/>
    <p:sldId id="447" r:id="rId23"/>
    <p:sldId id="454" r:id="rId24"/>
    <p:sldId id="428" r:id="rId25"/>
    <p:sldId id="434" r:id="rId26"/>
    <p:sldId id="436" r:id="rId27"/>
    <p:sldId id="437" r:id="rId28"/>
    <p:sldId id="433" r:id="rId29"/>
    <p:sldId id="440" r:id="rId30"/>
    <p:sldId id="441" r:id="rId31"/>
    <p:sldId id="438" r:id="rId32"/>
    <p:sldId id="439" r:id="rId33"/>
    <p:sldId id="460" r:id="rId34"/>
    <p:sldId id="461" r:id="rId35"/>
    <p:sldId id="452" r:id="rId36"/>
    <p:sldId id="457" r:id="rId37"/>
    <p:sldId id="456" r:id="rId38"/>
    <p:sldId id="458" r:id="rId39"/>
    <p:sldId id="462" r:id="rId40"/>
    <p:sldId id="469" r:id="rId42"/>
    <p:sldId id="470" r:id="rId43"/>
    <p:sldId id="471" r:id="rId44"/>
    <p:sldId id="463" r:id="rId45"/>
    <p:sldId id="464" r:id="rId46"/>
    <p:sldId id="495" r:id="rId47"/>
    <p:sldId id="465" r:id="rId48"/>
    <p:sldId id="477" r:id="rId49"/>
    <p:sldId id="468" r:id="rId50"/>
    <p:sldId id="466" r:id="rId51"/>
    <p:sldId id="467" r:id="rId52"/>
    <p:sldId id="472" r:id="rId53"/>
    <p:sldId id="473" r:id="rId54"/>
    <p:sldId id="474" r:id="rId55"/>
    <p:sldId id="475" r:id="rId56"/>
    <p:sldId id="478" r:id="rId57"/>
    <p:sldId id="480" r:id="rId58"/>
    <p:sldId id="479" r:id="rId59"/>
    <p:sldId id="481" r:id="rId60"/>
    <p:sldId id="482" r:id="rId61"/>
    <p:sldId id="498" r:id="rId62"/>
    <p:sldId id="499" r:id="rId63"/>
    <p:sldId id="500" r:id="rId64"/>
    <p:sldId id="497" r:id="rId65"/>
    <p:sldId id="496" r:id="rId66"/>
    <p:sldId id="493" r:id="rId67"/>
    <p:sldId id="501" r:id="rId68"/>
    <p:sldId id="411" r:id="rId6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FF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824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F9E17-7948-4DB6-9C7F-FA8B5575D5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1E55B-B807-4808-A23A-739D70ED46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1E55B-B807-4808-A23A-739D70ED46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6E0A0A-FB1E-4695-9057-8336551454A0}" type="slidenum">
              <a:rPr lang="en-US" altLang="zh-CN"/>
            </a:fld>
            <a:endParaRPr lang="en-US" altLang="zh-CN"/>
          </a:p>
        </p:txBody>
      </p:sp>
      <p:sp>
        <p:nvSpPr>
          <p:cNvPr id="1639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46E64-3A49-447B-8D52-8CAB7641CC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AA5B1-9167-45AD-A0CC-4D79A70B83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AF049-8EC9-4BF2-B370-3D5957D8DE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7016B-753C-43D2-A5F7-5900AF79C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917B6-8A8C-4095-95A1-26322BEEAC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11672-7005-47EF-8CEF-2AF04B2A6F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946FE-C759-4A36-8050-726D190A8D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51015-3991-45A7-A305-62A1D9E659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6B28E-18FD-4389-AF76-1D96C37182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491B3-4897-44E5-B209-7EB4779A84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fld id="{D709B0A4-32A3-4DDD-80C3-6A72E5304A75}" type="slidenum">
              <a:rPr lang="en-US" altLang="zh-CN"/>
            </a:fld>
            <a:endParaRPr lang="en-US" altLang="zh-CN"/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3.png"/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3.wdp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microsoft.com/office/2007/relationships/hdphoto" Target="../media/hdphoto4.wdp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5.wdp"/><Relationship Id="rId1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6.wdp"/><Relationship Id="rId1" Type="http://schemas.openxmlformats.org/officeDocument/2006/relationships/image" Target="../media/image5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95536" y="404664"/>
            <a:ext cx="8352928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anose="02010800040101010101" pitchFamily="2" charset="-122"/>
              </a:rPr>
              <a:t>Web API</a:t>
            </a:r>
            <a:r>
              <a:rPr lang="zh-CN" altLang="en-US" sz="4000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anose="02010800040101010101" pitchFamily="2" charset="-122"/>
              </a:rPr>
              <a:t>与 </a:t>
            </a:r>
            <a:r>
              <a:rPr lang="en-US" altLang="zh-CN" sz="4000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anose="02010800040101010101" pitchFamily="2" charset="-122"/>
              </a:rPr>
              <a:t>Web</a:t>
            </a:r>
            <a:r>
              <a:rPr lang="zh-CN" altLang="en-US" sz="4000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anose="02010800040101010101" pitchFamily="2" charset="-122"/>
              </a:rPr>
              <a:t>应用</a:t>
            </a:r>
            <a:r>
              <a:rPr lang="zh-CN" altLang="en-US" sz="4000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ea typeface="华文隶书" panose="02010800040101010101" pitchFamily="2" charset="-122"/>
              </a:rPr>
              <a:t>开发</a:t>
            </a:r>
            <a:endParaRPr lang="zh-CN" altLang="en-US" sz="4000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ea typeface="华文隶书" panose="02010800040101010101" pitchFamily="2" charset="-122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354549" y="2348880"/>
            <a:ext cx="6357982" cy="353603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square" lIns="198000" tIns="190800" bIns="324000"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18.1 </a:t>
            </a:r>
            <a:r>
              <a:rPr lang="en-US" altLang="zh-CN" sz="2800" dirty="0" err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ASP.NET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18.2 Web API</a:t>
            </a:r>
            <a:r>
              <a:rPr lang="zh-CN" altLang="en-US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18.3 </a:t>
            </a: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 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的开发与测试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18.4 Web API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的调用</a:t>
            </a:r>
            <a:endParaRPr lang="en-US" altLang="zh-CN" sz="28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18.5</a:t>
            </a:r>
            <a:r>
              <a:rPr lang="zh-CN" altLang="en-US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利用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 API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492896"/>
            <a:ext cx="7869560" cy="846931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 API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远程过程调用</a:t>
            </a:r>
            <a:endParaRPr lang="zh-CN" altLang="en-US" dirty="0"/>
          </a:p>
        </p:txBody>
      </p:sp>
      <p:pic>
        <p:nvPicPr>
          <p:cNvPr id="4098" name="Picture 2" descr="RPC 的图像结果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35728"/>
            <a:ext cx="4680520" cy="45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15616" y="278180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序列化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63895" y="278180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反序列化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87624" y="1988840"/>
            <a:ext cx="94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75856" y="5638955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消息（文本或二进制）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092280" y="195024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cxnSp>
        <p:nvCxnSpPr>
          <p:cNvPr id="10" name="肘形连接符 9"/>
          <p:cNvCxnSpPr>
            <a:stCxn id="7" idx="2"/>
            <a:endCxn id="4" idx="0"/>
          </p:cNvCxnSpPr>
          <p:nvPr/>
        </p:nvCxnSpPr>
        <p:spPr bwMode="auto">
          <a:xfrm rot="16200000" flipH="1">
            <a:off x="1501034" y="2610816"/>
            <a:ext cx="331297" cy="10674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endCxn id="8" idx="1"/>
          </p:cNvCxnSpPr>
          <p:nvPr/>
        </p:nvCxnSpPr>
        <p:spPr bwMode="auto">
          <a:xfrm rot="16200000" flipH="1">
            <a:off x="1129294" y="3723225"/>
            <a:ext cx="2662271" cy="1630853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3"/>
            <a:endCxn id="6" idx="2"/>
          </p:cNvCxnSpPr>
          <p:nvPr/>
        </p:nvCxnSpPr>
        <p:spPr bwMode="auto">
          <a:xfrm flipV="1">
            <a:off x="6554318" y="3243467"/>
            <a:ext cx="1020669" cy="262632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0"/>
          </p:cNvCxnSpPr>
          <p:nvPr/>
        </p:nvCxnSpPr>
        <p:spPr bwMode="auto">
          <a:xfrm rot="16200000" flipV="1">
            <a:off x="7390041" y="2596855"/>
            <a:ext cx="369892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远程过程调用发展历程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CORBA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DCOM</a:t>
            </a:r>
            <a:r>
              <a:rPr lang="zh-CN" altLang="en-US" dirty="0" smtClean="0"/>
              <a:t>，</a:t>
            </a:r>
            <a:r>
              <a:rPr lang="en-US" altLang="zh-CN" dirty="0"/>
              <a:t>COM+</a:t>
            </a:r>
            <a:endParaRPr lang="en-US" altLang="zh-CN" dirty="0"/>
          </a:p>
          <a:p>
            <a:pPr lvl="1"/>
            <a:r>
              <a:rPr lang="en-US" altLang="zh-CN" dirty="0"/>
              <a:t>Java RMI</a:t>
            </a:r>
            <a:endParaRPr lang="en-US" altLang="zh-CN" dirty="0"/>
          </a:p>
          <a:p>
            <a:pPr lvl="1"/>
            <a:r>
              <a:rPr lang="en-US" altLang="zh-CN" dirty="0"/>
              <a:t>.NET Remoting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Web Service </a:t>
            </a:r>
            <a:r>
              <a:rPr lang="en-US" altLang="zh-CN" dirty="0" smtClean="0">
                <a:solidFill>
                  <a:srgbClr val="FF0000"/>
                </a:solidFill>
              </a:rPr>
              <a:t>(SOAP</a:t>
            </a:r>
            <a:r>
              <a:rPr lang="zh-CN" altLang="en-US" dirty="0" smtClean="0">
                <a:solidFill>
                  <a:srgbClr val="FF0000"/>
                </a:solidFill>
              </a:rPr>
              <a:t>协议</a:t>
            </a:r>
            <a:r>
              <a:rPr lang="zh-CN" altLang="en-US" dirty="0">
                <a:solidFill>
                  <a:srgbClr val="FF0000"/>
                </a:solidFill>
              </a:rPr>
              <a:t>的消息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Hessian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Web </a:t>
            </a:r>
            <a:r>
              <a:rPr lang="en-US" altLang="zh-CN" dirty="0" smtClean="0">
                <a:solidFill>
                  <a:srgbClr val="FF0000"/>
                </a:solidFill>
              </a:rPr>
              <a:t>API(Restful</a:t>
            </a:r>
            <a:r>
              <a:rPr lang="zh-CN" altLang="en-US" dirty="0" smtClean="0">
                <a:solidFill>
                  <a:srgbClr val="FF0000"/>
                </a:solidFill>
              </a:rPr>
              <a:t>协议的消息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Thrift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框架的两种远程服务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.Net</a:t>
            </a:r>
            <a:r>
              <a:rPr lang="zh-CN" altLang="en-US" dirty="0" smtClean="0"/>
              <a:t>框架的两种远程服务</a:t>
            </a:r>
            <a:endParaRPr lang="en-US" altLang="zh-CN" dirty="0" smtClean="0"/>
          </a:p>
          <a:p>
            <a:pPr lvl="1"/>
            <a:r>
              <a:rPr lang="en-US" altLang="zh-CN" dirty="0"/>
              <a:t>WCF Web Service</a:t>
            </a:r>
            <a:r>
              <a:rPr lang="zh-CN" altLang="en-US" dirty="0"/>
              <a:t>：实现</a:t>
            </a:r>
            <a:r>
              <a:rPr lang="en-US" altLang="zh-CN" dirty="0"/>
              <a:t>SOAP</a:t>
            </a:r>
            <a:r>
              <a:rPr lang="zh-CN" altLang="en-US" dirty="0"/>
              <a:t>协议的服务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Web API</a:t>
            </a:r>
            <a:r>
              <a:rPr lang="zh-CN" altLang="en-US" dirty="0" smtClean="0"/>
              <a:t>：</a:t>
            </a:r>
            <a:r>
              <a:rPr lang="zh-CN" altLang="en-US" dirty="0"/>
              <a:t>实现</a:t>
            </a:r>
            <a:r>
              <a:rPr lang="en-US" altLang="zh-CN" dirty="0"/>
              <a:t>Restful </a:t>
            </a:r>
            <a:r>
              <a:rPr lang="en-US" altLang="zh-CN" dirty="0" smtClean="0"/>
              <a:t>Service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8" name="Picture 4" descr="SOAP vs RE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52936"/>
            <a:ext cx="4638724" cy="369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58899"/>
          </a:xfrm>
        </p:spPr>
        <p:txBody>
          <a:bodyPr/>
          <a:lstStyle/>
          <a:p>
            <a:r>
              <a:rPr lang="en-US" altLang="zh-CN" dirty="0" smtClean="0"/>
              <a:t>SOAP</a:t>
            </a:r>
            <a:r>
              <a:rPr lang="zh-CN" altLang="en-US" dirty="0" smtClean="0"/>
              <a:t>消息示例</a:t>
            </a:r>
            <a:endParaRPr lang="zh-CN" altLang="en-US" dirty="0"/>
          </a:p>
        </p:txBody>
      </p:sp>
      <p:pic>
        <p:nvPicPr>
          <p:cNvPr id="2054" name="Picture 6" descr="SOAP Messag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74158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/>
              <a:t>消息示例</a:t>
            </a:r>
            <a:endParaRPr lang="zh-CN" altLang="en-US" dirty="0"/>
          </a:p>
        </p:txBody>
      </p:sp>
      <p:pic>
        <p:nvPicPr>
          <p:cNvPr id="8194" name="Picture 2" descr="restful 的图像结果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229600" cy="370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</a:t>
            </a:r>
            <a:r>
              <a:rPr lang="zh-CN" altLang="en-US" dirty="0" smtClean="0"/>
              <a:t>消息示例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+XML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pic>
        <p:nvPicPr>
          <p:cNvPr id="5122" name="Picture 2" descr="REST Messag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6264696" cy="36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/>
              <a:t>消息示例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+JSON</a:t>
            </a:r>
            <a:r>
              <a:rPr lang="zh-CN" altLang="en-US" dirty="0" smtClean="0"/>
              <a:t>消息</a:t>
            </a:r>
            <a:endParaRPr lang="zh-CN" altLang="en-US" dirty="0"/>
          </a:p>
        </p:txBody>
      </p:sp>
      <p:pic>
        <p:nvPicPr>
          <p:cNvPr id="6146" name="Picture 2" descr="JSON Messag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40"/>
            <a:ext cx="4782203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Rest Vs Soap 的图像结果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940223" cy="452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Restfual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服务示例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279306" y="1628800"/>
            <a:ext cx="611260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8835" y="1052736"/>
            <a:ext cx="8229600" cy="4862165"/>
          </a:xfrm>
        </p:spPr>
        <p:txBody>
          <a:bodyPr/>
          <a:lstStyle/>
          <a:p>
            <a:r>
              <a:rPr lang="zh-CN" altLang="en-US" dirty="0" smtClean="0"/>
              <a:t>豆瓣的书籍查询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ASP.NET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pic>
        <p:nvPicPr>
          <p:cNvPr id="1026" name="Picture 2" descr="asp.net 5 architecture  的图像结果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16273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Web API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07315"/>
            <a:ext cx="8229600" cy="2664296"/>
          </a:xfrm>
        </p:spPr>
        <p:txBody>
          <a:bodyPr/>
          <a:lstStyle/>
          <a:p>
            <a:r>
              <a:rPr lang="en-US" altLang="zh-CN" dirty="0" smtClean="0"/>
              <a:t>ASP.NET </a:t>
            </a:r>
            <a:r>
              <a:rPr lang="en-US" altLang="zh-CN" dirty="0"/>
              <a:t>Web API </a:t>
            </a:r>
            <a:r>
              <a:rPr lang="zh-CN" altLang="en-US" dirty="0" smtClean="0"/>
              <a:t>是</a:t>
            </a:r>
            <a:r>
              <a:rPr lang="zh-CN" altLang="en-US" dirty="0"/>
              <a:t>一种框架，用于轻松</a:t>
            </a:r>
            <a:r>
              <a:rPr lang="zh-CN" altLang="en-US" dirty="0" smtClean="0"/>
              <a:t>构建</a:t>
            </a:r>
            <a:r>
              <a:rPr lang="zh-CN" altLang="en-US" dirty="0"/>
              <a:t>支持</a:t>
            </a:r>
            <a:r>
              <a:rPr lang="zh-CN" altLang="en-US" dirty="0" smtClean="0"/>
              <a:t>多种</a:t>
            </a:r>
            <a:r>
              <a:rPr lang="zh-CN" altLang="en-US" dirty="0"/>
              <a:t>客户端（包括浏览器和移动设备）的 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服务</a:t>
            </a:r>
            <a:r>
              <a:rPr lang="zh-CN" altLang="en-US" dirty="0"/>
              <a:t>。 </a:t>
            </a:r>
            <a:endParaRPr lang="en-US" altLang="zh-CN" dirty="0" smtClean="0"/>
          </a:p>
        </p:txBody>
      </p:sp>
      <p:pic>
        <p:nvPicPr>
          <p:cNvPr id="5" name="Picture 2" descr="WebApi 的图像结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206" y="2852936"/>
            <a:ext cx="4676259" cy="292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84693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WEB API </a:t>
            </a:r>
            <a:r>
              <a:rPr lang="zh-CN" altLang="en-US" dirty="0" smtClean="0"/>
              <a:t>开发各种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pic>
        <p:nvPicPr>
          <p:cNvPr id="7170" name="Picture 2" descr="WebApi 的图像结果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229600" cy="465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846931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 API</a:t>
            </a:r>
            <a:r>
              <a:rPr lang="zh-CN" altLang="en-US" dirty="0" smtClean="0"/>
              <a:t>的开发与测试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API</a:t>
            </a:r>
            <a:r>
              <a:rPr lang="zh-CN" altLang="en-US" dirty="0" smtClean="0"/>
              <a:t>的开发过程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6193754" cy="348756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36" y="2132856"/>
            <a:ext cx="5616624" cy="419423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3599892" y="4792324"/>
            <a:ext cx="1368152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951820" y="2681496"/>
            <a:ext cx="648072" cy="57606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889" y="893911"/>
            <a:ext cx="3149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、新建</a:t>
            </a:r>
            <a:r>
              <a:rPr lang="en-US" altLang="zh-CN" dirty="0"/>
              <a:t>ASP.NET</a:t>
            </a:r>
            <a:r>
              <a:rPr lang="zh-CN" altLang="en-US" dirty="0"/>
              <a:t>项目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API</a:t>
            </a:r>
            <a:r>
              <a:rPr lang="zh-CN" altLang="en-US" dirty="0"/>
              <a:t>的开发过程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3648" y="1510023"/>
            <a:ext cx="6686305" cy="46209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5889" y="893911"/>
            <a:ext cx="3614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、添加</a:t>
            </a:r>
            <a:r>
              <a:rPr lang="en-US" altLang="zh-CN" dirty="0" smtClean="0"/>
              <a:t>Web API 2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48196"/>
            <a:ext cx="8229600" cy="846931"/>
          </a:xfrm>
        </p:spPr>
        <p:txBody>
          <a:bodyPr/>
          <a:lstStyle/>
          <a:p>
            <a:r>
              <a:rPr lang="en-US" altLang="zh-CN" dirty="0" smtClean="0"/>
              <a:t>Web </a:t>
            </a:r>
            <a:r>
              <a:rPr lang="en-US" altLang="zh-CN" dirty="0"/>
              <a:t>API</a:t>
            </a:r>
            <a:r>
              <a:rPr lang="zh-CN" altLang="en-US" dirty="0"/>
              <a:t>的开发过程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1095127"/>
            <a:ext cx="3100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、写</a:t>
            </a:r>
            <a:r>
              <a:rPr lang="en-US" altLang="zh-CN" dirty="0" smtClean="0"/>
              <a:t>API</a:t>
            </a:r>
            <a:r>
              <a:rPr lang="zh-CN" altLang="en-US" dirty="0"/>
              <a:t>控制器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9592" y="5774511"/>
            <a:ext cx="4682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注：该示例中需要配置项目依赖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688" y="1772816"/>
            <a:ext cx="4912579" cy="3892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85723" y="1988840"/>
            <a:ext cx="3768851" cy="39258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58" y="1332982"/>
            <a:ext cx="1904762" cy="44761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7359" y="1261799"/>
            <a:ext cx="2020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运行</a:t>
            </a:r>
            <a:r>
              <a:rPr lang="en-US" altLang="zh-CN" dirty="0"/>
              <a:t>Web</a:t>
            </a:r>
            <a:r>
              <a:rPr lang="zh-CN" altLang="en-US" dirty="0"/>
              <a:t>程序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2651" y="2060848"/>
            <a:ext cx="27428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程序会自动部署到</a:t>
            </a:r>
            <a:r>
              <a:rPr lang="en-US" altLang="zh-CN" dirty="0" smtClean="0"/>
              <a:t>IIS Express</a:t>
            </a:r>
            <a:r>
              <a:rPr lang="zh-CN" altLang="en-US" dirty="0" smtClean="0"/>
              <a:t>服务器中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2651" y="4197281"/>
            <a:ext cx="31250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注：最新推出的</a:t>
            </a:r>
            <a:r>
              <a:rPr lang="en-US" altLang="zh-CN" dirty="0" smtClean="0"/>
              <a:t>ASP.NET Core</a:t>
            </a:r>
            <a:r>
              <a:rPr lang="zh-CN" altLang="en-US" dirty="0" smtClean="0"/>
              <a:t>可以不依赖</a:t>
            </a:r>
            <a:r>
              <a:rPr lang="en-US" altLang="zh-CN" dirty="0" smtClean="0"/>
              <a:t>IIS</a:t>
            </a:r>
            <a:r>
              <a:rPr lang="zh-CN" altLang="en-US" dirty="0" smtClean="0"/>
              <a:t>服务器，在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Mac</a:t>
            </a:r>
            <a:r>
              <a:rPr lang="zh-CN" altLang="en-US" dirty="0" smtClean="0"/>
              <a:t>等多种</a:t>
            </a:r>
            <a:r>
              <a:rPr lang="en-US" altLang="zh-CN" dirty="0" smtClean="0"/>
              <a:t>OS</a:t>
            </a:r>
            <a:r>
              <a:rPr lang="zh-CN" altLang="en-US" dirty="0" smtClean="0"/>
              <a:t>上执行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在浏览器中直接调用</a:t>
            </a:r>
            <a:r>
              <a:rPr lang="en-US" altLang="zh-CN" dirty="0" smtClean="0"/>
              <a:t>Web API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2996" y="1108859"/>
            <a:ext cx="3100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格式的返回数据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1" y="5229200"/>
            <a:ext cx="8507288" cy="67060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3528" y="4653136"/>
            <a:ext cx="3137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格式的返回数据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190" y="1067144"/>
            <a:ext cx="4067944" cy="3716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XML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872" y="130625"/>
            <a:ext cx="5853788" cy="61892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78834"/>
            <a:ext cx="5004048" cy="5013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JSON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80" y="350862"/>
            <a:ext cx="5253879" cy="5804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4464496" cy="5287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Web Pages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Web Pages</a:t>
            </a:r>
            <a:endParaRPr lang="en-US" altLang="zh-CN" b="1" dirty="0"/>
          </a:p>
          <a:p>
            <a:pPr lvl="1"/>
            <a:r>
              <a:rPr lang="zh-CN" altLang="en-US" dirty="0"/>
              <a:t>最</a:t>
            </a:r>
            <a:r>
              <a:rPr lang="zh-CN" altLang="en-US" dirty="0" smtClean="0"/>
              <a:t>简单、古老的 </a:t>
            </a:r>
            <a:r>
              <a:rPr lang="en-US" altLang="zh-CN" dirty="0"/>
              <a:t>ASP.NET 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页面文件扩展名为</a:t>
            </a:r>
            <a:r>
              <a:rPr lang="en-US" altLang="zh-CN" dirty="0" err="1" smtClean="0"/>
              <a:t>aspx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2924944"/>
            <a:ext cx="5904656" cy="192357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&lt;html&gt; </a:t>
            </a:r>
            <a:endParaRPr lang="en-US" altLang="zh-CN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eaLnBrk="0" hangingPunct="0"/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&lt;body&gt;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 eaLnBrk="0" hangingPunct="0"/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&lt;h1&gt;Hello Web Pages&lt;/h1&gt;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 eaLnBrk="0" hangingPunct="0"/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&lt;p&gt;The time is @DateTime.Now&lt;/p&gt;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 eaLnBrk="0" hangingPunct="0"/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&lt;/body&gt;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&lt;/html&gt;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PostMan</a:t>
            </a:r>
            <a:r>
              <a:rPr lang="zh-CN" altLang="en-US" dirty="0" smtClean="0"/>
              <a:t>工具测试</a:t>
            </a:r>
            <a:r>
              <a:rPr lang="en-US" altLang="zh-CN" dirty="0" err="1" smtClean="0"/>
              <a:t>WebAPI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584" y="1124744"/>
            <a:ext cx="7719256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592" y="1196752"/>
            <a:ext cx="5770984" cy="324457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zh-CN" altLang="en-US" dirty="0"/>
              <a:t>项目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帮助页面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5896553" cy="3384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 API</a:t>
            </a:r>
            <a:r>
              <a:rPr lang="zh-CN" altLang="en-US" dirty="0" smtClean="0"/>
              <a:t>的路由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的地址与</a:t>
            </a:r>
            <a:r>
              <a:rPr lang="en-US" altLang="zh-CN" dirty="0" smtClean="0"/>
              <a:t>HTTP Method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有一个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地址，同时对应一个</a:t>
            </a:r>
            <a:r>
              <a:rPr lang="en-US" altLang="zh-CN" dirty="0" smtClean="0"/>
              <a:t>HTTP Method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使用同一个地址的多</a:t>
            </a:r>
            <a:r>
              <a:rPr lang="zh-CN" altLang="en-US" dirty="0"/>
              <a:t>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，他们的</a:t>
            </a:r>
            <a:r>
              <a:rPr lang="en-US" altLang="zh-CN" dirty="0" smtClean="0"/>
              <a:t>HTTP Method</a:t>
            </a:r>
            <a:r>
              <a:rPr lang="zh-CN" altLang="en-US" dirty="0" smtClean="0"/>
              <a:t>必须不同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常用的</a:t>
            </a:r>
            <a:r>
              <a:rPr lang="en-US" altLang="zh-CN" dirty="0" smtClean="0"/>
              <a:t>HTTP Method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GET: </a:t>
            </a:r>
            <a:r>
              <a:rPr lang="zh-CN" altLang="en-US" dirty="0" smtClean="0"/>
              <a:t>一般用于查询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PUT</a:t>
            </a:r>
            <a:r>
              <a:rPr lang="zh-CN" altLang="en-US" dirty="0" smtClean="0"/>
              <a:t>：一般用于修改单个对象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POST</a:t>
            </a:r>
            <a:r>
              <a:rPr lang="zh-CN" altLang="en-US" dirty="0" smtClean="0"/>
              <a:t>：一般用于发送一组数据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DELETE</a:t>
            </a:r>
            <a:r>
              <a:rPr lang="zh-CN" altLang="en-US" dirty="0" smtClean="0"/>
              <a:t>：一般用于删除一个对象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Web API</a:t>
            </a:r>
            <a:r>
              <a:rPr lang="zh-CN" altLang="en-US" dirty="0"/>
              <a:t>的路由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 API</a:t>
            </a:r>
            <a:r>
              <a:rPr lang="zh-CN" altLang="en-US" dirty="0" smtClean="0"/>
              <a:t>的路由</a:t>
            </a:r>
            <a:endParaRPr lang="en-US" altLang="zh-CN" dirty="0" smtClean="0"/>
          </a:p>
          <a:p>
            <a:pPr lvl="1"/>
            <a:r>
              <a:rPr lang="zh-CN" altLang="en-US" dirty="0"/>
              <a:t>给一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地址和</a:t>
            </a:r>
            <a:r>
              <a:rPr lang="en-US" altLang="zh-CN" dirty="0" smtClean="0"/>
              <a:t>http method</a:t>
            </a:r>
            <a:r>
              <a:rPr lang="zh-CN" altLang="en-US" dirty="0" smtClean="0"/>
              <a:t>，找到一个控制器方法来处理这个请求</a:t>
            </a:r>
            <a:endParaRPr lang="en-US" altLang="zh-CN" dirty="0" smtClean="0"/>
          </a:p>
          <a:p>
            <a:r>
              <a:rPr lang="zh-CN" altLang="en-US" dirty="0"/>
              <a:t>路由表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6" y="3717032"/>
            <a:ext cx="6693011" cy="17603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56048" y="3255367"/>
            <a:ext cx="2500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err="1">
                <a:solidFill>
                  <a:srgbClr val="505050"/>
                </a:solidFill>
                <a:latin typeface="Segoe UI" panose="020B0502040204020203" pitchFamily="34" charset="0"/>
              </a:rPr>
              <a:t>WebApiConfig.cs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r="59050" b="71205"/>
          <a:stretch>
            <a:fillRect/>
          </a:stretch>
        </p:blipFill>
        <p:spPr>
          <a:xfrm>
            <a:off x="4567058" y="2573312"/>
            <a:ext cx="3703305" cy="2378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19643"/>
          <a:stretch>
            <a:fillRect/>
          </a:stretch>
        </p:blipFill>
        <p:spPr>
          <a:xfrm>
            <a:off x="251520" y="2397739"/>
            <a:ext cx="4912579" cy="3127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路由表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 API</a:t>
            </a:r>
            <a:r>
              <a:rPr lang="zh-CN" altLang="en-US" dirty="0" smtClean="0"/>
              <a:t>的路由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07502" y="1723163"/>
            <a:ext cx="3218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 smtClean="0">
                <a:solidFill>
                  <a:srgbClr val="505050"/>
                </a:solidFill>
                <a:latin typeface="Segoe UI" panose="020B0502040204020203" pitchFamily="34" charset="0"/>
              </a:rPr>
              <a:t>“</a:t>
            </a:r>
            <a:r>
              <a:rPr lang="en-US" altLang="zh-CN" b="0" dirty="0" err="1" smtClean="0">
                <a:solidFill>
                  <a:srgbClr val="505050"/>
                </a:solidFill>
                <a:latin typeface="Segoe UI" panose="020B0502040204020203" pitchFamily="34" charset="0"/>
              </a:rPr>
              <a:t>api</a:t>
            </a:r>
            <a:r>
              <a:rPr lang="en-US" altLang="zh-CN" b="0" dirty="0" smtClean="0">
                <a:solidFill>
                  <a:srgbClr val="505050"/>
                </a:solidFill>
                <a:latin typeface="Segoe UI" panose="020B0502040204020203" pitchFamily="34" charset="0"/>
              </a:rPr>
              <a:t>/{</a:t>
            </a:r>
            <a:r>
              <a:rPr lang="en-US" altLang="zh-CN" b="0" dirty="0" err="1" smtClean="0">
                <a:solidFill>
                  <a:srgbClr val="505050"/>
                </a:solidFill>
                <a:latin typeface="Segoe UI" panose="020B0502040204020203" pitchFamily="34" charset="0"/>
              </a:rPr>
              <a:t>constroller</a:t>
            </a:r>
            <a:r>
              <a:rPr lang="en-US" altLang="zh-CN" b="0" dirty="0" smtClean="0">
                <a:solidFill>
                  <a:srgbClr val="505050"/>
                </a:solidFill>
                <a:latin typeface="Segoe UI" panose="020B0502040204020203" pitchFamily="34" charset="0"/>
              </a:rPr>
              <a:t>}/{id}”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6969133" y="2626337"/>
            <a:ext cx="720080" cy="266583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716249" y="2827011"/>
            <a:ext cx="432048" cy="266583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995" y="3457823"/>
            <a:ext cx="4289648" cy="2766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矩形 12"/>
          <p:cNvSpPr/>
          <p:nvPr/>
        </p:nvSpPr>
        <p:spPr bwMode="auto">
          <a:xfrm>
            <a:off x="5868099" y="3513763"/>
            <a:ext cx="1512168" cy="266583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771948" y="4707723"/>
            <a:ext cx="1007964" cy="266583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名进行路由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2" y="1844824"/>
            <a:ext cx="4600000" cy="11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536" y="3044698"/>
            <a:ext cx="4066667" cy="10761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62203" y="3269071"/>
            <a:ext cx="3476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地址：</a:t>
            </a:r>
            <a:endParaRPr lang="en-US" altLang="zh-CN" dirty="0" smtClean="0"/>
          </a:p>
          <a:p>
            <a:r>
              <a:rPr lang="en-US" altLang="zh-CN" dirty="0" smtClean="0"/>
              <a:t>…/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/Products/Details/2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738" y="4313152"/>
            <a:ext cx="4100262" cy="17293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45589" y="4591541"/>
            <a:ext cx="36663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地址</a:t>
            </a:r>
            <a:r>
              <a:rPr lang="zh-CN" altLang="en-US" dirty="0" smtClean="0"/>
              <a:t>：</a:t>
            </a:r>
            <a:endParaRPr lang="en-US" altLang="zh-CN" b="0" dirty="0" smtClean="0"/>
          </a:p>
          <a:p>
            <a:r>
              <a:rPr lang="en-US" altLang="zh-CN" b="0" dirty="0" smtClean="0"/>
              <a:t>…/</a:t>
            </a:r>
            <a:r>
              <a:rPr lang="en-US" altLang="zh-CN" b="0" dirty="0" err="1" smtClean="0"/>
              <a:t>api</a:t>
            </a:r>
            <a:r>
              <a:rPr lang="en-US" altLang="zh-CN" b="0" dirty="0" smtClean="0"/>
              <a:t>/products/thumbnail/</a:t>
            </a:r>
            <a:r>
              <a:rPr lang="en-US" altLang="zh-CN" b="0" i="1" dirty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</a:t>
            </a:r>
            <a:r>
              <a:rPr lang="en-US" altLang="zh-CN" dirty="0" smtClean="0"/>
              <a:t>get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put</a:t>
            </a:r>
            <a:r>
              <a:rPr lang="zh-CN" altLang="en-US" dirty="0" smtClean="0"/>
              <a:t>开头的方法自动与对应的</a:t>
            </a:r>
            <a:r>
              <a:rPr lang="en-US" altLang="zh-CN" dirty="0"/>
              <a:t>HTTP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匹配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参数中的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自动与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部分匹配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GetAll</a:t>
            </a:r>
            <a:r>
              <a:rPr lang="en-US" altLang="zh-CN" dirty="0" smtClean="0"/>
              <a:t>()  </a:t>
            </a:r>
            <a:r>
              <a:rPr lang="zh-CN" altLang="en-US" dirty="0" smtClean="0"/>
              <a:t>地址：（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/Order/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Get(string id)  </a:t>
            </a:r>
            <a:r>
              <a:rPr lang="zh-CN" altLang="en-US" dirty="0"/>
              <a:t>地址：（</a:t>
            </a:r>
            <a:r>
              <a:rPr lang="en-US" altLang="zh-CN" dirty="0"/>
              <a:t>GET</a:t>
            </a:r>
            <a:r>
              <a:rPr lang="zh-CN" altLang="en-US" dirty="0"/>
              <a:t>）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/Order/id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Put(string </a:t>
            </a:r>
            <a:r>
              <a:rPr lang="en-US" altLang="zh-CN" dirty="0" err="1" smtClean="0"/>
              <a:t>id,Order</a:t>
            </a:r>
            <a:r>
              <a:rPr lang="en-US" altLang="zh-CN" dirty="0" smtClean="0"/>
              <a:t> order) 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:(PUT)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/Order/id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Delete(string id) </a:t>
            </a:r>
            <a:r>
              <a:rPr lang="zh-CN" altLang="en-US" dirty="0" smtClean="0"/>
              <a:t>地址：（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）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/Order/id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手工标注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588" y="1976790"/>
            <a:ext cx="7297502" cy="14573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4266" y="3789040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505050"/>
                </a:solidFill>
                <a:latin typeface="Segoe UI" panose="020B0502040204020203" pitchFamily="34" charset="0"/>
              </a:rPr>
              <a:t>http://localhost/customers/1/orders</a:t>
            </a:r>
            <a:endParaRPr lang="en-US" altLang="zh-CN" b="0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505050"/>
                </a:solidFill>
                <a:latin typeface="Segoe UI" panose="020B0502040204020203" pitchFamily="34" charset="0"/>
              </a:rPr>
              <a:t>http://localhost/customers/bob/orders</a:t>
            </a:r>
            <a:endParaRPr lang="en-US" altLang="zh-CN" b="0" dirty="0">
              <a:solidFill>
                <a:srgbClr val="505050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rgbClr val="505050"/>
                </a:solidFill>
                <a:latin typeface="Segoe UI" panose="020B0502040204020203" pitchFamily="34" charset="0"/>
              </a:rPr>
              <a:t>http://localhost/customers/1234-5678/orders</a:t>
            </a:r>
            <a:endParaRPr lang="en-US" altLang="zh-CN" b="0" i="0" dirty="0">
              <a:solidFill>
                <a:srgbClr val="505050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没有标注路由的参数：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简单参数与地址中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引用型参数，作为消息体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874" y="3429000"/>
            <a:ext cx="8404251" cy="10008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871" y="4595071"/>
            <a:ext cx="4304762" cy="4857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0882" y="519137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/>
              <a:t>消息体：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1468994" y="51825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 smtClean="0"/>
              <a:t>{"</a:t>
            </a:r>
            <a:r>
              <a:rPr lang="zh-CN" altLang="en-US" sz="1800" dirty="0"/>
              <a:t>customer":"c2</a:t>
            </a:r>
            <a:r>
              <a:rPr lang="zh-CN" altLang="en-US" sz="1800" dirty="0" smtClean="0"/>
              <a:t>", "</a:t>
            </a:r>
            <a:r>
              <a:rPr lang="zh-CN" altLang="en-US" sz="1800" dirty="0"/>
              <a:t>status":0}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WebForm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类似于</a:t>
            </a:r>
            <a:r>
              <a:rPr lang="en-US" altLang="zh-CN" dirty="0" err="1" smtClean="0"/>
              <a:t>WinForm</a:t>
            </a:r>
            <a:r>
              <a:rPr lang="zh-CN" altLang="en-US" dirty="0" smtClean="0"/>
              <a:t>的可视化开发</a:t>
            </a:r>
            <a:endParaRPr lang="en-US" altLang="zh-CN" dirty="0" smtClean="0"/>
          </a:p>
        </p:txBody>
      </p:sp>
      <p:pic>
        <p:nvPicPr>
          <p:cNvPr id="2054" name="Picture 6" descr="http://www.codeproject.com/KB/aspnet/528117/EventDrive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3" y="2060848"/>
            <a:ext cx="7636514" cy="385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846931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 API</a:t>
            </a:r>
            <a:r>
              <a:rPr lang="zh-CN" altLang="en-US" dirty="0" smtClean="0"/>
              <a:t>的调用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支持跨平台、跨语言的调用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是标准的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形式的远程调用，可以支持各种类型的客户端</a:t>
            </a:r>
            <a:endParaRPr lang="en-US" altLang="zh-CN" dirty="0" smtClean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#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JavaScript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客户端（包括</a:t>
            </a:r>
            <a:r>
              <a:rPr lang="en-US" altLang="zh-CN" dirty="0" smtClean="0"/>
              <a:t>Android</a:t>
            </a:r>
            <a:r>
              <a:rPr lang="zh-CN" altLang="en-US" dirty="0"/>
              <a:t>代码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调用</a:t>
            </a:r>
            <a:r>
              <a:rPr lang="en-US" altLang="zh-CN" dirty="0"/>
              <a:t>Web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/>
              <a:t>Web API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lvl="1"/>
            <a:r>
              <a:rPr lang="en-US" altLang="zh-CN" sz="2000" dirty="0">
                <a:latin typeface="+mj-lt"/>
              </a:rPr>
              <a:t>Install-Package </a:t>
            </a:r>
            <a:r>
              <a:rPr lang="en-US" altLang="zh-CN" sz="2000" dirty="0" err="1">
                <a:latin typeface="+mj-lt"/>
              </a:rPr>
              <a:t>Microsoft.AspNet.WebApi.Client</a:t>
            </a:r>
            <a:endParaRPr lang="zh-CN" altLang="en-US" sz="20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2420888"/>
            <a:ext cx="7255663" cy="3312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Web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072"/>
            <a:ext cx="946448" cy="13688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调用代码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541" y="980728"/>
            <a:ext cx="8006565" cy="5688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在网页中调用</a:t>
            </a:r>
            <a:r>
              <a:rPr lang="en-US" altLang="zh-CN" dirty="0" smtClean="0"/>
              <a:t>Web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预备知识</a:t>
            </a:r>
            <a:endParaRPr lang="zh-CN" altLang="en-US" dirty="0"/>
          </a:p>
        </p:txBody>
      </p:sp>
      <p:pic>
        <p:nvPicPr>
          <p:cNvPr id="10242" name="Picture 2" descr="javascript ajax jquery  的图像结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372286" cy="37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435810" y="3160851"/>
            <a:ext cx="23391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使网页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实现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异步更新的技术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5556448"/>
            <a:ext cx="5308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网页编程语言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（目前也开始用于服务器端编程）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2096969"/>
            <a:ext cx="3826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流行的</a:t>
            </a:r>
            <a:r>
              <a:rPr lang="en-US" altLang="zh-CN" dirty="0" err="1" smtClean="0">
                <a:solidFill>
                  <a:srgbClr val="FF0000"/>
                </a:solidFill>
              </a:rPr>
              <a:t>Javascript</a:t>
            </a:r>
            <a:r>
              <a:rPr lang="zh-CN" altLang="en-US" dirty="0" smtClean="0">
                <a:solidFill>
                  <a:srgbClr val="FF0000"/>
                </a:solidFill>
              </a:rPr>
              <a:t>的类库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JQuery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Web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3024336" cy="4862165"/>
          </a:xfrm>
        </p:spPr>
        <p:txBody>
          <a:bodyPr/>
          <a:lstStyle/>
          <a:p>
            <a:r>
              <a:rPr lang="en-US" altLang="zh-CN" dirty="0" err="1" smtClean="0"/>
              <a:t>Jquery</a:t>
            </a:r>
            <a:endParaRPr lang="en-US" altLang="zh-CN" dirty="0"/>
          </a:p>
          <a:p>
            <a:pPr lvl="1"/>
            <a:r>
              <a:rPr lang="zh-CN" altLang="en-US" sz="2400" b="1" dirty="0" smtClean="0"/>
              <a:t>极大地简化了 </a:t>
            </a:r>
            <a:r>
              <a:rPr lang="en-US" altLang="zh-CN" sz="2400" b="1" dirty="0"/>
              <a:t>JavaScript</a:t>
            </a:r>
            <a:r>
              <a:rPr lang="zh-CN" altLang="en-US" sz="2400" b="1" dirty="0" smtClean="0"/>
              <a:t>编程的</a:t>
            </a:r>
            <a:r>
              <a:rPr lang="en-US" altLang="zh-CN" sz="2400" b="1" dirty="0" smtClean="0"/>
              <a:t>JavaScript </a:t>
            </a:r>
            <a:r>
              <a:rPr lang="zh-CN" altLang="en-US" sz="2400" b="1" dirty="0" smtClean="0"/>
              <a:t>库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6177" y="908720"/>
            <a:ext cx="5120082" cy="5761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调用</a:t>
            </a:r>
            <a:r>
              <a:rPr lang="en-US" altLang="zh-CN" dirty="0"/>
              <a:t>Web API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8416" y="1772816"/>
            <a:ext cx="7427168" cy="41757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7376" y="1142344"/>
            <a:ext cx="2912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为项目添加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/>
              <a:t>调用</a:t>
            </a:r>
            <a:r>
              <a:rPr lang="en-US" altLang="zh-CN" dirty="0"/>
              <a:t>Web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634" y="980728"/>
            <a:ext cx="8229600" cy="4790157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网页</a:t>
            </a:r>
            <a:r>
              <a:rPr lang="zh-CN" altLang="en-US" dirty="0" smtClean="0"/>
              <a:t>中使用</a:t>
            </a:r>
            <a:r>
              <a:rPr lang="en-US" altLang="zh-CN" dirty="0" err="1" smtClean="0"/>
              <a:t>jquery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634" y="1759895"/>
            <a:ext cx="7235145" cy="4289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-Get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71" y="1556792"/>
            <a:ext cx="7278080" cy="5040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20888"/>
            <a:ext cx="5976663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JQuery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412776"/>
            <a:ext cx="7906568" cy="6731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60" y="2386526"/>
            <a:ext cx="7095238" cy="30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WebForm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WebForm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优点：开发非常便捷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</a:t>
            </a:r>
            <a:r>
              <a:rPr lang="zh-CN" altLang="en-US" dirty="0"/>
              <a:t>也控件，败也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pPr lvl="2"/>
            <a:r>
              <a:rPr lang="zh-CN" altLang="en-US" dirty="0"/>
              <a:t>过度封装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846931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、利用</a:t>
            </a:r>
            <a:r>
              <a:rPr lang="en-US" altLang="zh-CN" dirty="0" smtClean="0"/>
              <a:t>Web API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传统的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06" y="1449725"/>
            <a:ext cx="7232787" cy="39583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795"/>
            <a:ext cx="8229600" cy="715010"/>
          </a:xfrm>
        </p:spPr>
        <p:txBody>
          <a:bodyPr/>
          <a:lstStyle/>
          <a:p>
            <a:r>
              <a:rPr lang="zh-CN" altLang="en-US" dirty="0" smtClean="0"/>
              <a:t>前后端分离的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90623"/>
            <a:ext cx="7107236" cy="38766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目前流行的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开发框架（前后端分离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85775"/>
            <a:ext cx="3754760" cy="4862165"/>
          </a:xfrm>
        </p:spPr>
        <p:txBody>
          <a:bodyPr/>
          <a:lstStyle/>
          <a:p>
            <a:r>
              <a:rPr lang="zh-CN" altLang="en-US" dirty="0" smtClean="0"/>
              <a:t>前端（</a:t>
            </a:r>
            <a:r>
              <a:rPr lang="en-US" altLang="zh-CN" dirty="0" smtClean="0"/>
              <a:t>HTML+j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BootStrap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页面展示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丰富的控件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AngularJS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MVVM 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数据绑定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服务调用</a:t>
            </a:r>
            <a:endParaRPr lang="en-US" altLang="zh-CN" dirty="0" smtClean="0"/>
          </a:p>
          <a:p>
            <a:r>
              <a:rPr lang="zh-CN" altLang="en-US" dirty="0" smtClean="0"/>
              <a:t>后端（服务端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Web API</a:t>
            </a:r>
            <a:endParaRPr lang="en-US" altLang="zh-CN" dirty="0" smtClean="0"/>
          </a:p>
        </p:txBody>
      </p:sp>
      <p:pic>
        <p:nvPicPr>
          <p:cNvPr id="2050" name="Picture 2" descr="angularjs bootstrap web api 的图像结果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6792"/>
            <a:ext cx="3215241" cy="1728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eb api 的图像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221088"/>
            <a:ext cx="3384376" cy="1376286"/>
          </a:xfrm>
          <a:prstGeom prst="round2DiagRect">
            <a:avLst>
              <a:gd name="adj1" fmla="val 16667"/>
              <a:gd name="adj2" fmla="val 21404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上下箭头 3"/>
          <p:cNvSpPr/>
          <p:nvPr/>
        </p:nvSpPr>
        <p:spPr bwMode="auto">
          <a:xfrm>
            <a:off x="5603556" y="3374994"/>
            <a:ext cx="432048" cy="684076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AngularJS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BootStrap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86237"/>
            <a:ext cx="8229600" cy="4626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52736"/>
            <a:ext cx="2980952" cy="5619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BootStrap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800200"/>
          </a:xfrm>
        </p:spPr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1640" y="1958116"/>
            <a:ext cx="6264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 </a:t>
            </a:r>
            <a:r>
              <a:rPr lang="en-US" altLang="zh-CN" sz="2000" b="0" dirty="0" err="1" smtClean="0">
                <a:solidFill>
                  <a:schemeClr val="tx1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href</a:t>
            </a:r>
            <a:r>
              <a:rPr lang="en-US" altLang="zh-CN" sz="2000" b="0" dirty="0">
                <a:solidFill>
                  <a:schemeClr val="tx1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2000" b="0" dirty="0" err="1">
                <a:solidFill>
                  <a:schemeClr val="tx1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javascript</a:t>
            </a:r>
            <a:r>
              <a:rPr lang="en-US" altLang="zh-CN" sz="2000" b="0" dirty="0">
                <a:solidFill>
                  <a:schemeClr val="tx1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:;"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2000" b="0" dirty="0">
                <a:solidFill>
                  <a:schemeClr val="tx1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2000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btn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btn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-primary</a:t>
            </a:r>
            <a:r>
              <a:rPr lang="en-US" altLang="zh-CN" sz="2000" b="0" dirty="0" smtClean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"&gt;</a:t>
            </a:r>
            <a:endParaRPr lang="en-US" altLang="zh-CN" sz="2000" b="0" dirty="0" smtClean="0"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Add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New 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Order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a&gt;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8961" y="1156674"/>
            <a:ext cx="2076190" cy="761905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 bwMode="auto">
          <a:xfrm>
            <a:off x="539552" y="3084876"/>
            <a:ext cx="8229600" cy="1800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69925" indent="-3257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022350" indent="-3511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33985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16814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kern="0" dirty="0" smtClean="0"/>
              <a:t>表格</a:t>
            </a:r>
            <a:endParaRPr lang="zh-CN" altLang="en-US" b="0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084876"/>
            <a:ext cx="3993469" cy="29081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1" y="4023231"/>
            <a:ext cx="7985461" cy="2253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AngularJS</a:t>
            </a:r>
            <a:r>
              <a:rPr lang="zh-CN" altLang="en-US" dirty="0" smtClean="0"/>
              <a:t>的模块和控制器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096" y="1779434"/>
            <a:ext cx="8229600" cy="4862165"/>
          </a:xfrm>
        </p:spPr>
        <p:txBody>
          <a:bodyPr/>
          <a:lstStyle/>
          <a:p>
            <a:r>
              <a:rPr lang="en-US" altLang="zh-CN" b="1" dirty="0"/>
              <a:t>ng-app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AngularJS</a:t>
            </a:r>
            <a:r>
              <a:rPr lang="en-US" altLang="zh-CN" sz="2400" dirty="0"/>
              <a:t> </a:t>
            </a:r>
            <a:r>
              <a:rPr lang="zh-CN" altLang="en-US" sz="2400" b="1" dirty="0"/>
              <a:t>应用程序</a:t>
            </a:r>
            <a:r>
              <a:rPr lang="zh-CN" altLang="en-US" sz="2400" dirty="0"/>
              <a:t> </a:t>
            </a:r>
            <a:r>
              <a:rPr lang="zh-CN" altLang="en-US" sz="2400" dirty="0" smtClean="0"/>
              <a:t>模块作用范围。</a:t>
            </a:r>
            <a:endParaRPr lang="en-US" altLang="zh-CN" sz="2400" dirty="0" smtClean="0"/>
          </a:p>
          <a:p>
            <a:r>
              <a:rPr lang="en-US" altLang="zh-CN" sz="2800" dirty="0" smtClean="0"/>
              <a:t>data-ng-controller/ng-controller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控制器作用范围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85096" y="1267423"/>
            <a:ext cx="7743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b="0" dirty="0">
                <a:solidFill>
                  <a:srgbClr val="8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div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ng-app</a:t>
            </a:r>
            <a:r>
              <a:rPr lang="en-US" altLang="zh-CN" sz="18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800" b="0" dirty="0" err="1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orderApp</a:t>
            </a:r>
            <a:r>
              <a:rPr lang="en-US" altLang="zh-CN" sz="18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data-ng-controller</a:t>
            </a:r>
            <a:r>
              <a:rPr lang="en-US" altLang="zh-CN" sz="18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800" b="0" dirty="0" err="1" smtClean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orderController</a:t>
            </a:r>
            <a:r>
              <a:rPr lang="en-US" altLang="zh-CN" sz="1800" b="0" dirty="0" smtClean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1260" y="1519379"/>
            <a:ext cx="6111257" cy="5381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AngularJS</a:t>
            </a:r>
            <a:r>
              <a:rPr lang="zh-CN" altLang="en-US" dirty="0" smtClean="0"/>
              <a:t>数据绑定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3736" y="980728"/>
            <a:ext cx="8233064" cy="1235072"/>
          </a:xfrm>
        </p:spPr>
        <p:txBody>
          <a:bodyPr/>
          <a:lstStyle/>
          <a:p>
            <a:r>
              <a:rPr lang="en-US" altLang="zh-CN" sz="2400" dirty="0" smtClean="0"/>
              <a:t>data-ng-repeat</a:t>
            </a:r>
            <a:r>
              <a:rPr lang="zh-CN" altLang="en-US" sz="2400" dirty="0" smtClean="0"/>
              <a:t>：循环</a:t>
            </a:r>
            <a:endParaRPr lang="en-US" altLang="zh-CN" sz="2400" dirty="0" smtClean="0"/>
          </a:p>
          <a:p>
            <a:r>
              <a:rPr lang="en-US" altLang="zh-CN" sz="2400" dirty="0" smtClean="0"/>
              <a:t>{</a:t>
            </a:r>
            <a:r>
              <a:rPr lang="en-US" altLang="zh-CN" sz="2400" dirty="0" err="1" smtClean="0"/>
              <a:t>order.Id</a:t>
            </a:r>
            <a:r>
              <a:rPr lang="en-US" altLang="zh-CN" sz="2400" dirty="0" smtClean="0"/>
              <a:t>}:Angular</a:t>
            </a:r>
            <a:r>
              <a:rPr lang="zh-CN" altLang="en-US" sz="2400" dirty="0" smtClean="0"/>
              <a:t>表达式</a:t>
            </a:r>
            <a:endParaRPr lang="en-US" altLang="zh-CN" sz="2400" dirty="0" smtClean="0"/>
          </a:p>
          <a:p>
            <a:r>
              <a:rPr lang="en-US" altLang="zh-CN" sz="2400" dirty="0" smtClean="0"/>
              <a:t>data-ng-click</a:t>
            </a:r>
            <a:r>
              <a:rPr lang="zh-CN" altLang="en-US" sz="2400" dirty="0" smtClean="0"/>
              <a:t>：控制器中的事件处理函数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64" y="3717032"/>
            <a:ext cx="6952381" cy="27238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64" y="2508916"/>
            <a:ext cx="6076190" cy="1019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AngularJS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Web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语法：</a:t>
            </a:r>
            <a:r>
              <a:rPr lang="en-US" altLang="zh-CN" dirty="0" smtClean="0"/>
              <a:t>	$</a:t>
            </a:r>
            <a:r>
              <a:rPr lang="en-US" altLang="zh-CN" dirty="0" err="1" smtClean="0"/>
              <a:t>http.get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).success(fun).error(fun)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3648" y="2708920"/>
            <a:ext cx="6696744" cy="2775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更完整的</a:t>
            </a:r>
            <a:r>
              <a:rPr lang="en-US" altLang="zh-CN" dirty="0" err="1"/>
              <a:t>OrderApp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下拉列表框</a:t>
            </a:r>
            <a:endParaRPr lang="en-US" altLang="zh-CN" dirty="0" smtClean="0"/>
          </a:p>
          <a:p>
            <a:r>
              <a:rPr lang="zh-CN" altLang="en-US" dirty="0"/>
              <a:t>格式化</a:t>
            </a:r>
            <a:r>
              <a:rPr lang="zh-CN" altLang="en-US" dirty="0" smtClean="0"/>
              <a:t>显示</a:t>
            </a:r>
            <a:endParaRPr lang="en-US" altLang="zh-CN" dirty="0" smtClean="0"/>
          </a:p>
          <a:p>
            <a:r>
              <a:rPr lang="zh-CN" altLang="en-US" dirty="0" smtClean="0"/>
              <a:t>查询的实现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页的实现</a:t>
            </a:r>
            <a:endParaRPr lang="en-US" altLang="zh-CN" dirty="0" smtClean="0"/>
          </a:p>
          <a:p>
            <a:r>
              <a:rPr lang="zh-CN" altLang="en-US" dirty="0" smtClean="0"/>
              <a:t>日期</a:t>
            </a:r>
            <a:r>
              <a:rPr lang="zh-CN" altLang="en-US" dirty="0"/>
              <a:t>选择</a:t>
            </a:r>
            <a:endParaRPr lang="zh-CN" altLang="en-US" dirty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MVC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MVC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一种架构模式，常用于</a:t>
            </a:r>
            <a:r>
              <a:rPr lang="zh-CN" altLang="en-US" dirty="0"/>
              <a:t>构建 </a:t>
            </a:r>
            <a:r>
              <a:rPr lang="en-US" altLang="zh-CN" dirty="0"/>
              <a:t>web 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三层架构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Model</a:t>
            </a:r>
            <a:r>
              <a:rPr lang="zh-CN" altLang="en-US" dirty="0"/>
              <a:t>（</a:t>
            </a:r>
            <a:r>
              <a:rPr lang="zh-CN" altLang="en-US" dirty="0" smtClean="0"/>
              <a:t>模型、业务层）：表示</a:t>
            </a:r>
            <a:r>
              <a:rPr lang="zh-CN" altLang="en-US" dirty="0"/>
              <a:t>应用程序核心（比如数据库记录列表）</a:t>
            </a:r>
            <a:endParaRPr lang="zh-CN" altLang="en-US" dirty="0"/>
          </a:p>
          <a:p>
            <a:pPr lvl="2"/>
            <a:r>
              <a:rPr lang="en-US" altLang="zh-CN" dirty="0"/>
              <a:t>View</a:t>
            </a:r>
            <a:r>
              <a:rPr lang="zh-CN" altLang="en-US" dirty="0"/>
              <a:t>（</a:t>
            </a:r>
            <a:r>
              <a:rPr lang="zh-CN" altLang="en-US" dirty="0" smtClean="0"/>
              <a:t>视图、表示层）：对</a:t>
            </a:r>
            <a:r>
              <a:rPr lang="zh-CN" altLang="en-US" dirty="0"/>
              <a:t>数据（数据库记录）进行显示</a:t>
            </a:r>
            <a:endParaRPr lang="zh-CN" altLang="en-US" dirty="0"/>
          </a:p>
          <a:p>
            <a:pPr lvl="2"/>
            <a:r>
              <a:rPr lang="en-US" altLang="zh-CN" dirty="0"/>
              <a:t>Controller</a:t>
            </a:r>
            <a:r>
              <a:rPr lang="zh-CN" altLang="en-US" dirty="0"/>
              <a:t>（</a:t>
            </a:r>
            <a:r>
              <a:rPr lang="zh-CN" altLang="en-US" dirty="0" smtClean="0"/>
              <a:t>控制器、）：连接</a:t>
            </a:r>
            <a:r>
              <a:rPr lang="en-US" altLang="zh-CN" dirty="0" smtClean="0"/>
              <a:t>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层的请求转发给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层，将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层返回的结果返回给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层。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下拉列表框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下拉</a:t>
            </a:r>
            <a:r>
              <a:rPr lang="zh-CN" altLang="en-US" dirty="0" smtClean="0"/>
              <a:t>列表框的选项设置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844824"/>
            <a:ext cx="8532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b="0" dirty="0">
                <a:solidFill>
                  <a:srgbClr val="8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ng-model</a:t>
            </a:r>
            <a:r>
              <a:rPr lang="en-US" altLang="zh-CN" sz="18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800" b="0" dirty="0" err="1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condition.status</a:t>
            </a:r>
            <a:r>
              <a:rPr lang="en-US" altLang="zh-CN" sz="18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8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="form-control"&gt;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b="0" dirty="0" smtClean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&lt;</a:t>
            </a:r>
            <a:r>
              <a:rPr lang="en-US" altLang="zh-CN" sz="1800" b="0" dirty="0">
                <a:solidFill>
                  <a:srgbClr val="8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option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ng-repeat</a:t>
            </a:r>
            <a:r>
              <a:rPr lang="en-US" altLang="zh-CN" sz="18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="s in status"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 smtClean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8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{{</a:t>
            </a:r>
            <a:r>
              <a:rPr lang="en-US" altLang="zh-CN" sz="1800" b="0" dirty="0" err="1">
                <a:solidFill>
                  <a:srgbClr val="8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s.value</a:t>
            </a:r>
            <a:r>
              <a:rPr lang="en-US" altLang="zh-C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}}</a:t>
            </a:r>
            <a:r>
              <a:rPr lang="en-US" altLang="zh-CN" sz="1800" b="0" dirty="0" smtClean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"&gt;</a:t>
            </a:r>
            <a:endParaRPr lang="en-US" altLang="zh-CN" sz="1800" b="0" dirty="0" smtClean="0"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{{</a:t>
            </a:r>
            <a:r>
              <a:rPr lang="en-US" altLang="zh-CN" sz="1800" b="0" dirty="0" err="1">
                <a:solidFill>
                  <a:srgbClr val="8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s.text</a:t>
            </a:r>
            <a:r>
              <a:rPr lang="en-US" altLang="zh-CN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}}</a:t>
            </a:r>
            <a:endParaRPr lang="en-US" altLang="zh-CN" sz="1800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b="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1800" b="0" dirty="0" smtClean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1800" b="0" dirty="0">
                <a:solidFill>
                  <a:srgbClr val="8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option</a:t>
            </a:r>
            <a:r>
              <a:rPr lang="en-US" altLang="zh-CN" sz="18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b="0" dirty="0" smtClean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&lt;/</a:t>
            </a:r>
            <a:r>
              <a:rPr lang="en-US" altLang="zh-CN" sz="1800" b="0" dirty="0">
                <a:solidFill>
                  <a:srgbClr val="8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US" altLang="zh-CN" sz="18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591526" y="3877606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</a:t>
            </a:r>
            <a:r>
              <a:rPr lang="en-US" altLang="zh-CN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scope.status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{text:</a:t>
            </a:r>
            <a:r>
              <a:rPr lang="en-US" altLang="zh-CN" sz="1800" b="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b="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新订单</a:t>
            </a:r>
            <a:r>
              <a:rPr lang="en-US" altLang="zh-CN" sz="1800" b="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,value: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0},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{text:</a:t>
            </a:r>
            <a:r>
              <a:rPr lang="en-US" altLang="zh-CN" sz="1800" b="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b="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已支付</a:t>
            </a:r>
            <a:r>
              <a:rPr lang="en-US" altLang="zh-CN" sz="1800" b="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,value: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1},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{text:</a:t>
            </a:r>
            <a:r>
              <a:rPr lang="en-US" altLang="zh-CN" sz="1800" b="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b="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已取消</a:t>
            </a:r>
            <a:r>
              <a:rPr lang="en-US" altLang="zh-CN" sz="1800" b="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,value: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2},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{text:</a:t>
            </a:r>
            <a:r>
              <a:rPr lang="en-US" altLang="zh-CN" sz="1800" b="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b="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已发货</a:t>
            </a:r>
            <a:r>
              <a:rPr lang="en-US" altLang="zh-CN" sz="1800" b="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,value: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3},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{text:</a:t>
            </a:r>
            <a:r>
              <a:rPr lang="en-US" altLang="zh-CN" sz="1800" b="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800" b="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已完成</a:t>
            </a:r>
            <a:r>
              <a:rPr lang="en-US" altLang="zh-CN" sz="1800" b="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,value: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4},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  <a:r>
              <a:rPr lang="en-US" altLang="zh-CN" sz="1800" b="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状态选项数组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格式化显示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显示日期和状态的中文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090172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 smtClean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b="0" dirty="0">
                <a:solidFill>
                  <a:srgbClr val="8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td</a:t>
            </a:r>
            <a:r>
              <a:rPr lang="en-US" altLang="zh-CN" sz="2000" b="0" dirty="0" smtClean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b="0" dirty="0" smtClean="0"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0" dirty="0" smtClean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&lt;</a:t>
            </a:r>
            <a:r>
              <a:rPr lang="en-US" altLang="zh-CN" sz="2000" b="0" dirty="0">
                <a:solidFill>
                  <a:srgbClr val="8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20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{{ </a:t>
            </a:r>
            <a:r>
              <a:rPr lang="en-US" altLang="zh-CN" sz="2000" b="0" dirty="0">
                <a:solidFill>
                  <a:srgbClr val="8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order.</a:t>
            </a:r>
            <a:r>
              <a:rPr lang="en-US" altLang="zh-CN" sz="2000" b="0" dirty="0" err="1">
                <a:solidFill>
                  <a:srgbClr val="8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CreateTime|date</a:t>
            </a:r>
            <a:r>
              <a:rPr lang="en-US" altLang="zh-CN" sz="2000" b="0" dirty="0">
                <a:solidFill>
                  <a:srgbClr val="8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:'</a:t>
            </a:r>
            <a:r>
              <a:rPr lang="en-US" altLang="zh-CN" sz="2000" b="0" dirty="0" err="1">
                <a:solidFill>
                  <a:srgbClr val="8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yyyy</a:t>
            </a:r>
            <a:r>
              <a:rPr lang="en-US" altLang="zh-CN" sz="2000" b="0" dirty="0">
                <a:solidFill>
                  <a:srgbClr val="8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/MM/</a:t>
            </a:r>
            <a:r>
              <a:rPr lang="en-US" altLang="zh-CN" sz="2000" b="0" dirty="0" err="1">
                <a:solidFill>
                  <a:srgbClr val="8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dd</a:t>
            </a:r>
            <a:r>
              <a:rPr lang="en-US" altLang="zh-CN" sz="2000" b="0" dirty="0">
                <a:solidFill>
                  <a:srgbClr val="8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err="1">
                <a:solidFill>
                  <a:srgbClr val="8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HH:mm:ss</a:t>
            </a:r>
            <a:r>
              <a:rPr lang="en-US" altLang="zh-CN" sz="2000" b="0" dirty="0">
                <a:solidFill>
                  <a:srgbClr val="8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}}</a:t>
            </a:r>
            <a:r>
              <a:rPr lang="en-US" altLang="zh-CN" sz="20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2000" b="0" dirty="0">
                <a:solidFill>
                  <a:srgbClr val="8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20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0" dirty="0" smtClean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2000" b="0" dirty="0">
                <a:solidFill>
                  <a:srgbClr val="8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td</a:t>
            </a:r>
            <a:r>
              <a:rPr lang="en-US" altLang="zh-CN" sz="20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0" dirty="0" smtClean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b="0" dirty="0">
                <a:solidFill>
                  <a:srgbClr val="8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td</a:t>
            </a:r>
            <a:r>
              <a:rPr lang="en-US" altLang="zh-CN" sz="2000" b="0" dirty="0" smtClean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b="0" dirty="0" smtClean="0"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smtClean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&lt;</a:t>
            </a:r>
            <a:r>
              <a:rPr lang="en-US" altLang="zh-CN" sz="2000" b="0" dirty="0">
                <a:solidFill>
                  <a:srgbClr val="8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20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{{ </a:t>
            </a:r>
            <a:r>
              <a:rPr lang="en-US" altLang="zh-CN" sz="2000" b="0" dirty="0">
                <a:solidFill>
                  <a:srgbClr val="8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status[</a:t>
            </a:r>
            <a:r>
              <a:rPr lang="en-US" altLang="zh-CN" sz="2000" b="0" dirty="0" err="1">
                <a:solidFill>
                  <a:srgbClr val="8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order.Status</a:t>
            </a:r>
            <a:r>
              <a:rPr lang="en-US" altLang="zh-CN" sz="2000" b="0" dirty="0">
                <a:solidFill>
                  <a:srgbClr val="800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].text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}}</a:t>
            </a:r>
            <a:r>
              <a:rPr lang="en-US" altLang="zh-CN" sz="20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2000" b="0" dirty="0">
                <a:solidFill>
                  <a:srgbClr val="8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</a:t>
            </a:r>
            <a:r>
              <a:rPr lang="en-US" altLang="zh-CN" sz="20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0" dirty="0" smtClean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&lt;/</a:t>
            </a:r>
            <a:r>
              <a:rPr lang="en-US" altLang="zh-CN" sz="2000" b="0" dirty="0">
                <a:solidFill>
                  <a:srgbClr val="8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td</a:t>
            </a:r>
            <a:r>
              <a:rPr lang="en-US" altLang="zh-CN" sz="20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查询操作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028" y="2996952"/>
            <a:ext cx="8036893" cy="27110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5220072" y="3016141"/>
            <a:ext cx="2016224" cy="5568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24128" y="3745814"/>
            <a:ext cx="2520280" cy="5568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75656" y="4437112"/>
            <a:ext cx="2376264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1671049"/>
            <a:ext cx="9143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app.controller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sz="2000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orderController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function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($scope,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$http,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$filter)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000" b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0" dirty="0"/>
              <a:t>   </a:t>
            </a:r>
            <a:r>
              <a:rPr lang="en-US" altLang="zh-CN" sz="2000" b="0" dirty="0">
                <a:solidFill>
                  <a:srgbClr val="FF0000"/>
                </a:solidFill>
              </a:rPr>
              <a:t>$</a:t>
            </a:r>
            <a:r>
              <a:rPr lang="en-US" altLang="zh-CN" sz="2000" b="0" dirty="0" err="1">
                <a:solidFill>
                  <a:srgbClr val="FF0000"/>
                </a:solidFill>
              </a:rPr>
              <a:t>scope.condition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0" dirty="0"/>
              <a:t>=</a:t>
            </a:r>
            <a:r>
              <a:rPr lang="en-US" altLang="zh-CN" sz="2000" dirty="0"/>
              <a:t> </a:t>
            </a:r>
            <a:r>
              <a:rPr lang="en-US" altLang="zh-CN" sz="2000" b="0" dirty="0"/>
              <a:t>new</a:t>
            </a:r>
            <a:r>
              <a:rPr lang="en-US" altLang="zh-CN" sz="2000" dirty="0"/>
              <a:t> </a:t>
            </a:r>
            <a:r>
              <a:rPr lang="en-US" altLang="zh-CN" sz="2000" b="0" dirty="0"/>
              <a:t>Object();</a:t>
            </a:r>
            <a:r>
              <a:rPr lang="en-US" altLang="zh-CN" sz="2000" dirty="0"/>
              <a:t> </a:t>
            </a:r>
            <a:r>
              <a:rPr lang="en-US" altLang="zh-CN" sz="2000" b="0" dirty="0"/>
              <a:t>//</a:t>
            </a:r>
            <a:r>
              <a:rPr lang="zh-CN" altLang="en-US" sz="2000" b="0" dirty="0"/>
              <a:t>当前的查询条件</a:t>
            </a:r>
            <a:endParaRPr lang="en-US" altLang="zh-CN" sz="2000" b="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查询函数调用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1841242"/>
            <a:ext cx="91085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app.controller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sz="2000" dirty="0" err="1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orderController</a:t>
            </a:r>
            <a:r>
              <a:rPr lang="en-US" altLang="zh-CN" sz="20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function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($scope,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$http,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$filter)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2000" b="0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0" dirty="0" smtClean="0"/>
              <a:t>  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$</a:t>
            </a:r>
            <a:r>
              <a:rPr lang="en-US" altLang="zh-CN" sz="2000" b="0" dirty="0" err="1">
                <a:solidFill>
                  <a:srgbClr val="FF0000"/>
                </a:solidFill>
              </a:rPr>
              <a:t>scope.condition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="0" dirty="0"/>
              <a:t>=</a:t>
            </a:r>
            <a:r>
              <a:rPr lang="en-US" altLang="zh-CN" sz="2000" dirty="0"/>
              <a:t> </a:t>
            </a:r>
            <a:r>
              <a:rPr lang="en-US" altLang="zh-CN" sz="2000" b="0" dirty="0"/>
              <a:t>new</a:t>
            </a:r>
            <a:r>
              <a:rPr lang="en-US" altLang="zh-CN" sz="2000" dirty="0"/>
              <a:t> </a:t>
            </a:r>
            <a:r>
              <a:rPr lang="en-US" altLang="zh-CN" sz="2000" b="0" dirty="0"/>
              <a:t>Object();</a:t>
            </a:r>
            <a:r>
              <a:rPr lang="en-US" altLang="zh-CN" sz="2000" dirty="0"/>
              <a:t> </a:t>
            </a:r>
            <a:r>
              <a:rPr lang="en-US" altLang="zh-CN" sz="2000" b="0" dirty="0"/>
              <a:t>//</a:t>
            </a:r>
            <a:r>
              <a:rPr lang="zh-CN" altLang="en-US" sz="2000" b="0" dirty="0"/>
              <a:t>当前的查询</a:t>
            </a:r>
            <a:r>
              <a:rPr lang="zh-CN" altLang="en-US" sz="2000" b="0" dirty="0" smtClean="0"/>
              <a:t>条件</a:t>
            </a:r>
            <a:endParaRPr lang="en-US" altLang="zh-CN" sz="2000" b="0" dirty="0" smtClean="0"/>
          </a:p>
          <a:p>
            <a:endParaRPr lang="en-US" altLang="zh-CN" sz="2000" b="0" dirty="0"/>
          </a:p>
          <a:p>
            <a:r>
              <a:rPr lang="zh-CN" altLang="en-US" sz="2000" dirty="0"/>
              <a:t> </a:t>
            </a:r>
            <a:r>
              <a:rPr lang="en-US" altLang="zh-CN" sz="2000" b="0" dirty="0" smtClean="0"/>
              <a:t>//</a:t>
            </a:r>
            <a:r>
              <a:rPr lang="zh-CN" altLang="en-US" sz="2000" b="0" dirty="0" smtClean="0"/>
              <a:t>查询满足条件的订单</a:t>
            </a:r>
            <a:endParaRPr lang="zh-CN" altLang="en-US" sz="2000" dirty="0" smtClean="0"/>
          </a:p>
          <a:p>
            <a:r>
              <a:rPr lang="en-US" altLang="zh-CN" sz="2000" dirty="0" smtClean="0"/>
              <a:t>    </a:t>
            </a:r>
            <a:r>
              <a:rPr lang="en-US" altLang="zh-CN" sz="2000" b="0" dirty="0" smtClean="0"/>
              <a:t>$</a:t>
            </a:r>
            <a:r>
              <a:rPr lang="en-US" altLang="zh-CN" sz="2000" b="0" dirty="0" err="1" smtClean="0"/>
              <a:t>scope.find</a:t>
            </a:r>
            <a:r>
              <a:rPr lang="en-US" altLang="zh-CN" sz="2000" dirty="0" smtClean="0"/>
              <a:t> </a:t>
            </a:r>
            <a:r>
              <a:rPr lang="en-US" altLang="zh-CN" sz="2000" b="0" dirty="0" smtClean="0"/>
              <a:t>=</a:t>
            </a:r>
            <a:r>
              <a:rPr lang="en-US" altLang="zh-CN" sz="2000" dirty="0" smtClean="0"/>
              <a:t> </a:t>
            </a:r>
            <a:r>
              <a:rPr lang="en-US" altLang="zh-CN" sz="2000" b="0" dirty="0" smtClean="0"/>
              <a:t>function</a:t>
            </a:r>
            <a:r>
              <a:rPr lang="en-US" altLang="zh-CN" sz="2000" dirty="0" smtClean="0"/>
              <a:t> </a:t>
            </a:r>
            <a:r>
              <a:rPr lang="en-US" altLang="zh-CN" sz="2000" b="0" dirty="0" smtClean="0"/>
              <a:t>()</a:t>
            </a:r>
            <a:r>
              <a:rPr lang="en-US" altLang="zh-CN" sz="2000" dirty="0" smtClean="0"/>
              <a:t> </a:t>
            </a:r>
            <a:r>
              <a:rPr lang="en-US" altLang="zh-CN" sz="2000" b="0" dirty="0" smtClean="0"/>
              <a:t>{</a:t>
            </a:r>
            <a:endParaRPr lang="en-US" altLang="zh-CN" sz="2000" dirty="0" smtClean="0"/>
          </a:p>
          <a:p>
            <a:r>
              <a:rPr lang="en-US" altLang="zh-CN" sz="2000" dirty="0" smtClean="0"/>
              <a:t>        </a:t>
            </a:r>
            <a:r>
              <a:rPr lang="en-US" altLang="zh-CN" sz="2000" b="0" dirty="0" smtClean="0"/>
              <a:t>$</a:t>
            </a:r>
            <a:r>
              <a:rPr lang="en-US" altLang="zh-CN" sz="2000" b="0" dirty="0" err="1" smtClean="0">
                <a:solidFill>
                  <a:srgbClr val="FF0000"/>
                </a:solidFill>
              </a:rPr>
              <a:t>http.post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0" dirty="0" err="1" smtClean="0">
                <a:solidFill>
                  <a:srgbClr val="FF0000"/>
                </a:solidFill>
              </a:rPr>
              <a:t>baseAddress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+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"</a:t>
            </a:r>
            <a:r>
              <a:rPr lang="en-US" altLang="zh-CN" sz="2000" b="0" dirty="0" err="1" smtClean="0">
                <a:solidFill>
                  <a:srgbClr val="FF0000"/>
                </a:solidFill>
              </a:rPr>
              <a:t>find?skip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=0&amp;&amp;take=5"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,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$</a:t>
            </a:r>
            <a:r>
              <a:rPr lang="en-US" altLang="zh-CN" sz="2000" b="0" dirty="0" err="1" smtClean="0">
                <a:solidFill>
                  <a:srgbClr val="FF0000"/>
                </a:solidFill>
              </a:rPr>
              <a:t>scope.condition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)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            </a:t>
            </a:r>
            <a:r>
              <a:rPr lang="en-US" altLang="zh-CN" sz="2000" b="0" dirty="0" smtClean="0"/>
              <a:t>.success(function</a:t>
            </a:r>
            <a:r>
              <a:rPr lang="en-US" altLang="zh-CN" sz="2000" dirty="0" smtClean="0"/>
              <a:t> </a:t>
            </a:r>
            <a:r>
              <a:rPr lang="en-US" altLang="zh-CN" sz="2000" b="0" dirty="0" smtClean="0"/>
              <a:t>(data)</a:t>
            </a:r>
            <a:r>
              <a:rPr lang="en-US" altLang="zh-CN" sz="2000" dirty="0" smtClean="0"/>
              <a:t> </a:t>
            </a:r>
            <a:r>
              <a:rPr lang="en-US" altLang="zh-CN" sz="2000" b="0" dirty="0" smtClean="0"/>
              <a:t>{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</a:t>
            </a:r>
            <a:r>
              <a:rPr lang="en-US" altLang="zh-CN" sz="2000" b="0" dirty="0" smtClean="0"/>
              <a:t>$</a:t>
            </a:r>
            <a:r>
              <a:rPr lang="en-US" altLang="zh-CN" sz="2000" b="0" dirty="0" err="1" smtClean="0"/>
              <a:t>scope.orders</a:t>
            </a:r>
            <a:r>
              <a:rPr lang="en-US" altLang="zh-CN" sz="2000" dirty="0" smtClean="0"/>
              <a:t> </a:t>
            </a:r>
            <a:r>
              <a:rPr lang="en-US" altLang="zh-CN" sz="2000" b="0" dirty="0" smtClean="0"/>
              <a:t>=</a:t>
            </a:r>
            <a:r>
              <a:rPr lang="en-US" altLang="zh-CN" sz="2000" dirty="0" smtClean="0"/>
              <a:t> </a:t>
            </a:r>
            <a:r>
              <a:rPr lang="en-US" altLang="zh-CN" sz="2000" b="0" dirty="0" smtClean="0"/>
              <a:t>data;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</a:t>
            </a:r>
            <a:r>
              <a:rPr lang="en-US" altLang="zh-CN" sz="2000" b="0" dirty="0" smtClean="0"/>
              <a:t>}).error(function</a:t>
            </a:r>
            <a:r>
              <a:rPr lang="en-US" altLang="zh-CN" sz="2000" dirty="0" smtClean="0"/>
              <a:t> </a:t>
            </a:r>
            <a:r>
              <a:rPr lang="en-US" altLang="zh-CN" sz="2000" b="0" dirty="0" smtClean="0"/>
              <a:t>(data)</a:t>
            </a:r>
            <a:r>
              <a:rPr lang="en-US" altLang="zh-CN" sz="2000" dirty="0" smtClean="0"/>
              <a:t> </a:t>
            </a:r>
            <a:r>
              <a:rPr lang="en-US" altLang="zh-CN" sz="2000" b="0" dirty="0" smtClean="0"/>
              <a:t>{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</a:t>
            </a:r>
            <a:r>
              <a:rPr lang="en-US" altLang="zh-CN" sz="2000" b="0" dirty="0" smtClean="0"/>
              <a:t>$</a:t>
            </a:r>
            <a:r>
              <a:rPr lang="en-US" altLang="zh-CN" sz="2000" b="0" dirty="0" err="1" smtClean="0"/>
              <a:t>scope.error</a:t>
            </a:r>
            <a:r>
              <a:rPr lang="en-US" altLang="zh-CN" sz="2000" dirty="0" smtClean="0"/>
              <a:t> </a:t>
            </a:r>
            <a:r>
              <a:rPr lang="en-US" altLang="zh-CN" sz="2000" b="0" dirty="0" smtClean="0"/>
              <a:t>=</a:t>
            </a:r>
            <a:r>
              <a:rPr lang="en-US" altLang="zh-CN" sz="2000" dirty="0" smtClean="0"/>
              <a:t> </a:t>
            </a:r>
            <a:r>
              <a:rPr lang="en-US" altLang="zh-CN" sz="2000" b="0" dirty="0" smtClean="0"/>
              <a:t>"An Error has </a:t>
            </a:r>
            <a:r>
              <a:rPr lang="en-US" altLang="zh-CN" sz="2000" b="0" dirty="0" err="1" smtClean="0"/>
              <a:t>occured</a:t>
            </a:r>
            <a:r>
              <a:rPr lang="en-US" altLang="zh-CN" sz="2000" b="0" dirty="0" smtClean="0"/>
              <a:t>! "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   </a:t>
            </a:r>
            <a:r>
              <a:rPr lang="en-US" altLang="zh-CN" sz="2000" b="0" dirty="0" smtClean="0"/>
              <a:t>+</a:t>
            </a:r>
            <a:r>
              <a:rPr lang="en-US" altLang="zh-CN" sz="2000" dirty="0" smtClean="0"/>
              <a:t> </a:t>
            </a:r>
            <a:r>
              <a:rPr lang="en-US" altLang="zh-CN" sz="2000" b="0" dirty="0" err="1" smtClean="0"/>
              <a:t>data.ExceptionMessage</a:t>
            </a:r>
            <a:r>
              <a:rPr lang="en-US" altLang="zh-CN" sz="2000" b="0" dirty="0" smtClean="0"/>
              <a:t>;</a:t>
            </a:r>
            <a:endParaRPr lang="en-US" altLang="zh-CN" sz="2000" dirty="0" smtClean="0"/>
          </a:p>
          <a:p>
            <a:r>
              <a:rPr lang="zh-CN" altLang="en-US" sz="2000" dirty="0" smtClean="0"/>
              <a:t>            </a:t>
            </a:r>
            <a:r>
              <a:rPr lang="en-US" altLang="zh-CN" sz="2000" b="0" dirty="0" smtClean="0"/>
              <a:t>});</a:t>
            </a:r>
            <a:endParaRPr lang="zh-CN" altLang="en-US" sz="2000" dirty="0" smtClean="0"/>
          </a:p>
          <a:p>
            <a:r>
              <a:rPr lang="zh-CN" altLang="en-US" sz="2000" dirty="0" smtClean="0"/>
              <a:t>    </a:t>
            </a:r>
            <a:r>
              <a:rPr lang="en-US" altLang="zh-CN" sz="2000" b="0" dirty="0" smtClean="0"/>
              <a:t>};</a:t>
            </a:r>
            <a:endParaRPr lang="en-US" altLang="zh-CN" sz="2000" b="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更完整的</a:t>
            </a:r>
            <a:r>
              <a:rPr lang="en-US" altLang="zh-CN" dirty="0" err="1" smtClean="0"/>
              <a:t>OrderApp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使用了</a:t>
            </a:r>
            <a:r>
              <a:rPr lang="en-US" altLang="zh-CN" dirty="0"/>
              <a:t>Angular 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的分页控件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320" y="2924944"/>
            <a:ext cx="8129480" cy="1709378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分页控件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836712"/>
            <a:ext cx="7469447" cy="20882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8942" y="2949253"/>
            <a:ext cx="80032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分页相关数据和方法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scope.maxSize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5;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scope.pageSize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5;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scope.totalItems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100;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scope.currentPage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scope.setPage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pageNo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scope.currentPage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pageNo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scope.pageChanged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scope.pageChanged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</a:t>
            </a:r>
            <a:r>
              <a:rPr lang="en-US" altLang="zh-CN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scope.find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en-US" altLang="zh-CN" sz="1600" b="0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zh-CN" alt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57354" y="5661248"/>
            <a:ext cx="8363117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http.post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baseAddress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2000" b="0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2000" b="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find?skip</a:t>
            </a:r>
            <a:r>
              <a:rPr lang="en-US" altLang="zh-CN" sz="2000" b="0" dirty="0" smtClean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="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+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($</a:t>
            </a:r>
            <a:r>
              <a:rPr lang="en-US" altLang="zh-CN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scope.currentPage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-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1)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</a:t>
            </a:r>
            <a:r>
              <a:rPr lang="en-US" altLang="zh-CN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scope.pageSize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sz="2000" dirty="0" smtClean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+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"&amp;take="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scope.pageSize</a:t>
            </a:r>
            <a:r>
              <a:rPr lang="en-US" altLang="zh-CN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$</a:t>
            </a:r>
            <a:r>
              <a:rPr lang="en-US" altLang="zh-CN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scope.condition</a:t>
            </a:r>
            <a:r>
              <a:rPr lang="en-US" altLang="zh-CN" sz="2000" b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428728" y="2428868"/>
            <a:ext cx="6306370" cy="769441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har char="•"/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zh-CN" dirty="0">
                <a:solidFill>
                  <a:srgbClr val="FF00FF"/>
                </a:solidFill>
              </a:rPr>
              <a:t> </a:t>
            </a:r>
            <a:r>
              <a:rPr kumimoji="0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kumimoji="0" lang="zh-CN" altLang="en-US" sz="4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anose="020B0604020202020204" pitchFamily="34" charset="-122"/>
                <a:cs typeface="Arial Unicode MS" panose="020B0604020202020204" pitchFamily="34" charset="-122"/>
              </a:rPr>
              <a:t>本课程结束</a:t>
            </a:r>
            <a:r>
              <a:rPr kumimoji="0"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kumimoji="0"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</a:t>
            </a:r>
            <a:r>
              <a:rPr lang="en-US" altLang="zh-CN" dirty="0" smtClean="0"/>
              <a:t>MVC</a:t>
            </a:r>
            <a:endParaRPr lang="zh-CN" altLang="en-US" dirty="0"/>
          </a:p>
        </p:txBody>
      </p:sp>
      <p:pic>
        <p:nvPicPr>
          <p:cNvPr id="4100" name="Picture 4" descr="clip_image018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28" y="1412777"/>
            <a:ext cx="735113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MVC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09600" y="1421160"/>
            <a:ext cx="8229600" cy="48621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69925" indent="-3257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022350" indent="-35115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33985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16814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b="0" kern="0" dirty="0" smtClean="0"/>
              <a:t>好处：</a:t>
            </a:r>
            <a:endParaRPr lang="en-US" altLang="zh-CN" b="0" kern="0" dirty="0" smtClean="0"/>
          </a:p>
          <a:p>
            <a:pPr lvl="1"/>
            <a:r>
              <a:rPr lang="zh-CN" altLang="en-US" b="0" kern="0" dirty="0" smtClean="0"/>
              <a:t>有助于我们管理复杂的应用程序，因为您能够在同一时间关注一个方面。例如，您可以在不依赖业务逻辑的情况下对视图进行设计。同时对应用程序的设计也更加容易。</a:t>
            </a:r>
            <a:endParaRPr lang="en-US" altLang="zh-CN" b="0" kern="0" dirty="0" smtClean="0"/>
          </a:p>
          <a:p>
            <a:pPr lvl="1"/>
            <a:r>
              <a:rPr lang="en-US" altLang="zh-CN" b="0" kern="0" dirty="0" smtClean="0"/>
              <a:t>MVC </a:t>
            </a:r>
            <a:r>
              <a:rPr lang="zh-CN" altLang="en-US" b="0" kern="0" dirty="0" smtClean="0"/>
              <a:t>的这种拆分同时简化了分组开发。不同的开发人员可同时开发视图、控制器逻辑和业务逻辑</a:t>
            </a:r>
            <a:endParaRPr lang="zh-CN" altLang="en-US" b="0" kern="0" dirty="0" smtClean="0"/>
          </a:p>
          <a:p>
            <a:endParaRPr lang="zh-CN" altLang="en-US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MVC </a:t>
            </a:r>
            <a:r>
              <a:rPr lang="zh-CN" altLang="en-US" b="1" dirty="0"/>
              <a:t>项目的文件夹</a:t>
            </a:r>
            <a:r>
              <a:rPr lang="zh-CN" altLang="en-US" b="1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z="2400" dirty="0" err="1" smtClean="0"/>
              <a:t>App_Data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存储应用程序数据</a:t>
            </a:r>
            <a:endParaRPr lang="zh-CN" altLang="en-US" sz="2400" dirty="0"/>
          </a:p>
          <a:p>
            <a:pPr lvl="1"/>
            <a:r>
              <a:rPr lang="en-US" altLang="zh-CN" sz="2400" dirty="0"/>
              <a:t>Content 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静态文件，比如样式表（</a:t>
            </a:r>
            <a:r>
              <a:rPr lang="en-US" altLang="zh-CN" sz="2400" dirty="0"/>
              <a:t>CSS </a:t>
            </a:r>
            <a:r>
              <a:rPr lang="zh-CN" altLang="en-US" sz="2400" dirty="0"/>
              <a:t>文件）、图表和图像</a:t>
            </a:r>
            <a:endParaRPr lang="zh-CN" altLang="en-US" sz="2400" dirty="0"/>
          </a:p>
          <a:p>
            <a:pPr lvl="1"/>
            <a:r>
              <a:rPr lang="en-US" altLang="zh-CN" sz="2400" dirty="0" smtClean="0"/>
              <a:t>Controllers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包含负责处理用户输入和响应的控制器类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MVC </a:t>
            </a:r>
            <a:r>
              <a:rPr lang="zh-CN" altLang="en-US" sz="2400" dirty="0"/>
              <a:t>要求所有控制器文件的名称以 </a:t>
            </a:r>
            <a:r>
              <a:rPr lang="en-US" altLang="zh-CN" sz="2400" dirty="0"/>
              <a:t>"Controller" </a:t>
            </a:r>
            <a:r>
              <a:rPr lang="zh-CN" altLang="en-US" sz="2400" dirty="0" smtClean="0"/>
              <a:t>结尾</a:t>
            </a:r>
            <a:endParaRPr lang="zh-CN" altLang="en-US" sz="2400" dirty="0"/>
          </a:p>
          <a:p>
            <a:pPr lvl="1"/>
            <a:r>
              <a:rPr lang="en-US" altLang="zh-CN" sz="2400" dirty="0"/>
              <a:t>Models 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表示应用程序模型的类。模型存有并操作应用程序的数据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Scripts 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存储应用程序的 </a:t>
            </a:r>
            <a:r>
              <a:rPr lang="en-US" altLang="zh-CN" sz="2400" dirty="0"/>
              <a:t>JavaScript </a:t>
            </a:r>
            <a:r>
              <a:rPr lang="zh-CN" altLang="en-US" sz="2400" dirty="0" smtClean="0"/>
              <a:t>文件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Views 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存有与应用程序的显示相关</a:t>
            </a:r>
            <a:r>
              <a:rPr lang="zh-CN" altLang="en-US" sz="2400" dirty="0" smtClean="0"/>
              <a:t>的页面文件</a:t>
            </a:r>
            <a:endParaRPr lang="en-US" altLang="zh-CN" sz="2400" dirty="0" smtClean="0"/>
          </a:p>
          <a:p>
            <a:pPr lvl="2"/>
            <a:r>
              <a:rPr lang="zh-CN" altLang="en-US" dirty="0" smtClean="0"/>
              <a:t>静态页面（*</a:t>
            </a:r>
            <a:r>
              <a:rPr lang="en-US" altLang="zh-CN" dirty="0" smtClean="0"/>
              <a:t>.html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Razor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(*.</a:t>
            </a:r>
            <a:r>
              <a:rPr lang="en-US" altLang="zh-CN" dirty="0" err="1" smtClean="0"/>
              <a:t>cshtml</a:t>
            </a:r>
            <a:r>
              <a:rPr lang="zh-CN" altLang="en-US" dirty="0" smtClean="0"/>
              <a:t>，*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vbhtml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WebPage</a:t>
            </a:r>
            <a:r>
              <a:rPr lang="en-US" altLang="zh-CN" sz="2000" dirty="0"/>
              <a:t>(*.</a:t>
            </a:r>
            <a:r>
              <a:rPr lang="en-US" altLang="zh-CN" sz="2000" dirty="0" err="1"/>
              <a:t>aspx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pPr lvl="1"/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4833</Words>
  <Application>WPS 演示</Application>
  <PresentationFormat>全屏显示(4:3)</PresentationFormat>
  <Paragraphs>420</Paragraphs>
  <Slides>66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85" baseType="lpstr">
      <vt:lpstr>Arial</vt:lpstr>
      <vt:lpstr>方正书宋_GBK</vt:lpstr>
      <vt:lpstr>Wingdings</vt:lpstr>
      <vt:lpstr>Times New Roman</vt:lpstr>
      <vt:lpstr>楷体_GB2312</vt:lpstr>
      <vt:lpstr>Garamond</vt:lpstr>
      <vt:lpstr>宋体</vt:lpstr>
      <vt:lpstr>微软雅黑</vt:lpstr>
      <vt:lpstr>楷体</vt:lpstr>
      <vt:lpstr>华文隶书</vt:lpstr>
      <vt:lpstr>黑体</vt:lpstr>
      <vt:lpstr>Consolas</vt:lpstr>
      <vt:lpstr>Segoe UI</vt:lpstr>
      <vt:lpstr>新宋体</vt:lpstr>
      <vt:lpstr>Arial Unicode MS</vt:lpstr>
      <vt:lpstr>等线</vt:lpstr>
      <vt:lpstr>苹方-简</vt:lpstr>
      <vt:lpstr>宋体-简</vt:lpstr>
      <vt:lpstr>Edge</vt:lpstr>
      <vt:lpstr>PowerPoint 演示文稿</vt:lpstr>
      <vt:lpstr>ASP.NET的架构</vt:lpstr>
      <vt:lpstr>Web Pages </vt:lpstr>
      <vt:lpstr>WebForm</vt:lpstr>
      <vt:lpstr>WebForm</vt:lpstr>
      <vt:lpstr>ASP.NET MVC</vt:lpstr>
      <vt:lpstr>ASP.NET MVC</vt:lpstr>
      <vt:lpstr>ASP.NET MVC</vt:lpstr>
      <vt:lpstr>MVC 项目的文件夹结构</vt:lpstr>
      <vt:lpstr>2、Web API简介</vt:lpstr>
      <vt:lpstr>远程过程调用</vt:lpstr>
      <vt:lpstr>远程过程调用发展历程 </vt:lpstr>
      <vt:lpstr>.Net框架的两种远程服务 </vt:lpstr>
      <vt:lpstr>SOAP消息示例</vt:lpstr>
      <vt:lpstr>Rest消息示例</vt:lpstr>
      <vt:lpstr>Rest消息示例</vt:lpstr>
      <vt:lpstr>Rest消息示例</vt:lpstr>
      <vt:lpstr>PowerPoint 演示文稿</vt:lpstr>
      <vt:lpstr>Restfual 服务示例</vt:lpstr>
      <vt:lpstr>ASP.NET Web API  </vt:lpstr>
      <vt:lpstr>使用WEB API 开发各种.NET应用</vt:lpstr>
      <vt:lpstr>3、Web API的开发与测试</vt:lpstr>
      <vt:lpstr>Web API的开发过程</vt:lpstr>
      <vt:lpstr>Web API的开发过程</vt:lpstr>
      <vt:lpstr>Web API的开发过程</vt:lpstr>
      <vt:lpstr>运行Web程序</vt:lpstr>
      <vt:lpstr>在浏览器中直接调用Web API</vt:lpstr>
      <vt:lpstr>什么是XML</vt:lpstr>
      <vt:lpstr>什么是JSON</vt:lpstr>
      <vt:lpstr>使用PostMan工具测试WebAPI</vt:lpstr>
      <vt:lpstr>为项目添加API帮助页面</vt:lpstr>
      <vt:lpstr>4、Web API的路由</vt:lpstr>
      <vt:lpstr>4、Web API的路由</vt:lpstr>
      <vt:lpstr>4、Web API的路由</vt:lpstr>
      <vt:lpstr>PowerPoint 演示文稿</vt:lpstr>
      <vt:lpstr>路由方法</vt:lpstr>
      <vt:lpstr>路由方法</vt:lpstr>
      <vt:lpstr>路由方法</vt:lpstr>
      <vt:lpstr>PowerPoint 演示文稿</vt:lpstr>
      <vt:lpstr>4、Web API的调用</vt:lpstr>
      <vt:lpstr>支持跨平台、跨语言的调用</vt:lpstr>
      <vt:lpstr>C#调用Web API</vt:lpstr>
      <vt:lpstr>C#调用Web API</vt:lpstr>
      <vt:lpstr>在网页中调用Web API</vt:lpstr>
      <vt:lpstr>JQuery调用Web API</vt:lpstr>
      <vt:lpstr>JQuery调用Web API</vt:lpstr>
      <vt:lpstr>JQuery调用Web API</vt:lpstr>
      <vt:lpstr>JQuery调用-Get方法</vt:lpstr>
      <vt:lpstr>JQuery调用-Post方法</vt:lpstr>
      <vt:lpstr>5、利用Web API开发Web应用</vt:lpstr>
      <vt:lpstr>基于Web API的单页面应用（SPA）</vt:lpstr>
      <vt:lpstr>基于Web API的单页面应用（SPA）</vt:lpstr>
      <vt:lpstr>目前流行的SPA开发框架</vt:lpstr>
      <vt:lpstr>添加AngularJS和BootStrap包</vt:lpstr>
      <vt:lpstr>BootStrap示例</vt:lpstr>
      <vt:lpstr>AngularJS的模块和控制器</vt:lpstr>
      <vt:lpstr>AngularJS数据绑定</vt:lpstr>
      <vt:lpstr>AngularJS调用Web API</vt:lpstr>
      <vt:lpstr>更完整的OrderApp示例</vt:lpstr>
      <vt:lpstr>下拉列表框 </vt:lpstr>
      <vt:lpstr>格式化显示</vt:lpstr>
      <vt:lpstr>查询操作</vt:lpstr>
      <vt:lpstr>查询操作</vt:lpstr>
      <vt:lpstr>更完整的OrderApp示例</vt:lpstr>
      <vt:lpstr>分页控件 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jiaxy</cp:lastModifiedBy>
  <cp:revision>738</cp:revision>
  <dcterms:created xsi:type="dcterms:W3CDTF">2018-11-07T12:03:49Z</dcterms:created>
  <dcterms:modified xsi:type="dcterms:W3CDTF">2018-11-07T12:03:49Z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