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3"/>
  </p:notesMasterIdLst>
  <p:sldIdLst>
    <p:sldId id="295" r:id="rId2"/>
    <p:sldId id="385" r:id="rId3"/>
    <p:sldId id="386" r:id="rId4"/>
    <p:sldId id="387" r:id="rId5"/>
    <p:sldId id="388" r:id="rId6"/>
    <p:sldId id="389" r:id="rId7"/>
    <p:sldId id="368" r:id="rId8"/>
    <p:sldId id="390" r:id="rId9"/>
    <p:sldId id="391" r:id="rId10"/>
    <p:sldId id="392" r:id="rId11"/>
    <p:sldId id="397" r:id="rId12"/>
    <p:sldId id="393" r:id="rId13"/>
    <p:sldId id="394" r:id="rId14"/>
    <p:sldId id="395" r:id="rId15"/>
    <p:sldId id="396" r:id="rId16"/>
    <p:sldId id="398" r:id="rId17"/>
    <p:sldId id="399" r:id="rId18"/>
    <p:sldId id="400" r:id="rId19"/>
    <p:sldId id="401" r:id="rId20"/>
    <p:sldId id="402" r:id="rId21"/>
    <p:sldId id="403" r:id="rId22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00CC00"/>
    <a:srgbClr val="FF00FF"/>
    <a:srgbClr val="669900"/>
    <a:srgbClr val="6600CC"/>
    <a:srgbClr val="FF3300"/>
    <a:srgbClr val="808000"/>
    <a:srgbClr val="0033CC"/>
    <a:srgbClr val="3366CC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78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571736" y="285728"/>
            <a:ext cx="3000396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  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095492"/>
            <a:ext cx="471490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从数据结构角度求解问题的过程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785918" y="3566378"/>
            <a:ext cx="1357322" cy="2016293"/>
            <a:chOff x="1785918" y="2357436"/>
            <a:chExt cx="1357322" cy="151222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85918" y="2357436"/>
              <a:ext cx="1357322" cy="1024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2143108" y="3571882"/>
              <a:ext cx="714380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28992" y="3375877"/>
            <a:ext cx="2571768" cy="1844738"/>
            <a:chOff x="3428992" y="2214560"/>
            <a:chExt cx="2571768" cy="1383554"/>
          </a:xfrm>
        </p:grpSpPr>
        <p:sp>
          <p:nvSpPr>
            <p:cNvPr id="10" name="右箭头 9"/>
            <p:cNvSpPr/>
            <p:nvPr/>
          </p:nvSpPr>
          <p:spPr>
            <a:xfrm>
              <a:off x="3428992" y="2928940"/>
              <a:ext cx="71438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0" y="2214560"/>
              <a:ext cx="1428760" cy="52629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数据的逻辑结构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8992" y="2643188"/>
              <a:ext cx="714380" cy="2031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提取</a:t>
              </a:r>
              <a:endParaRPr lang="zh-CN" altLang="en-US" sz="16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0" y="3071816"/>
              <a:ext cx="1428760" cy="52629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数据运算（运算描述）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29388" y="3661629"/>
            <a:ext cx="2143140" cy="1428760"/>
            <a:chOff x="6429388" y="2428874"/>
            <a:chExt cx="2143140" cy="1071570"/>
          </a:xfrm>
        </p:grpSpPr>
        <p:sp>
          <p:nvSpPr>
            <p:cNvPr id="15" name="右大括号 14"/>
            <p:cNvSpPr/>
            <p:nvPr/>
          </p:nvSpPr>
          <p:spPr>
            <a:xfrm>
              <a:off x="6429388" y="2428874"/>
              <a:ext cx="142876" cy="1071570"/>
            </a:xfrm>
            <a:prstGeom prst="righ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43702" y="2571750"/>
              <a:ext cx="192882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669900"/>
                  </a:solidFill>
                  <a:ea typeface="楷体" pitchFamily="49" charset="-122"/>
                  <a:cs typeface="Times New Roman" pitchFamily="18" charset="0"/>
                </a:rPr>
                <a:t>抽象数据类型（</a:t>
              </a:r>
              <a:r>
                <a:rPr lang="en-US" altLang="zh-CN" sz="2000" smtClean="0">
                  <a:solidFill>
                    <a:srgbClr val="669900"/>
                  </a:solidFill>
                  <a:ea typeface="楷体" pitchFamily="49" charset="-122"/>
                  <a:cs typeface="Times New Roman" pitchFamily="18" charset="0"/>
                </a:rPr>
                <a:t>ADT</a:t>
              </a:r>
              <a:r>
                <a:rPr lang="zh-CN" altLang="en-US" sz="2000" smtClean="0">
                  <a:solidFill>
                    <a:srgbClr val="669900"/>
                  </a:solidFill>
                  <a:ea typeface="楷体" pitchFamily="49" charset="-122"/>
                  <a:cs typeface="Times New Roman" pitchFamily="18" charset="0"/>
                </a:rPr>
                <a:t>）</a:t>
              </a:r>
              <a:endParaRPr lang="zh-CN" altLang="en-US" sz="2000">
                <a:solidFill>
                  <a:srgbClr val="6699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/20</a:t>
            </a:r>
            <a:endParaRPr lang="en-US" altLang="zh-CN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983013"/>
            <a:ext cx="8072494" cy="283462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intersection(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s1，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s2，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&amp;s3)	//</a:t>
            </a:r>
            <a:r>
              <a:rPr lang="zh-CN" alt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求集合的交集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i;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s3.length=0;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(i=0;i&lt;s1.length;i++)	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s1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中出现在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s2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中的元素复制到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s3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(inset(s2，s1.data[i]))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s3.data[s3.length]=s1.data[i];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s3.length++;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2500298" y="4000504"/>
            <a:ext cx="1143008" cy="1143008"/>
          </a:xfrm>
          <a:prstGeom prst="flowChartMagneticDisk">
            <a:avLst/>
          </a:prstGeom>
          <a:solidFill>
            <a:srgbClr val="6699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Set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</a:t>
            </a:r>
            <a:endParaRPr lang="zh-CN" altLang="en-US" sz="180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1240869"/>
            <a:ext cx="714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nb-NO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createset(</a:t>
            </a:r>
            <a:r>
              <a:rPr lang="nb-NO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Set</a:t>
            </a:r>
            <a:r>
              <a:rPr lang="nb-NO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 &amp;s，int a[]，int n)</a:t>
            </a:r>
            <a:r>
              <a:rPr lang="zh-CN" alt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：创建一个集合</a:t>
            </a:r>
            <a:endParaRPr lang="en-US" altLang="zh-CN" sz="2200" smtClean="0">
              <a:solidFill>
                <a:srgbClr val="6600CC"/>
              </a:solidFill>
              <a:ea typeface="楷体" pitchFamily="49" charset="-122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nb-NO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dispset(Set s)</a:t>
            </a:r>
            <a:r>
              <a:rPr lang="zh-CN" alt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：输出一个集合</a:t>
            </a:r>
            <a:endParaRPr lang="en-US" altLang="zh-CN" sz="2200" smtClean="0">
              <a:solidFill>
                <a:srgbClr val="6600CC"/>
              </a:solidFill>
              <a:ea typeface="楷体" pitchFamily="49" charset="-122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nb-NO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inset(</a:t>
            </a:r>
            <a:r>
              <a:rPr lang="nb-NO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Set</a:t>
            </a:r>
            <a:r>
              <a:rPr lang="nb-NO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 s，int e)</a:t>
            </a:r>
            <a:r>
              <a:rPr lang="zh-CN" alt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：判断</a:t>
            </a:r>
            <a:r>
              <a:rPr lang="nb-NO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是否在集合</a:t>
            </a:r>
            <a:r>
              <a:rPr lang="nb-NO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中</a:t>
            </a:r>
            <a:endParaRPr lang="en-US" altLang="zh-CN" sz="2200" smtClean="0">
              <a:solidFill>
                <a:srgbClr val="6600CC"/>
              </a:solidFill>
              <a:ea typeface="楷体" pitchFamily="49" charset="-122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add(</a:t>
            </a:r>
            <a:r>
              <a:rPr 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Set</a:t>
            </a:r>
            <a:r>
              <a:rPr 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 s1，</a:t>
            </a:r>
            <a:r>
              <a:rPr 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Set </a:t>
            </a:r>
            <a:r>
              <a:rPr 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s2，</a:t>
            </a:r>
            <a:r>
              <a:rPr 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Set</a:t>
            </a:r>
            <a:r>
              <a:rPr 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 &amp;s3)</a:t>
            </a:r>
            <a:r>
              <a:rPr lang="zh-CN" alt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：求集合的并集</a:t>
            </a:r>
            <a:endParaRPr lang="en-US" altLang="zh-CN" sz="2200" smtClean="0">
              <a:solidFill>
                <a:srgbClr val="6600CC"/>
              </a:solidFill>
              <a:ea typeface="楷体" pitchFamily="49" charset="-122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sub(</a:t>
            </a:r>
            <a:r>
              <a:rPr 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Set</a:t>
            </a:r>
            <a:r>
              <a:rPr 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 s1，</a:t>
            </a:r>
            <a:r>
              <a:rPr 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Set</a:t>
            </a:r>
            <a:r>
              <a:rPr 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 s2，</a:t>
            </a:r>
            <a:r>
              <a:rPr 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Set</a:t>
            </a:r>
            <a:r>
              <a:rPr 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 &amp;s3)</a:t>
            </a:r>
            <a:r>
              <a:rPr lang="zh-CN" alt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：求集合的差集</a:t>
            </a:r>
            <a:endParaRPr lang="en-US" altLang="zh-CN" sz="2200" smtClean="0">
              <a:solidFill>
                <a:srgbClr val="6600CC"/>
              </a:solidFill>
              <a:ea typeface="楷体" pitchFamily="49" charset="-122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intersection(</a:t>
            </a:r>
            <a:r>
              <a:rPr 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Set</a:t>
            </a:r>
            <a:r>
              <a:rPr 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 s1，</a:t>
            </a:r>
            <a:r>
              <a:rPr 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Set</a:t>
            </a:r>
            <a:r>
              <a:rPr 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 s2，</a:t>
            </a:r>
            <a:r>
              <a:rPr 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Set</a:t>
            </a:r>
            <a:r>
              <a:rPr 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 &amp;s3)</a:t>
            </a:r>
            <a:r>
              <a:rPr lang="zh-CN" alt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：求集合的交集</a:t>
            </a:r>
          </a:p>
        </p:txBody>
      </p:sp>
      <p:sp>
        <p:nvSpPr>
          <p:cNvPr id="5" name="下箭头 4"/>
          <p:cNvSpPr/>
          <p:nvPr/>
        </p:nvSpPr>
        <p:spPr>
          <a:xfrm>
            <a:off x="2928926" y="3429000"/>
            <a:ext cx="214314" cy="476253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380979"/>
            <a:ext cx="400052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集合数据结构（已实现）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190741"/>
            <a:ext cx="32004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666732"/>
            <a:ext cx="3714776" cy="44781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    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s1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s2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s3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s4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s5;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int a[]={1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5};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int b[]={2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8};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int n=5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m=7;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createset(s1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n);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createset(s2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m);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printf(" s1:"); dispset(s1);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printf(" s2:"); dispset(s2);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printf(" s3=s1∪s2\n");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add(s1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s2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s3);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printf(" s3:"); dispset(s3);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printf(" s4=s1-s2\n");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sub(s1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s2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s4);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printf(" s4:"); dispset(s4);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printf(" s5=s1∩s2\n");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intersection(s1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s2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s5);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printf(" s5:"); dispset(s5);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95227"/>
            <a:ext cx="271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集合数据结构的应用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214810" y="3333749"/>
            <a:ext cx="428628" cy="38100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ChangeAspect="1" noChangeArrowheads="1"/>
          </p:cNvSpPr>
          <p:nvPr/>
        </p:nvSpPr>
        <p:spPr bwMode="auto">
          <a:xfrm>
            <a:off x="785786" y="76198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Oval 9"/>
          <p:cNvSpPr>
            <a:spLocks noChangeAspect="1" noChangeArrowheads="1"/>
          </p:cNvSpPr>
          <p:nvPr/>
        </p:nvSpPr>
        <p:spPr bwMode="auto">
          <a:xfrm>
            <a:off x="836617" y="81252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852390"/>
            <a:ext cx="35719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算法描述</a:t>
            </a:r>
            <a:r>
              <a:rPr lang="en-US" altLang="zh-CN" smtClean="0">
                <a:solidFill>
                  <a:srgbClr val="FF0000"/>
                </a:solidFill>
                <a:latin typeface="宋体"/>
                <a:ea typeface="宋体"/>
              </a:rPr>
              <a:t>―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输出型参数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2000240"/>
            <a:ext cx="257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算法：</a:t>
            </a:r>
            <a:r>
              <a:rPr lang="zh-CN" altLang="en-US" sz="2000" smtClean="0">
                <a:solidFill>
                  <a:srgbClr val="6600CC"/>
                </a:solidFill>
                <a:latin typeface="楷体" pitchFamily="49" charset="-122"/>
                <a:ea typeface="楷体" pitchFamily="49" charset="-122"/>
              </a:rPr>
              <a:t>输入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 </a:t>
            </a:r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/>
              </a:rPr>
              <a:t>输出</a:t>
            </a:r>
            <a:endParaRPr lang="zh-CN" altLang="en-US" sz="20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414" y="3238499"/>
            <a:ext cx="364333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285852" y="2666994"/>
            <a:ext cx="4357718" cy="1882632"/>
            <a:chOff x="1285852" y="2000246"/>
            <a:chExt cx="4357718" cy="1411974"/>
          </a:xfrm>
        </p:grpSpPr>
        <p:sp>
          <p:nvSpPr>
            <p:cNvPr id="6" name="下箭头 5"/>
            <p:cNvSpPr/>
            <p:nvPr/>
          </p:nvSpPr>
          <p:spPr>
            <a:xfrm>
              <a:off x="2928926" y="2000246"/>
              <a:ext cx="142876" cy="285752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85852" y="2428874"/>
              <a:ext cx="4357718" cy="983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返回值 函数名</a:t>
              </a: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1800" smtClean="0">
                  <a:solidFill>
                    <a:srgbClr val="6600CC"/>
                  </a:solidFill>
                  <a:latin typeface="楷体" pitchFamily="49" charset="-122"/>
                  <a:ea typeface="楷体" pitchFamily="49" charset="-122"/>
                </a:rPr>
                <a:t>输入参数</a:t>
              </a: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 </a:t>
              </a:r>
              <a:r>
                <a:rPr lang="zh-CN" altLang="en-US" sz="18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输出参数</a:t>
              </a: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)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{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     //</a:t>
              </a: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实现代码</a:t>
              </a: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;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14744" y="3714753"/>
            <a:ext cx="2143140" cy="1982437"/>
            <a:chOff x="3714744" y="2786064"/>
            <a:chExt cx="2143140" cy="1486828"/>
          </a:xfrm>
        </p:grpSpPr>
        <p:sp>
          <p:nvSpPr>
            <p:cNvPr id="15" name="TextBox 14"/>
            <p:cNvSpPr txBox="1"/>
            <p:nvPr/>
          </p:nvSpPr>
          <p:spPr>
            <a:xfrm>
              <a:off x="3714744" y="4000510"/>
              <a:ext cx="2143140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采用引用类型参数</a:t>
              </a:r>
              <a:endParaRPr lang="zh-CN" altLang="en-US" sz="16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6200000" flipV="1">
              <a:off x="4179091" y="3393287"/>
              <a:ext cx="121444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476230"/>
            <a:ext cx="5643602" cy="4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设计一个算法求整数集合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中偶数元素个数。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142976" y="1714488"/>
            <a:ext cx="5429288" cy="762005"/>
            <a:chOff x="1142976" y="1285866"/>
            <a:chExt cx="5429288" cy="571504"/>
          </a:xfrm>
        </p:grpSpPr>
        <p:sp>
          <p:nvSpPr>
            <p:cNvPr id="3" name="圆角矩形 2"/>
            <p:cNvSpPr/>
            <p:nvPr/>
          </p:nvSpPr>
          <p:spPr>
            <a:xfrm>
              <a:off x="2786050" y="1285866"/>
              <a:ext cx="1214446" cy="5715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算法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V="1">
              <a:off x="2214546" y="1571618"/>
              <a:ext cx="57150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42976" y="1382680"/>
              <a:ext cx="11430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集合</a:t>
              </a: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s</a:t>
              </a:r>
              <a:endPara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4000496" y="1571618"/>
              <a:ext cx="57150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0" y="1357304"/>
              <a:ext cx="20002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偶数元素个数</a:t>
              </a: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endPara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14414" y="2762245"/>
            <a:ext cx="3929090" cy="2334584"/>
            <a:chOff x="1214414" y="2071684"/>
            <a:chExt cx="3929090" cy="1750938"/>
          </a:xfrm>
        </p:grpSpPr>
        <p:sp>
          <p:nvSpPr>
            <p:cNvPr id="10" name="下箭头 9"/>
            <p:cNvSpPr/>
            <p:nvPr/>
          </p:nvSpPr>
          <p:spPr>
            <a:xfrm>
              <a:off x="3286116" y="2071684"/>
              <a:ext cx="214314" cy="35719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4414" y="2714626"/>
              <a:ext cx="3929090" cy="11079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void Evennumbers(</a:t>
              </a:r>
              <a:r>
                <a:rPr lang="en-US" altLang="zh-CN" sz="1800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Set</a:t>
              </a:r>
              <a:r>
                <a:rPr lang="en-US" altLang="zh-CN" sz="180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s</a:t>
              </a:r>
              <a:r>
                <a:rPr lang="zh-CN" altLang="en-US" sz="180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180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 &amp;m</a:t>
              </a:r>
              <a:r>
                <a:rPr lang="en-US" altLang="zh-CN" sz="180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{       m=0;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for (int i=0;i&lt;s.length;i++)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    if (s.data[i]%2==0)  m++;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00232" y="2381243"/>
            <a:ext cx="3286148" cy="1333509"/>
            <a:chOff x="2000232" y="1785932"/>
            <a:chExt cx="3286148" cy="1000132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2000232" y="1785932"/>
              <a:ext cx="1285884" cy="100013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5400000">
              <a:off x="4357686" y="1857370"/>
              <a:ext cx="1000132" cy="85725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/20</a:t>
            </a:r>
            <a:endParaRPr lang="en-US" altLang="zh-CN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7623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ChangeAspect="1" noChangeArrowheads="1"/>
          </p:cNvSpPr>
          <p:nvPr/>
        </p:nvSpPr>
        <p:spPr bwMode="auto">
          <a:xfrm>
            <a:off x="785786" y="76198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Oval 9"/>
          <p:cNvSpPr>
            <a:spLocks noChangeAspect="1" noChangeArrowheads="1"/>
          </p:cNvSpPr>
          <p:nvPr/>
        </p:nvSpPr>
        <p:spPr bwMode="auto">
          <a:xfrm>
            <a:off x="836617" y="81252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852390"/>
            <a:ext cx="35719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算法时间复杂度分析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2857496"/>
            <a:ext cx="2286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非递归算法</a:t>
            </a:r>
            <a:endParaRPr lang="en-US" altLang="zh-CN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递归算法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2095491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算法类别：</a:t>
            </a:r>
            <a:endParaRPr lang="zh-CN" altLang="en-US" sz="200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73218"/>
            <a:ext cx="2286016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spcBef>
                <a:spcPts val="0"/>
              </a:spcBef>
            </a:pP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非递归算法</a:t>
            </a:r>
            <a:endParaRPr lang="en-US" altLang="zh-CN" sz="22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1802" y="1047734"/>
            <a:ext cx="2428892" cy="430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确定问题规模</a:t>
            </a:r>
            <a:r>
              <a:rPr lang="en-US" altLang="zh-CN" sz="20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sz="2000" i="1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14678" y="3905255"/>
            <a:ext cx="2428892" cy="808878"/>
            <a:chOff x="3214678" y="2928940"/>
            <a:chExt cx="2428892" cy="606658"/>
          </a:xfrm>
        </p:grpSpPr>
        <p:sp>
          <p:nvSpPr>
            <p:cNvPr id="5" name="TextBox 4"/>
            <p:cNvSpPr txBox="1"/>
            <p:nvPr/>
          </p:nvSpPr>
          <p:spPr>
            <a:xfrm>
              <a:off x="3214678" y="3212433"/>
              <a:ext cx="2428892" cy="3231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用复杂度表示</a:t>
              </a:r>
              <a:r>
                <a:rPr lang="en-US" altLang="zh-CN" sz="2000" i="1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en-US" altLang="zh-CN" sz="20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4214810" y="2928940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071802" y="1714490"/>
            <a:ext cx="2428892" cy="907140"/>
            <a:chOff x="3071802" y="1285866"/>
            <a:chExt cx="2428892" cy="680355"/>
          </a:xfrm>
        </p:grpSpPr>
        <p:sp>
          <p:nvSpPr>
            <p:cNvPr id="6" name="下箭头 5"/>
            <p:cNvSpPr/>
            <p:nvPr/>
          </p:nvSpPr>
          <p:spPr>
            <a:xfrm>
              <a:off x="4214810" y="1285866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71802" y="1643056"/>
              <a:ext cx="2428892" cy="3231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找基本操作语句</a:t>
              </a:r>
              <a:endPara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43174" y="2857497"/>
            <a:ext cx="3500462" cy="808878"/>
            <a:chOff x="2643174" y="2143122"/>
            <a:chExt cx="3500462" cy="606658"/>
          </a:xfrm>
        </p:grpSpPr>
        <p:sp>
          <p:nvSpPr>
            <p:cNvPr id="4" name="TextBox 3"/>
            <p:cNvSpPr txBox="1"/>
            <p:nvPr/>
          </p:nvSpPr>
          <p:spPr>
            <a:xfrm>
              <a:off x="2643174" y="2426615"/>
              <a:ext cx="3500462" cy="3231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求基本操作的执行次数</a:t>
              </a:r>
              <a:r>
                <a:rPr lang="en-US" altLang="zh-CN" sz="2000" i="1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en-US" altLang="zh-CN" sz="20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4214810" y="2143122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77967"/>
            <a:ext cx="2286016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spcBef>
                <a:spcPts val="0"/>
              </a:spcBef>
            </a:pP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递归算法</a:t>
            </a:r>
            <a:endParaRPr lang="en-US" altLang="zh-CN" sz="22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1802" y="857232"/>
            <a:ext cx="2428892" cy="430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确定问题规模</a:t>
            </a:r>
            <a:r>
              <a:rPr lang="en-US" altLang="zh-CN" sz="20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sz="2000" i="1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071802" y="1523986"/>
            <a:ext cx="2428892" cy="845724"/>
            <a:chOff x="3071802" y="1142990"/>
            <a:chExt cx="2428892" cy="634293"/>
          </a:xfrm>
        </p:grpSpPr>
        <p:sp>
          <p:nvSpPr>
            <p:cNvPr id="4" name="下箭头 3"/>
            <p:cNvSpPr/>
            <p:nvPr/>
          </p:nvSpPr>
          <p:spPr>
            <a:xfrm>
              <a:off x="4214810" y="1142990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71802" y="1454118"/>
              <a:ext cx="2428892" cy="3231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确定终止情况</a:t>
              </a:r>
              <a:endPara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071802" y="2571746"/>
            <a:ext cx="2428892" cy="845724"/>
            <a:chOff x="3071802" y="1928808"/>
            <a:chExt cx="2428892" cy="634293"/>
          </a:xfrm>
        </p:grpSpPr>
        <p:sp>
          <p:nvSpPr>
            <p:cNvPr id="6" name="下箭头 5"/>
            <p:cNvSpPr/>
            <p:nvPr/>
          </p:nvSpPr>
          <p:spPr>
            <a:xfrm>
              <a:off x="4214810" y="1928808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1802" y="2239936"/>
              <a:ext cx="2428892" cy="3231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确定递推情况</a:t>
              </a:r>
              <a:endPara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715008" y="2190742"/>
            <a:ext cx="1428760" cy="1047757"/>
            <a:chOff x="5715008" y="1643056"/>
            <a:chExt cx="1428760" cy="785818"/>
          </a:xfrm>
        </p:grpSpPr>
        <p:sp>
          <p:nvSpPr>
            <p:cNvPr id="8" name="右大括号 7"/>
            <p:cNvSpPr/>
            <p:nvPr/>
          </p:nvSpPr>
          <p:spPr>
            <a:xfrm>
              <a:off x="5715008" y="1643056"/>
              <a:ext cx="142876" cy="785818"/>
            </a:xfrm>
            <a:prstGeom prst="righ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折角形 11"/>
            <p:cNvSpPr/>
            <p:nvPr/>
          </p:nvSpPr>
          <p:spPr>
            <a:xfrm>
              <a:off x="6000760" y="1785932"/>
              <a:ext cx="1143008" cy="428628"/>
            </a:xfrm>
            <a:prstGeom prst="foldedCorner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spc="5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递推式</a:t>
              </a:r>
              <a:endParaRPr lang="zh-CN" altLang="en-US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71802" y="3677907"/>
            <a:ext cx="2428892" cy="845724"/>
            <a:chOff x="3071802" y="2758429"/>
            <a:chExt cx="2428892" cy="634293"/>
          </a:xfrm>
        </p:grpSpPr>
        <p:sp>
          <p:nvSpPr>
            <p:cNvPr id="13" name="下箭头 12"/>
            <p:cNvSpPr/>
            <p:nvPr/>
          </p:nvSpPr>
          <p:spPr>
            <a:xfrm>
              <a:off x="4214810" y="2758429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71802" y="3069557"/>
              <a:ext cx="2428892" cy="3231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由递推式求出</a:t>
              </a:r>
              <a:r>
                <a:rPr lang="en-US" altLang="zh-CN" sz="2000" i="1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en-US" altLang="zh-CN" sz="20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71802" y="4762511"/>
            <a:ext cx="2428892" cy="808878"/>
            <a:chOff x="3071802" y="3571882"/>
            <a:chExt cx="2428892" cy="606658"/>
          </a:xfrm>
        </p:grpSpPr>
        <p:sp>
          <p:nvSpPr>
            <p:cNvPr id="15" name="TextBox 14"/>
            <p:cNvSpPr txBox="1"/>
            <p:nvPr/>
          </p:nvSpPr>
          <p:spPr>
            <a:xfrm>
              <a:off x="3071802" y="3855375"/>
              <a:ext cx="2428892" cy="3231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用复杂度表示</a:t>
              </a:r>
              <a:r>
                <a:rPr lang="en-US" altLang="zh-CN" sz="2000" i="1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en-US" altLang="zh-CN" sz="20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4214810" y="3571882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527873"/>
            <a:ext cx="700092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有如下递归算法，分析调用</a:t>
            </a: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max(</a:t>
            </a:r>
            <a:r>
              <a:rPr lang="en-US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-</a:t>
            </a: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的时间复杂度。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1480379"/>
            <a:ext cx="4929222" cy="303310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</a:t>
            </a:r>
            <a:r>
              <a:rPr lang="en-US" sz="180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(int a[]</a:t>
            </a:r>
            <a:r>
              <a:rPr lang="zh-CN" altLang="en-US" sz="180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80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i</a:t>
            </a:r>
            <a:r>
              <a:rPr lang="zh-CN" altLang="en-US" sz="180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80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j)</a:t>
            </a:r>
            <a:endParaRPr lang="zh-CN" altLang="en-US" sz="1800" smtClean="0">
              <a:solidFill>
                <a:srgbClr val="7030A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mid=(i+j)/2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max1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max2;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(i&lt;j)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max1=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mid);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max2=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mid+1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j);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(max1&gt;max2)?max1:max2;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 return a[i];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/20</a:t>
            </a:r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8097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90477"/>
            <a:ext cx="4929222" cy="303310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</a:t>
            </a:r>
            <a:r>
              <a:rPr lang="en-US" sz="180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(int a[]</a:t>
            </a:r>
            <a:r>
              <a:rPr lang="zh-CN" altLang="en-US" sz="180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80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i</a:t>
            </a:r>
            <a:r>
              <a:rPr lang="zh-CN" altLang="en-US" sz="180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80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j)</a:t>
            </a:r>
            <a:endParaRPr lang="zh-CN" altLang="en-US" sz="1800" smtClean="0">
              <a:solidFill>
                <a:srgbClr val="7030A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mid=(i+j)/2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max1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max2;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(i&lt;j)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max1=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mid);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max2=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mid+1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j);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(max1&gt;max2)?max1:max2;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 return a[i];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9256" y="1209997"/>
            <a:ext cx="35004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设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调用</a:t>
            </a:r>
            <a:r>
              <a:rPr 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-</a:t>
            </a: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的执行时间为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递归算法</a:t>
            </a:r>
            <a:r>
              <a:rPr 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的执行时间为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>
              <a:solidFill>
                <a:srgbClr val="0000FF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42910" y="4476758"/>
            <a:ext cx="5000660" cy="1531447"/>
            <a:chOff x="642910" y="3357568"/>
            <a:chExt cx="5000660" cy="1148585"/>
          </a:xfrm>
        </p:grpSpPr>
        <p:sp>
          <p:nvSpPr>
            <p:cNvPr id="3" name="TextBox 2"/>
            <p:cNvSpPr txBox="1"/>
            <p:nvPr/>
          </p:nvSpPr>
          <p:spPr>
            <a:xfrm>
              <a:off x="642910" y="3929072"/>
              <a:ext cx="5000660" cy="57708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)=O(1)		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lang="en-US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=1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的情况）</a:t>
              </a:r>
              <a:endPara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>
                <a:spcBef>
                  <a:spcPts val="0"/>
                </a:spcBef>
              </a:pPr>
              <a:r>
                <a:rPr lang="en-US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)=2T(</a:t>
              </a:r>
              <a:r>
                <a:rPr lang="en-US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/2)+1	            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&gt;1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&lt;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的情况）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2357422" y="3357568"/>
              <a:ext cx="214314" cy="428628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1736" y="3357568"/>
              <a:ext cx="928694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递推式</a:t>
              </a:r>
              <a:endParaRPr lang="zh-CN" altLang="en-US" sz="1800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28794" y="302594"/>
            <a:ext cx="1428760" cy="7017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数据的逻辑结构</a:t>
            </a:r>
            <a:endParaRPr lang="zh-CN" altLang="en-US" sz="18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1934" y="302594"/>
            <a:ext cx="1428760" cy="7017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数据运算（运算描述）</a:t>
            </a:r>
            <a:endParaRPr lang="zh-CN" altLang="en-US" sz="18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158" y="476230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</a:rPr>
              <a:t>ADT =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8992" y="476230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+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500034" y="1428736"/>
            <a:ext cx="6500858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2000232" y="1523987"/>
            <a:ext cx="1428760" cy="1659120"/>
            <a:chOff x="2000232" y="1142990"/>
            <a:chExt cx="1428760" cy="1244340"/>
          </a:xfrm>
        </p:grpSpPr>
        <p:sp>
          <p:nvSpPr>
            <p:cNvPr id="7" name="下箭头 6"/>
            <p:cNvSpPr/>
            <p:nvPr/>
          </p:nvSpPr>
          <p:spPr>
            <a:xfrm>
              <a:off x="2643174" y="1142990"/>
              <a:ext cx="214314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00232" y="1285866"/>
              <a:ext cx="714380" cy="2031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latin typeface="楷体" pitchFamily="49" charset="-122"/>
                  <a:ea typeface="楷体" pitchFamily="49" charset="-122"/>
                </a:rPr>
                <a:t>映射</a:t>
              </a:r>
              <a:endParaRPr lang="zh-CN" altLang="en-US" sz="16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圆柱形 16"/>
            <p:cNvSpPr/>
            <p:nvPr/>
          </p:nvSpPr>
          <p:spPr>
            <a:xfrm>
              <a:off x="2143108" y="1672950"/>
              <a:ext cx="1285884" cy="714380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存储结构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785918" y="3373607"/>
            <a:ext cx="1500198" cy="1189881"/>
            <a:chOff x="1785918" y="2530205"/>
            <a:chExt cx="1500198" cy="892411"/>
          </a:xfrm>
        </p:grpSpPr>
        <p:sp>
          <p:nvSpPr>
            <p:cNvPr id="8" name="TextBox 7"/>
            <p:cNvSpPr txBox="1"/>
            <p:nvPr/>
          </p:nvSpPr>
          <p:spPr>
            <a:xfrm>
              <a:off x="2285984" y="3099451"/>
              <a:ext cx="1000132" cy="3231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2530206"/>
              <a:ext cx="214314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85918" y="2530205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zh-CN" altLang="en-US" sz="16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运算描述实现</a:t>
              </a:r>
              <a:endParaRPr lang="zh-CN" altLang="en-US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643042" y="4989859"/>
            <a:ext cx="1643074" cy="1189880"/>
            <a:chOff x="1643042" y="3742393"/>
            <a:chExt cx="1643074" cy="892410"/>
          </a:xfrm>
        </p:grpSpPr>
        <p:sp>
          <p:nvSpPr>
            <p:cNvPr id="21" name="TextBox 20"/>
            <p:cNvSpPr txBox="1"/>
            <p:nvPr/>
          </p:nvSpPr>
          <p:spPr>
            <a:xfrm>
              <a:off x="2285984" y="4311638"/>
              <a:ext cx="1000132" cy="3231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好算法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" name="下箭头 21"/>
            <p:cNvSpPr/>
            <p:nvPr/>
          </p:nvSpPr>
          <p:spPr>
            <a:xfrm>
              <a:off x="2643174" y="3742393"/>
              <a:ext cx="214314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43042" y="3885268"/>
              <a:ext cx="857256" cy="2031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算法分析</a:t>
              </a:r>
              <a:endParaRPr lang="zh-CN" altLang="en-US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643570" y="285728"/>
            <a:ext cx="1403360" cy="952507"/>
            <a:chOff x="6072198" y="214296"/>
            <a:chExt cx="1403360" cy="714380"/>
          </a:xfrm>
        </p:grpSpPr>
        <p:sp>
          <p:nvSpPr>
            <p:cNvPr id="18" name="TextBox 17"/>
            <p:cNvSpPr txBox="1"/>
            <p:nvPr/>
          </p:nvSpPr>
          <p:spPr>
            <a:xfrm>
              <a:off x="6189674" y="357172"/>
              <a:ext cx="1285884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逻辑层面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右大括号 23"/>
            <p:cNvSpPr/>
            <p:nvPr/>
          </p:nvSpPr>
          <p:spPr>
            <a:xfrm>
              <a:off x="6072198" y="214296"/>
              <a:ext cx="142876" cy="71438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500034" y="6477021"/>
            <a:ext cx="6500858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643570" y="1904989"/>
            <a:ext cx="1428760" cy="2667019"/>
            <a:chOff x="6072198" y="1428742"/>
            <a:chExt cx="1428760" cy="2000264"/>
          </a:xfrm>
        </p:grpSpPr>
        <p:sp>
          <p:nvSpPr>
            <p:cNvPr id="26" name="TextBox 25"/>
            <p:cNvSpPr txBox="1"/>
            <p:nvPr/>
          </p:nvSpPr>
          <p:spPr>
            <a:xfrm>
              <a:off x="6215074" y="2214560"/>
              <a:ext cx="1285884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实现层面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>
              <a:off x="6072198" y="1428742"/>
              <a:ext cx="180000" cy="200026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500034" y="4857760"/>
            <a:ext cx="6500858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5643570" y="5143512"/>
            <a:ext cx="1357322" cy="952507"/>
            <a:chOff x="6072198" y="3857634"/>
            <a:chExt cx="1357322" cy="714380"/>
          </a:xfrm>
        </p:grpSpPr>
        <p:sp>
          <p:nvSpPr>
            <p:cNvPr id="29" name="TextBox 28"/>
            <p:cNvSpPr txBox="1"/>
            <p:nvPr/>
          </p:nvSpPr>
          <p:spPr>
            <a:xfrm>
              <a:off x="6143636" y="4000510"/>
              <a:ext cx="1285884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分析层面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右大括号 29"/>
            <p:cNvSpPr/>
            <p:nvPr/>
          </p:nvSpPr>
          <p:spPr>
            <a:xfrm>
              <a:off x="6072198" y="3857634"/>
              <a:ext cx="142876" cy="71438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357554" y="2666995"/>
            <a:ext cx="504000" cy="3335891"/>
            <a:chOff x="3357554" y="2000246"/>
            <a:chExt cx="504000" cy="2501918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357554" y="4500576"/>
              <a:ext cx="504000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rot="10800000">
              <a:off x="3500430" y="2000246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>
              <a:off x="2607455" y="3250411"/>
              <a:ext cx="2500330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3917087" y="2952747"/>
            <a:ext cx="726353" cy="1809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60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设计好存储结构使算法更优</a:t>
            </a:r>
            <a:endParaRPr lang="zh-CN" altLang="en-US" sz="160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/20</a:t>
            </a:r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619237"/>
            <a:ext cx="803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76230"/>
            <a:ext cx="4286280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)=O(1)		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</a:t>
            </a:r>
            <a:r>
              <a:rPr lang="en-US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</a:t>
            </a:r>
          </a:p>
          <a:p>
            <a:pPr algn="l">
              <a:spcBef>
                <a:spcPts val="0"/>
              </a:spcBef>
            </a:pPr>
            <a:r>
              <a:rPr lang="en-US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)=2</a:t>
            </a:r>
            <a:r>
              <a:rPr lang="en-US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/2)+1		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&gt;1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809740"/>
            <a:ext cx="5214974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FF00FF"/>
                </a:solidFill>
              </a:rPr>
              <a:t>T</a:t>
            </a:r>
            <a:r>
              <a:rPr lang="en-US" altLang="zh-CN" sz="2000" smtClean="0">
                <a:solidFill>
                  <a:srgbClr val="FF00FF"/>
                </a:solidFill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</a:rPr>
              <a:t>)</a:t>
            </a:r>
            <a:r>
              <a:rPr lang="en-US" altLang="zh-CN" sz="2000" smtClean="0"/>
              <a:t> =</a:t>
            </a:r>
            <a:r>
              <a:rPr lang="en-US" altLang="zh-CN" sz="2000" smtClean="0">
                <a:solidFill>
                  <a:srgbClr val="0000FF"/>
                </a:solidFill>
              </a:rPr>
              <a:t> 2</a:t>
            </a:r>
            <a:r>
              <a:rPr lang="en-US" altLang="zh-CN" sz="2000" i="1" smtClean="0">
                <a:solidFill>
                  <a:srgbClr val="FF00FF"/>
                </a:solidFill>
              </a:rPr>
              <a:t>T</a:t>
            </a:r>
            <a:r>
              <a:rPr lang="en-US" altLang="zh-CN" sz="2000" smtClean="0">
                <a:solidFill>
                  <a:srgbClr val="FF00FF"/>
                </a:solidFill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</a:rPr>
              <a:t>/2) </a:t>
            </a:r>
            <a:r>
              <a:rPr lang="en-US" altLang="zh-CN" sz="2000" smtClean="0">
                <a:solidFill>
                  <a:srgbClr val="0000FF"/>
                </a:solidFill>
              </a:rPr>
              <a:t>+ 1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</a:rPr>
              <a:t>        = 2[2</a:t>
            </a:r>
            <a:r>
              <a:rPr lang="en-US" altLang="zh-CN" sz="2000" i="1" smtClean="0">
                <a:solidFill>
                  <a:srgbClr val="FF00FF"/>
                </a:solidFill>
              </a:rPr>
              <a:t>T</a:t>
            </a:r>
            <a:r>
              <a:rPr lang="en-US" altLang="zh-CN" sz="2000" smtClean="0">
                <a:solidFill>
                  <a:srgbClr val="FF00FF"/>
                </a:solidFill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</a:rPr>
              <a:t>/2</a:t>
            </a:r>
            <a:r>
              <a:rPr lang="en-US" altLang="zh-CN" sz="2000" baseline="30000" smtClean="0">
                <a:solidFill>
                  <a:srgbClr val="FF00FF"/>
                </a:solidFill>
              </a:rPr>
              <a:t>2</a:t>
            </a:r>
            <a:r>
              <a:rPr lang="en-US" altLang="zh-CN" sz="2000" smtClean="0">
                <a:solidFill>
                  <a:srgbClr val="FF00FF"/>
                </a:solidFill>
              </a:rPr>
              <a:t>)</a:t>
            </a:r>
            <a:r>
              <a:rPr lang="en-US" altLang="zh-CN" sz="2000" smtClean="0">
                <a:solidFill>
                  <a:srgbClr val="0000FF"/>
                </a:solidFill>
              </a:rPr>
              <a:t> + 1] + 1 = 2</a:t>
            </a:r>
            <a:r>
              <a:rPr lang="en-US" altLang="zh-CN" sz="2000" baseline="30000" smtClean="0">
                <a:solidFill>
                  <a:srgbClr val="0000FF"/>
                </a:solidFill>
              </a:rPr>
              <a:t>2</a:t>
            </a:r>
            <a:r>
              <a:rPr lang="en-US" altLang="zh-CN" sz="2000" i="1" smtClean="0">
                <a:solidFill>
                  <a:srgbClr val="FF00FF"/>
                </a:solidFill>
              </a:rPr>
              <a:t>T</a:t>
            </a:r>
            <a:r>
              <a:rPr lang="en-US" altLang="zh-CN" sz="2000" smtClean="0">
                <a:solidFill>
                  <a:srgbClr val="FF00FF"/>
                </a:solidFill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</a:rPr>
              <a:t>/2</a:t>
            </a:r>
            <a:r>
              <a:rPr lang="en-US" altLang="zh-CN" sz="2000" baseline="30000" smtClean="0">
                <a:solidFill>
                  <a:srgbClr val="FF00FF"/>
                </a:solidFill>
              </a:rPr>
              <a:t>2</a:t>
            </a:r>
            <a:r>
              <a:rPr lang="en-US" altLang="zh-CN" sz="2000" smtClean="0">
                <a:solidFill>
                  <a:srgbClr val="FF00FF"/>
                </a:solidFill>
              </a:rPr>
              <a:t>)</a:t>
            </a:r>
            <a:r>
              <a:rPr lang="en-US" altLang="zh-CN" sz="2000" smtClean="0"/>
              <a:t> </a:t>
            </a:r>
            <a:r>
              <a:rPr lang="en-US" altLang="zh-CN" sz="2000" smtClean="0">
                <a:solidFill>
                  <a:srgbClr val="0000FF"/>
                </a:solidFill>
              </a:rPr>
              <a:t>+ 2 + 1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smtClean="0"/>
              <a:t>       </a:t>
            </a:r>
            <a:r>
              <a:rPr lang="en-US" altLang="zh-CN" sz="2000" smtClean="0">
                <a:solidFill>
                  <a:srgbClr val="0000FF"/>
                </a:solidFill>
              </a:rPr>
              <a:t> = </a:t>
            </a:r>
            <a:r>
              <a:rPr lang="en-US" altLang="zh-CN" sz="2000" smtClean="0">
                <a:solidFill>
                  <a:srgbClr val="0000FF"/>
                </a:solidFill>
                <a:latin typeface="宋体"/>
                <a:ea typeface="宋体"/>
              </a:rPr>
              <a:t>…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宋体"/>
                <a:ea typeface="宋体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= 2</a:t>
            </a:r>
            <a:r>
              <a:rPr lang="en-US" altLang="zh-CN" sz="2000" i="1" baseline="30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k</a:t>
            </a:r>
            <a:r>
              <a:rPr lang="en-US" altLang="zh-CN" sz="2000" i="1" smtClean="0">
                <a:solidFill>
                  <a:srgbClr val="FF00FF"/>
                </a:solidFill>
                <a:ea typeface="宋体"/>
                <a:cs typeface="Times New Roman" pitchFamily="18" charset="0"/>
              </a:rPr>
              <a:t>T</a:t>
            </a:r>
            <a:r>
              <a:rPr lang="en-US" altLang="zh-CN" sz="2000" smtClean="0">
                <a:solidFill>
                  <a:srgbClr val="FF00FF"/>
                </a:solidFill>
                <a:ea typeface="宋体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ea typeface="宋体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ea typeface="宋体"/>
                <a:cs typeface="Times New Roman" pitchFamily="18" charset="0"/>
              </a:rPr>
              <a:t>/2</a:t>
            </a:r>
            <a:r>
              <a:rPr lang="en-US" altLang="zh-CN" sz="2000" i="1" baseline="30000" smtClean="0">
                <a:solidFill>
                  <a:srgbClr val="FF00FF"/>
                </a:solidFill>
                <a:ea typeface="宋体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ea typeface="宋体"/>
                <a:cs typeface="Times New Roman" pitchFamily="18" charset="0"/>
              </a:rPr>
              <a:t>) </a:t>
            </a:r>
            <a:r>
              <a:rPr lang="en-US" altLang="zh-CN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+ 2</a:t>
            </a:r>
            <a:r>
              <a:rPr lang="en-US" altLang="zh-CN" sz="2000" i="1" baseline="30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k</a:t>
            </a:r>
            <a:r>
              <a:rPr lang="en-US" altLang="zh-CN" sz="2000" baseline="30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-1 </a:t>
            </a:r>
            <a:r>
              <a:rPr lang="en-US" altLang="zh-CN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+ </a:t>
            </a:r>
            <a:r>
              <a:rPr lang="en-US" altLang="zh-CN" sz="2000" smtClean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 </a:t>
            </a:r>
            <a:r>
              <a:rPr lang="en-US" altLang="zh-CN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+ 2 + 1</a:t>
            </a:r>
            <a:r>
              <a:rPr lang="zh-CN" altLang="en-US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=log</a:t>
            </a:r>
            <a:r>
              <a:rPr lang="en-US" altLang="zh-CN" sz="2000" baseline="-25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）</a:t>
            </a:r>
            <a:endParaRPr lang="en-US" altLang="zh-CN" sz="2000" smtClean="0">
              <a:solidFill>
                <a:srgbClr val="0000FF"/>
              </a:solidFill>
              <a:ea typeface="宋体"/>
              <a:cs typeface="Times New Roman" pitchFamily="18" charset="0"/>
            </a:endParaRP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smtClean="0">
                <a:ea typeface="宋体"/>
                <a:cs typeface="Times New Roman" pitchFamily="18" charset="0"/>
              </a:rPr>
              <a:t>        </a:t>
            </a:r>
            <a:r>
              <a:rPr lang="en-US" altLang="zh-CN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= 2</a:t>
            </a:r>
            <a:r>
              <a:rPr lang="en-US" altLang="zh-CN" sz="2000" i="1" baseline="30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k </a:t>
            </a:r>
            <a:r>
              <a:rPr lang="en-US" altLang="zh-CN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+ 2</a:t>
            </a:r>
            <a:r>
              <a:rPr lang="en-US" altLang="zh-CN" sz="2000" i="1" baseline="30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k</a:t>
            </a:r>
            <a:r>
              <a:rPr lang="en-US" altLang="zh-CN" sz="2000" baseline="30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-1 </a:t>
            </a:r>
            <a:r>
              <a:rPr lang="en-US" altLang="zh-CN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+ </a:t>
            </a:r>
            <a:r>
              <a:rPr lang="en-US" altLang="zh-CN" sz="2000" smtClean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 </a:t>
            </a:r>
            <a:r>
              <a:rPr lang="en-US" altLang="zh-CN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+ 2 + 1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        = 2*2</a:t>
            </a:r>
            <a:r>
              <a:rPr lang="en-US" altLang="zh-CN" sz="2000" i="1" baseline="30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k </a:t>
            </a:r>
            <a:r>
              <a:rPr lang="en-US" altLang="zh-CN" sz="200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 1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i="1" baseline="30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       </a:t>
            </a:r>
            <a:r>
              <a:rPr lang="en-US" altLang="zh-CN" sz="2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= </a:t>
            </a:r>
            <a:r>
              <a:rPr lang="en-US" altLang="zh-CN" sz="2000" smtClean="0">
                <a:solidFill>
                  <a:srgbClr val="FF0000"/>
                </a:solidFill>
                <a:ea typeface="宋体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FF0000"/>
                </a:solidFill>
                <a:ea typeface="宋体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ea typeface="宋体"/>
                <a:cs typeface="Times New Roman" pitchFamily="18" charset="0"/>
              </a:rPr>
              <a:t>)</a:t>
            </a:r>
            <a:endParaRPr lang="zh-CN" altLang="en-US" sz="200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/20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4071934" y="5048261"/>
            <a:ext cx="3857652" cy="769441"/>
            <a:chOff x="4071934" y="3786196"/>
            <a:chExt cx="3857652" cy="577081"/>
          </a:xfrm>
        </p:grpSpPr>
        <p:sp>
          <p:nvSpPr>
            <p:cNvPr id="7" name="TextBox 6"/>
            <p:cNvSpPr txBox="1"/>
            <p:nvPr/>
          </p:nvSpPr>
          <p:spPr>
            <a:xfrm>
              <a:off x="4857752" y="3786196"/>
              <a:ext cx="307183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调用</a:t>
              </a:r>
              <a:r>
                <a:rPr lang="en-US" sz="2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max</a:t>
              </a:r>
              <a:r>
                <a:rPr 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sz="200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-</a:t>
              </a:r>
              <a:r>
                <a:rPr 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1)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的时间复杂度为</a:t>
              </a: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4071934" y="4018370"/>
              <a:ext cx="71438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928926" y="4929198"/>
            <a:ext cx="4897438" cy="64633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3600">
                <a:solidFill>
                  <a:srgbClr val="FF00FF"/>
                </a:solidFill>
              </a:rPr>
              <a:t> </a:t>
            </a:r>
            <a:r>
              <a:rPr kumimoji="0"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36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kumimoji="0"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/14</a:t>
            </a:r>
            <a:endParaRPr lang="en-US" altLang="zh-CN"/>
          </a:p>
        </p:txBody>
      </p:sp>
      <p:pic>
        <p:nvPicPr>
          <p:cNvPr id="1028" name="Picture 4" descr="https://ss0.bdstatic.com/70cFvHSh_Q1YnxGkpoWK1HF6hhy/it/u=1291654533,3563811271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857496"/>
            <a:ext cx="1905000" cy="1809751"/>
          </a:xfrm>
          <a:prstGeom prst="rect">
            <a:avLst/>
          </a:prstGeom>
          <a:noFill/>
        </p:spPr>
      </p:pic>
      <p:pic>
        <p:nvPicPr>
          <p:cNvPr id="1026" name="Picture 2" descr="https://ss0.bdstatic.com/70cFvHSh_Q1YnxGkpoWK1HF6hhy/it/u=808814921,2862700273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714356"/>
            <a:ext cx="3557562" cy="23717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2" y="1143546"/>
            <a:ext cx="7572428" cy="415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描述一个集合的抽象数据类型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ASet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，其中所有元素为正整数，集合的基本运算包括：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）由整数数组</a:t>
            </a:r>
            <a:r>
              <a:rPr lang="en-US" sz="22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[0..</a:t>
            </a:r>
            <a:r>
              <a:rPr lang="en-US" sz="22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-1]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创建一个集合。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     （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）输出一个集合的所有元素。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     （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）判断一个元素是否在一个集合中。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     （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）求两个集合的并集。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     （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）求两个集合的差集。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     （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）求两个集合的交集。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在此基础上设计集合的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顺序存储结构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，并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实现各基本运算的算法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/20</a:t>
            </a:r>
            <a:endParaRPr lang="en-US" altLang="zh-C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5714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82716"/>
            <a:ext cx="442915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抽象数据类型</a:t>
            </a: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ASet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的描述如下：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1047734"/>
            <a:ext cx="6643734" cy="327009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ADT 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ASet</a:t>
            </a:r>
            <a:endParaRPr lang="zh-CN" altLang="en-US" sz="160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  </a:t>
            </a:r>
            <a:r>
              <a:rPr lang="zh-CN" altLang="en-US" sz="16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数据对象：</a:t>
            </a:r>
            <a:r>
              <a:rPr lang="en-US" sz="16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 </a:t>
            </a:r>
            <a:r>
              <a:rPr lang="en-US" sz="16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sz="16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16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 0</a:t>
            </a:r>
            <a:r>
              <a:rPr lang="en-US" sz="16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≤</a:t>
            </a:r>
            <a:r>
              <a:rPr lang="en-US" sz="16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16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≤</a:t>
            </a:r>
            <a:r>
              <a:rPr lang="en-US" sz="16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6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为一个正整数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en-US" sz="16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数据关系：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无。</a:t>
            </a:r>
          </a:p>
          <a:p>
            <a:pPr algn="l"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en-US" sz="16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基本运算：</a:t>
            </a: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createset( &amp;s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：创建一个集合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</a:t>
            </a:r>
            <a:endParaRPr lang="zh-CN" altLang="en-US" sz="16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dispset( s)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：输出集合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</a:t>
            </a:r>
          </a:p>
          <a:p>
            <a:pPr algn="l">
              <a:spcBef>
                <a:spcPts val="0"/>
              </a:spcBef>
            </a:pPr>
            <a:r>
              <a:rPr lang="nb-NO" sz="16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</a:t>
            </a:r>
            <a:r>
              <a:rPr lang="nb-NO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inset(s，e)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：判断</a:t>
            </a:r>
            <a:r>
              <a:rPr lang="nb-NO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是否在集合</a:t>
            </a:r>
            <a:r>
              <a:rPr lang="nb-NO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void add(s1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s2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s3)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s3=s1∪s2;	//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求集合的并集</a:t>
            </a: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void sub(s1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s2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s3)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s3=s1-s2;	//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求集合的差集</a:t>
            </a: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void intersection(s1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s2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s3)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s3=s1∩s2;	//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求集合的交集</a:t>
            </a: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571481"/>
            <a:ext cx="4357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设计集合的顺序存储结构类型如下：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1428736"/>
            <a:ext cx="7715304" cy="198915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集合结构体类型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data[MaxSize];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存放集合中的元素，其中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为常量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int length;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存放集合中实际元素个数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sz="18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Set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将集合结构体类型用一个新类型名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Set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</a:t>
            </a:r>
            <a:endParaRPr lang="zh-CN" altLang="en-US" sz="18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/20</a:t>
            </a:r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1643042" y="4476758"/>
            <a:ext cx="1500198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静态分配方式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 flipH="1" flipV="1">
            <a:off x="1500166" y="3524515"/>
            <a:ext cx="1714512" cy="1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380979"/>
            <a:ext cx="778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Set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类型的变量存储一个集合。对应的基本运算算法设计如下：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48" y="1142985"/>
            <a:ext cx="6143668" cy="388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createset(</a:t>
            </a:r>
            <a:r>
              <a:rPr lang="nb-NO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Set</a:t>
            </a:r>
            <a:r>
              <a:rPr lang="nb-NO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&amp;s，int a[]，int n)	  //</a:t>
            </a:r>
            <a:r>
              <a:rPr lang="zh-CN" alt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创建一个集合</a:t>
            </a: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i;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(i=0;i&lt;n;i++)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s.data[i]=a[i];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s.length=n;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lang="nb-NO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dispset(Set s)		//</a:t>
            </a:r>
            <a:r>
              <a:rPr lang="zh-CN" alt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输出一个集合</a:t>
            </a: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i;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for (i=0;i&lt;s.length;i++)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printf("%d "，s.data[i]);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printf("\n");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761982"/>
            <a:ext cx="5500726" cy="253275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180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inset(</a:t>
            </a:r>
            <a:r>
              <a:rPr lang="nb-NO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Set</a:t>
            </a:r>
            <a:r>
              <a:rPr lang="nb-NO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s，int e)	//</a:t>
            </a:r>
            <a:r>
              <a:rPr lang="zh-CN" alt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判断</a:t>
            </a:r>
            <a:r>
              <a:rPr lang="nb-NO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是否在集合</a:t>
            </a:r>
            <a:r>
              <a:rPr lang="nb-NO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i;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for (i=0;i&lt;s.length;i++)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(s.data[i]==e)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return true;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false;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860037"/>
            <a:ext cx="8215370" cy="356979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add(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s1，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Set </a:t>
            </a:r>
            <a:r>
              <a:rPr 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s2，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&amp;s3)	//</a:t>
            </a:r>
            <a:r>
              <a:rPr lang="zh-CN" alt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求集合的并集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i;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(i=0;i&lt;s1.length;i++)	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将集合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s1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的所有元素复制到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s3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s3.data[i]=s1.data[i];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s3.length=s1.length;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(i=0;i&lt;s2.length;i++)	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s2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中不在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s1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中出现的元素复制到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s3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(!inset(s1，s2.data[i]))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s3.data[s3.length]=s2.data[i];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s3.length++;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099376"/>
            <a:ext cx="8429684" cy="30331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sub(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s1，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s2，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&amp;s3)	//</a:t>
            </a:r>
            <a:r>
              <a:rPr lang="zh-CN" altLang="en-US" sz="18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求集合的差集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i;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s3.length=0;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(i=0;i&lt;s1.length;i++)	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s1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中不出现在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s2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中的元素复制到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s3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(!inset(s2，s1.data[i]))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s3.data[s3.length]=s1.data[i];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s3.length++;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1934</TotalTime>
  <Words>904</Words>
  <Application>Microsoft PowerPoint</Application>
  <PresentationFormat>全屏显示(4:3)</PresentationFormat>
  <Paragraphs>236</Paragraphs>
  <Slides>21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840</cp:revision>
  <dcterms:created xsi:type="dcterms:W3CDTF">2004-03-31T23:50:14Z</dcterms:created>
  <dcterms:modified xsi:type="dcterms:W3CDTF">2017-05-22T07:15:13Z</dcterms:modified>
</cp:coreProperties>
</file>