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handoutMasterIdLst>
    <p:handoutMasterId r:id="rId32"/>
  </p:handout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8" r:id="rId13"/>
    <p:sldId id="380" r:id="rId14"/>
    <p:sldId id="377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408" r:id="rId3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3399"/>
    <a:srgbClr val="0033CC"/>
    <a:srgbClr val="6600CC"/>
    <a:srgbClr val="339933"/>
    <a:srgbClr val="FF3300"/>
    <a:srgbClr val="3366CC"/>
    <a:srgbClr val="000000"/>
    <a:srgbClr val="8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81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B16A-A135-4C67-9BF6-9E7D217582B0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F5B5-E3AE-43FD-BFEC-EBBB78EF41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BB455-8EAD-4C4F-9329-1CDBC83526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45312-96F3-4ECE-9699-8A62C49B3D5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0C289-2EC2-45A3-AD0F-955C0A68200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72581-AAB7-449E-94B1-0C00A0FA68A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C2069-30FD-4EDB-AA60-00B41E70CBD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B873-2FD7-4D3F-95FD-06692B2BE8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54B39-088D-489F-93EF-DD601804ACD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45E-918B-4275-9B67-DA606BFFD75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CF5D4-27D0-4858-B640-6AA5E994C15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82C4D-65C1-455F-8B95-23DDC917AD8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6C6E-2DBC-489D-9049-151247800B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1DDBA-F02F-4E3D-970C-CC2D1DFAA31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9CCEC-F8CC-4A7E-9628-0CFF78E97D6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97A7-1BE0-4AC0-AD40-2513F829F8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F422-645C-4ED4-8734-7D79135394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85CA-05B2-4046-AF45-4F61C1457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F95A-A2B4-44EA-AA2F-BCF61930CC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32-ECC7-40E3-9D62-0C07379796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0E8A-10DE-4D9C-8CF8-A9163F465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C76C-D154-405A-9147-E79A1B5BC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F0631-DC23-48F2-899A-4F881ED233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D206-56D3-47F7-A2D3-27C420DB58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263782" y="2214554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是数据结构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500298" y="857232"/>
            <a:ext cx="3879858" cy="70788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1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绪 论</a:t>
            </a:r>
            <a:r>
              <a:rPr lang="zh-CN" altLang="en-US" sz="4000" b="0" dirty="0" smtClean="0">
                <a:solidFill>
                  <a:schemeClr val="tx2"/>
                </a:solidFill>
                <a:ea typeface="隶书" pitchFamily="49" charset="-122"/>
              </a:rPr>
              <a:t> </a:t>
            </a:r>
            <a:endParaRPr lang="zh-CN" altLang="en-US" sz="4000" dirty="0">
              <a:ea typeface="隶书" pitchFamily="49" charset="-122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2999711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1.2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及其描述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</p:txBody>
      </p:sp>
      <p:sp>
        <p:nvSpPr>
          <p:cNvPr id="8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3785529"/>
            <a:ext cx="423704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1.3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算法分析基础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263782" y="4523063"/>
            <a:ext cx="421484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1.4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其他情况的算法分析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90478"/>
            <a:ext cx="32861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一个数据结构的构成：</a:t>
            </a:r>
            <a:endParaRPr lang="zh-CN" altLang="en-US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85918" y="928670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785918" y="1882764"/>
            <a:ext cx="1980000" cy="5715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存储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结构</a:t>
            </a:r>
          </a:p>
        </p:txBody>
      </p:sp>
      <p:sp>
        <p:nvSpPr>
          <p:cNvPr id="5" name="矩形 4"/>
          <p:cNvSpPr>
            <a:spLocks noChangeAspect="1"/>
          </p:cNvSpPr>
          <p:nvPr/>
        </p:nvSpPr>
        <p:spPr bwMode="auto">
          <a:xfrm>
            <a:off x="1806182" y="2857496"/>
            <a:ext cx="1980000" cy="510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数据运算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2714612" y="1558912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714612" y="2525706"/>
            <a:ext cx="142876" cy="2857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1538" y="3785906"/>
            <a:ext cx="7072362" cy="2000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数据元素之间的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关系 </a:t>
            </a:r>
            <a:r>
              <a:rPr lang="zh-CN" altLang="en-US" sz="2000" b="1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逻辑结构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数据元素及其关系在计算机存储器中的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方式 </a:t>
            </a:r>
            <a:r>
              <a:rPr lang="zh-CN" altLang="en-US" sz="2000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（或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物理结构</a:t>
            </a:r>
            <a:r>
              <a:rPr lang="zh-CN" altLang="en-US" sz="2000" b="1" smtClean="0">
                <a:solidFill>
                  <a:srgbClr val="0033CC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  <a:p>
            <a:pPr marL="457200" indent="-457200" algn="just">
              <a:lnSpc>
                <a:spcPct val="130000"/>
              </a:lnSpc>
              <a:buFontTx/>
              <a:buBlip>
                <a:blip r:embed="rId2"/>
              </a:buBlip>
            </a:pP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施加在该数据</a:t>
            </a:r>
            <a:r>
              <a:rPr lang="zh-CN" altLang="en-US" sz="2000" b="1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000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的操作 </a:t>
            </a:r>
            <a:r>
              <a:rPr lang="zh-CN" altLang="en-US" sz="2000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z="2000" b="1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z="2000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运算</a:t>
            </a:r>
            <a:r>
              <a:rPr lang="zh-CN" altLang="en-US" sz="2000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57158" y="285728"/>
            <a:ext cx="3786214" cy="561486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108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1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的逻辑结构表示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6438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数据的逻辑结构是面向用户的，它有多种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表示形式。</a:t>
            </a:r>
            <a:endParaRPr lang="zh-CN" altLang="en-US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52517" y="2628512"/>
          <a:ext cx="511968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337386"/>
                <a:gridCol w="1337386"/>
                <a:gridCol w="1337386"/>
                <a:gridCol w="1107523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8662" y="1771254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1-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表格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8" name="右大括号 7"/>
          <p:cNvSpPr/>
          <p:nvPr/>
        </p:nvSpPr>
        <p:spPr>
          <a:xfrm>
            <a:off x="6286512" y="2786058"/>
            <a:ext cx="285752" cy="342902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43702" y="3214686"/>
            <a:ext cx="430887" cy="2500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直接来源于现实世界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28662" y="2369005"/>
            <a:ext cx="8001056" cy="363176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一个二元组表示为：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是一种数据结构，它由数据元素的集合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上二元关系的集合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所组成。其中：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数据元素的集合</a:t>
            </a:r>
            <a:endParaRPr lang="en-US" altLang="zh-CN" sz="2000" b="1" dirty="0">
              <a:solidFill>
                <a:srgbClr val="FF33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 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i="1" baseline="-30000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i="1" baseline="-30000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 </a:t>
            </a:r>
            <a:r>
              <a:rPr lang="en-US" altLang="zh-CN" sz="2000" b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 err="1">
                <a:solidFill>
                  <a:srgbClr val="FF3399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000" b="1" i="1" dirty="0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000" b="1" dirty="0" err="1">
                <a:solidFill>
                  <a:srgbClr val="FF3399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sz="2000" b="1" err="1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lang="zh-CN" altLang="en-US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0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关系的集合</a:t>
            </a:r>
            <a:r>
              <a:rPr lang="en-US" altLang="zh-CN" sz="2000" b="1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14348" y="1522761"/>
            <a:ext cx="6357982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r>
              <a:rPr lang="zh-CN" altLang="en-US" b="1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kumimoji="0"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一种通用的逻辑结构表示方法</a:t>
            </a:r>
            <a:endParaRPr kumimoji="0"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10" y="571480"/>
            <a:ext cx="5214974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2-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二元组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3224" y="1278941"/>
            <a:ext cx="7754990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∈</a:t>
            </a:r>
            <a:r>
              <a:rPr lang="en-US" altLang="zh-CN" sz="22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为第一元素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为第二元素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smtClean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ct val="10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若某个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没有前驱元素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；若某个元素没有后继元素，则称该元素为</a:t>
            </a:r>
            <a:r>
              <a:rPr lang="zh-CN" altLang="en-US" sz="2200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终端元素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79879" name="Text Box 1031"/>
          <p:cNvSpPr txBox="1">
            <a:spLocks noChangeArrowheads="1"/>
          </p:cNvSpPr>
          <p:nvPr/>
        </p:nvSpPr>
        <p:spPr bwMode="auto">
          <a:xfrm>
            <a:off x="428596" y="549275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每个关系</a:t>
            </a:r>
            <a:r>
              <a:rPr kumimoji="0"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用若干个序偶来表示</a:t>
            </a:r>
            <a:r>
              <a:rPr kumimoji="0"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4000504"/>
            <a:ext cx="8072494" cy="363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序偶</a:t>
            </a:r>
            <a:r>
              <a:rPr lang="en-US" altLang="zh-CN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是有向的，序偶</a:t>
            </a:r>
            <a:r>
              <a:rPr lang="en-US" altLang="zh-CN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表示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200" i="1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200" smtClean="0">
                <a:solidFill>
                  <a:srgbClr val="6600CC"/>
                </a:solidFill>
                <a:ea typeface="楷体" pitchFamily="49" charset="-122"/>
                <a:cs typeface="Times New Roman" pitchFamily="18" charset="0"/>
              </a:rPr>
              <a:t>是无向的</a:t>
            </a:r>
            <a:endParaRPr lang="zh-CN" altLang="en-US" sz="2200">
              <a:solidFill>
                <a:srgbClr val="6600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72747"/>
            <a:ext cx="2663115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二元组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逻辑表示：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4915689"/>
            <a:ext cx="7235146" cy="513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72000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&lt;1,8&gt;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&lt;8,34&gt;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&lt;34,20&gt;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&lt;20,12&gt;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&lt;12,26&gt;</a:t>
            </a:r>
            <a:r>
              <a:rPr lang="zh-CN" altLang="en-US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&lt;26,5&gt;</a:t>
            </a:r>
            <a:endParaRPr lang="zh-CN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85917" y="214290"/>
          <a:ext cx="4000528" cy="316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1045036"/>
                <a:gridCol w="1045036"/>
                <a:gridCol w="1045036"/>
                <a:gridCol w="865420"/>
              </a:tblGrid>
              <a:tr h="360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336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71934" y="3714752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每个学生记录用学号标识</a:t>
            </a:r>
            <a:endParaRPr lang="zh-CN" altLang="en-US" sz="2000"/>
          </a:p>
        </p:txBody>
      </p:sp>
      <p:sp>
        <p:nvSpPr>
          <p:cNvPr id="10" name="下箭头 9"/>
          <p:cNvSpPr/>
          <p:nvPr/>
        </p:nvSpPr>
        <p:spPr>
          <a:xfrm>
            <a:off x="3857620" y="3571876"/>
            <a:ext cx="142876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28596" y="357166"/>
            <a:ext cx="50006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例如，如下数据为一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个矩阵：      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28596" y="2492377"/>
            <a:ext cx="8358214" cy="27392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对应的二元组表示为</a:t>
            </a:r>
            <a:r>
              <a:rPr lang="en-US" altLang="zh-CN" sz="22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2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，其中：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</a:t>
            </a:r>
            <a:r>
              <a:rPr lang="zh-CN" altLang="en-US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</a:t>
            </a: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  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其中，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行关系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i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示列关系</a:t>
            </a: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={&lt;2,6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6,3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3,1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8,12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12,7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7,4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endParaRPr lang="en-US" altLang="zh-CN" sz="2000" b="1" smtClean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              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5,10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&gt;, 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&lt;10,9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9,11</a:t>
            </a:r>
            <a:r>
              <a:rPr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&gt;}</a:t>
            </a:r>
          </a:p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b="1" i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={&lt;2,8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8,5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6,12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12,10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3,7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7,9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&gt;,  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&lt;1,4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zh-CN" altLang="en-US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b="1" dirty="0" smtClean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&lt;4,11&gt;}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212826" y="1000108"/>
            <a:ext cx="2001852" cy="1144596"/>
            <a:chOff x="1212826" y="1000108"/>
            <a:chExt cx="2001852" cy="1144596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642116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13620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13620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2793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2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6562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6</a:t>
              </a:r>
              <a:endParaRPr lang="zh-CN" alt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5984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3</a:t>
              </a:r>
              <a:endParaRPr lang="zh-CN" alt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3818" y="111107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</a:t>
              </a:r>
              <a:endParaRPr lang="zh-CN" alt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2793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8</a:t>
              </a:r>
              <a:endParaRPr lang="zh-CN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6562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12</a:t>
              </a:r>
              <a:endParaRPr lang="zh-CN" alt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5984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7</a:t>
              </a:r>
              <a:endParaRPr lang="zh-CN" alt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3818" y="1452486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4</a:t>
              </a:r>
              <a:endParaRPr lang="zh-CN" alt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93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5</a:t>
              </a:r>
              <a:endParaRPr lang="zh-CN" alt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6562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10</a:t>
              </a:r>
              <a:endParaRPr lang="zh-CN" alt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5984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9</a:t>
              </a:r>
              <a:endParaRPr lang="zh-CN" altLang="en-US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3818" y="1825457"/>
              <a:ext cx="35719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/>
                <a:t>11</a:t>
              </a:r>
              <a:endParaRPr lang="zh-CN" altLang="en-US" sz="2000" dirty="0"/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2642380" y="1571612"/>
              <a:ext cx="1143008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071008" y="2143116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071008" y="1000108"/>
              <a:ext cx="142876" cy="1588"/>
            </a:xfrm>
            <a:prstGeom prst="line">
              <a:avLst/>
            </a:prstGeom>
            <a:ln w="285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2910" y="1357298"/>
            <a:ext cx="7429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在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学生表中，用学号标识每个学生记录，其逻辑结构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用图形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表示如下：</a:t>
            </a:r>
            <a:endParaRPr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0310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6036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17620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174876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138987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9960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29749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5032132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9388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746644" y="3031876"/>
            <a:ext cx="540000" cy="54000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800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556136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389454" y="3301875"/>
            <a:ext cx="360000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710755" y="3301875"/>
            <a:ext cx="324000" cy="2117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5000660" cy="514738"/>
          </a:xfrm>
          <a:prstGeom prst="rect">
            <a:avLst/>
          </a:prstGeom>
          <a:ln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学生</a:t>
            </a:r>
            <a:r>
              <a:rPr kumimoji="0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表的逻辑结构</a:t>
            </a:r>
            <a:r>
              <a:rPr kumimoji="0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表示</a:t>
            </a:r>
            <a:r>
              <a:rPr kumimoji="0"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3-</a:t>
            </a: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图形</a:t>
            </a:r>
            <a:endParaRPr kumimoji="0"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250826" y="347134"/>
            <a:ext cx="3678232" cy="491985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的存储结构表示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14393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    数据</a:t>
            </a:r>
            <a:r>
              <a:rPr lang="zh-CN" altLang="en-US" b="1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在计算机存储器中的存储方式就是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。它是面向程序员的。       </a:t>
            </a:r>
            <a:endParaRPr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12"/>
          <p:cNvGrpSpPr/>
          <p:nvPr/>
        </p:nvGrpSpPr>
        <p:grpSpPr>
          <a:xfrm>
            <a:off x="1263646" y="2530827"/>
            <a:ext cx="4951428" cy="1041049"/>
            <a:chOff x="1835150" y="1778000"/>
            <a:chExt cx="5257800" cy="720726"/>
          </a:xfrm>
        </p:grpSpPr>
        <p:sp>
          <p:nvSpPr>
            <p:cNvPr id="4" name="Rectangle 3"/>
            <p:cNvSpPr>
              <a:spLocks noChangeAspect="1" noChangeArrowheads="1"/>
            </p:cNvSpPr>
            <p:nvPr/>
          </p:nvSpPr>
          <p:spPr bwMode="auto">
            <a:xfrm>
              <a:off x="1835150" y="1778000"/>
              <a:ext cx="1657350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逻辑结构</a:t>
              </a:r>
            </a:p>
          </p:txBody>
        </p:sp>
        <p:sp>
          <p:nvSpPr>
            <p:cNvPr id="5" name="Rectangle 4"/>
            <p:cNvSpPr>
              <a:spLocks noChangeAspect="1" noChangeArrowheads="1"/>
            </p:cNvSpPr>
            <p:nvPr/>
          </p:nvSpPr>
          <p:spPr bwMode="auto">
            <a:xfrm>
              <a:off x="5508625" y="1778001"/>
              <a:ext cx="1584325" cy="720725"/>
            </a:xfrm>
            <a:prstGeom prst="rect">
              <a:avLst/>
            </a:prstGeom>
            <a:ln>
              <a:noFill/>
              <a:headEnd/>
              <a:tailEnd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存储结构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563938" y="2211388"/>
              <a:ext cx="19446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763" y="1866122"/>
              <a:ext cx="8636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zh-CN" altLang="en-US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映射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1472" y="4001908"/>
            <a:ext cx="6143668" cy="609252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18800" bIns="1188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设计存储结构的这种</a:t>
            </a:r>
            <a:r>
              <a:rPr kumimoji="0" lang="zh-CN" altLang="en-US" dirty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映射应满足两</a:t>
            </a:r>
            <a:r>
              <a:rPr kumimoji="0" lang="zh-CN" altLang="en-US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个要求： </a:t>
            </a:r>
            <a:endParaRPr kumimoji="0" lang="zh-CN" altLang="en-US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211" y="4742729"/>
            <a:ext cx="5491835" cy="107228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存储所有元素</a:t>
            </a:r>
          </a:p>
          <a:p>
            <a:pPr marL="457200" indent="-457200" algn="l">
              <a:lnSpc>
                <a:spcPts val="3400"/>
              </a:lnSpc>
              <a:buBlip>
                <a:blip r:embed="rId2"/>
              </a:buBlip>
            </a:pPr>
            <a:r>
              <a:rPr lang="zh-CN" altLang="en-US" sz="2200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存储数据元素间的关系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31858" y="1993900"/>
            <a:ext cx="5126026" cy="340359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no;     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name[8];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sex[2];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>
              <a:lnSpc>
                <a:spcPct val="100000"/>
              </a:lnSpc>
            </a:pP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class[4];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[7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{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男”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,“9901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”},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…,</a:t>
            </a:r>
          </a:p>
          <a:p>
            <a:pPr algn="just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{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王萍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</a:t>
            </a:r>
            <a:r>
              <a:rPr lang="zh-CN" altLang="en-US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  <a:r>
              <a:rPr lang="en-US" altLang="zh-CN" sz="1800" b="1" dirty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","9901</a:t>
            </a:r>
            <a:r>
              <a:rPr lang="en-US" altLang="zh-CN" sz="1800" b="1" dirty="0" smtClean="0">
                <a:solidFill>
                  <a:srgbClr val="FF33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"}  }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18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42910" y="500042"/>
            <a:ext cx="5214974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结构体数组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14349" y="1285860"/>
            <a:ext cx="6000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存放学生表的结构体数组</a:t>
            </a:r>
            <a:r>
              <a:rPr lang="en-US" altLang="zh-CN" b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定义如下：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57224" y="5357826"/>
            <a:ext cx="2143140" cy="857256"/>
            <a:chOff x="142844" y="4929198"/>
            <a:chExt cx="2143140" cy="85725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H="1" flipV="1">
              <a:off x="285720" y="4929198"/>
              <a:ext cx="0" cy="5040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42844" y="5417122"/>
              <a:ext cx="21431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Stud</a:t>
              </a:r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数组起始地址</a:t>
              </a:r>
            </a:p>
          </p:txBody>
        </p:sp>
      </p:grpSp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5870584" y="5030785"/>
            <a:ext cx="50006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smtClean="0">
                <a:latin typeface="宋体"/>
                <a:ea typeface="宋体" charset="-122"/>
                <a:cs typeface="Times New Roman" pitchFamily="18" charset="0"/>
              </a:rPr>
              <a:t>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208992" name="Group 96"/>
          <p:cNvGraphicFramePr>
            <a:graphicFrameLocks noGrp="1"/>
          </p:cNvGraphicFramePr>
          <p:nvPr/>
        </p:nvGraphicFramePr>
        <p:xfrm>
          <a:off x="785786" y="1026478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7"/>
                <a:gridCol w="1008063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直接箭头连接符 39"/>
          <p:cNvCxnSpPr>
            <a:endCxn id="208904" idx="0"/>
          </p:cNvCxnSpPr>
          <p:nvPr/>
        </p:nvCxnSpPr>
        <p:spPr>
          <a:xfrm rot="16200000" flipH="1">
            <a:off x="305165" y="2766612"/>
            <a:ext cx="2714644" cy="467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43306" y="5929330"/>
            <a:ext cx="2428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存储结构建立完毕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30407" y="478776"/>
            <a:ext cx="25003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85786" y="4357694"/>
            <a:ext cx="2332054" cy="957256"/>
            <a:chOff x="71406" y="3929066"/>
            <a:chExt cx="2332054" cy="957256"/>
          </a:xfrm>
        </p:grpSpPr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14348" y="3929066"/>
              <a:ext cx="9350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Stud[0]</a:t>
              </a:r>
            </a:p>
          </p:txBody>
        </p:sp>
        <p:sp>
          <p:nvSpPr>
            <p:cNvPr id="208905" name="Rectangle 9"/>
            <p:cNvSpPr>
              <a:spLocks noChangeAspect="1" noChangeArrowheads="1"/>
            </p:cNvSpPr>
            <p:nvPr/>
          </p:nvSpPr>
          <p:spPr bwMode="auto">
            <a:xfrm>
              <a:off x="71406" y="4525959"/>
              <a:ext cx="4318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08906" name="Rectangle 10"/>
            <p:cNvSpPr>
              <a:spLocks noChangeArrowheads="1"/>
            </p:cNvSpPr>
            <p:nvPr/>
          </p:nvSpPr>
          <p:spPr bwMode="auto">
            <a:xfrm>
              <a:off x="504794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208907" name="Rectangle 11"/>
            <p:cNvSpPr>
              <a:spLocks noChangeArrowheads="1"/>
            </p:cNvSpPr>
            <p:nvPr/>
          </p:nvSpPr>
          <p:spPr bwMode="auto">
            <a:xfrm>
              <a:off x="1223931" y="4525959"/>
              <a:ext cx="468000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1684322" y="4525959"/>
              <a:ext cx="719138" cy="360363"/>
            </a:xfrm>
            <a:prstGeom prst="rect">
              <a:avLst/>
            </a:prstGeom>
            <a:solidFill>
              <a:srgbClr val="FFFF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6" name="右大括号 35"/>
            <p:cNvSpPr>
              <a:spLocks noChangeAspect="1"/>
            </p:cNvSpPr>
            <p:nvPr/>
          </p:nvSpPr>
          <p:spPr>
            <a:xfrm rot="16200000">
              <a:off x="1125117" y="3303983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17840" y="4359282"/>
            <a:ext cx="2341589" cy="957255"/>
            <a:chOff x="2663796" y="3930654"/>
            <a:chExt cx="2341589" cy="957255"/>
          </a:xfrm>
        </p:grpSpPr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3600421" y="3930654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Stud[1]</a:t>
              </a:r>
            </a:p>
          </p:txBody>
        </p:sp>
        <p:sp>
          <p:nvSpPr>
            <p:cNvPr id="208912" name="Rectangle 16"/>
            <p:cNvSpPr>
              <a:spLocks noChangeAspect="1" noChangeArrowheads="1"/>
            </p:cNvSpPr>
            <p:nvPr/>
          </p:nvSpPr>
          <p:spPr bwMode="auto">
            <a:xfrm>
              <a:off x="2663796" y="4527546"/>
              <a:ext cx="4318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08913" name="Rectangle 17"/>
            <p:cNvSpPr>
              <a:spLocks noChangeArrowheads="1"/>
            </p:cNvSpPr>
            <p:nvPr/>
          </p:nvSpPr>
          <p:spPr bwMode="auto">
            <a:xfrm>
              <a:off x="3097183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208914" name="Rectangle 18"/>
            <p:cNvSpPr>
              <a:spLocks noChangeArrowheads="1"/>
            </p:cNvSpPr>
            <p:nvPr/>
          </p:nvSpPr>
          <p:spPr bwMode="auto">
            <a:xfrm>
              <a:off x="3816321" y="4527546"/>
              <a:ext cx="468000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15" name="Rectangle 19"/>
            <p:cNvSpPr>
              <a:spLocks noChangeArrowheads="1"/>
            </p:cNvSpPr>
            <p:nvPr/>
          </p:nvSpPr>
          <p:spPr bwMode="auto">
            <a:xfrm>
              <a:off x="4286248" y="4527546"/>
              <a:ext cx="719137" cy="360363"/>
            </a:xfrm>
            <a:prstGeom prst="rect">
              <a:avLst/>
            </a:prstGeom>
            <a:solidFill>
              <a:srgbClr val="FFC00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37" name="右大括号 36"/>
            <p:cNvSpPr>
              <a:spLocks noChangeAspect="1"/>
            </p:cNvSpPr>
            <p:nvPr/>
          </p:nvSpPr>
          <p:spPr>
            <a:xfrm rot="16200000">
              <a:off x="3768322" y="3303984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50205" y="4344994"/>
            <a:ext cx="2336637" cy="971543"/>
            <a:chOff x="2651291" y="4814911"/>
            <a:chExt cx="2336637" cy="971543"/>
          </a:xfrm>
        </p:grpSpPr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3344854" y="4814911"/>
              <a:ext cx="93503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b="1" dirty="0">
                  <a:solidFill>
                    <a:srgbClr val="3333CC"/>
                  </a:solidFill>
                  <a:latin typeface="Times New Roman" pitchFamily="18" charset="0"/>
                  <a:cs typeface="Times New Roman" pitchFamily="18" charset="0"/>
                </a:rPr>
                <a:t>Stud[6]</a:t>
              </a:r>
            </a:p>
          </p:txBody>
        </p:sp>
        <p:sp>
          <p:nvSpPr>
            <p:cNvPr id="208920" name="Rectangle 24"/>
            <p:cNvSpPr>
              <a:spLocks noChangeAspect="1" noChangeArrowheads="1"/>
            </p:cNvSpPr>
            <p:nvPr/>
          </p:nvSpPr>
          <p:spPr bwMode="auto">
            <a:xfrm>
              <a:off x="2651291" y="5426091"/>
              <a:ext cx="4318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08921" name="Rectangle 25"/>
            <p:cNvSpPr>
              <a:spLocks noChangeArrowheads="1"/>
            </p:cNvSpPr>
            <p:nvPr/>
          </p:nvSpPr>
          <p:spPr bwMode="auto">
            <a:xfrm>
              <a:off x="307656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208922" name="Rectangle 26"/>
            <p:cNvSpPr>
              <a:spLocks noChangeArrowheads="1"/>
            </p:cNvSpPr>
            <p:nvPr/>
          </p:nvSpPr>
          <p:spPr bwMode="auto">
            <a:xfrm>
              <a:off x="3795699" y="5426091"/>
              <a:ext cx="468000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208923" name="Rectangle 27"/>
            <p:cNvSpPr>
              <a:spLocks noChangeArrowheads="1"/>
            </p:cNvSpPr>
            <p:nvPr/>
          </p:nvSpPr>
          <p:spPr bwMode="auto">
            <a:xfrm>
              <a:off x="4268791" y="5426091"/>
              <a:ext cx="719137" cy="360363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rgbClr val="6600CC"/>
              </a:solidFill>
              <a:miter lim="800000"/>
              <a:headEnd/>
              <a:tailEnd/>
            </a:ln>
            <a:effectLst/>
          </p:spPr>
          <p:txBody>
            <a:bodyPr lIns="0" tIns="36000" rIns="0" bIns="0" anchor="ctr"/>
            <a:lstStyle/>
            <a:p>
              <a:pPr marL="457200" indent="-457200"/>
              <a:r>
                <a:rPr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38" name="右大括号 37"/>
            <p:cNvSpPr>
              <a:spLocks noChangeAspect="1"/>
            </p:cNvSpPr>
            <p:nvPr/>
          </p:nvSpPr>
          <p:spPr>
            <a:xfrm rot="16200000">
              <a:off x="3696885" y="4219536"/>
              <a:ext cx="178595" cy="2143140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5" name="直接箭头连接符 44"/>
          <p:cNvCxnSpPr>
            <a:endCxn id="208911" idx="0"/>
          </p:cNvCxnSpPr>
          <p:nvPr/>
        </p:nvCxnSpPr>
        <p:spPr>
          <a:xfrm>
            <a:off x="1412859" y="1928802"/>
            <a:ext cx="3109125" cy="2430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208919" idx="0"/>
          </p:cNvCxnSpPr>
          <p:nvPr/>
        </p:nvCxnSpPr>
        <p:spPr>
          <a:xfrm>
            <a:off x="1492235" y="3532274"/>
            <a:ext cx="6119052" cy="812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285860"/>
            <a:ext cx="1714512" cy="179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357422" y="357166"/>
            <a:ext cx="4429156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1.1 </a:t>
            </a:r>
            <a:r>
              <a:rPr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什么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是数据结构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3567358"/>
            <a:ext cx="8358246" cy="861774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44500" indent="-444500" algn="l">
              <a:lnSpc>
                <a:spcPts val="3000"/>
              </a:lnSpc>
              <a:spcBef>
                <a:spcPct val="0"/>
              </a:spcBef>
              <a:buBlip>
                <a:blip r:embed="rId3"/>
              </a:buBlip>
            </a:pPr>
            <a:r>
              <a:rPr lang="zh-CN" altLang="en-US" b="1" smtClean="0">
                <a:solidFill>
                  <a:srgbClr val="FF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所有能够输入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到计算机中，且能被计算机处理的符号的集合。</a:t>
            </a:r>
          </a:p>
        </p:txBody>
      </p:sp>
      <p:sp>
        <p:nvSpPr>
          <p:cNvPr id="8" name="Rectangle 7" descr="信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00034" y="1419323"/>
            <a:ext cx="392909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1.1.1 </a:t>
            </a:r>
            <a:r>
              <a:rPr lang="en-US" altLang="zh-CN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  <a:r>
              <a:rPr lang="zh-CN" altLang="en-US" sz="2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数据结构</a:t>
            </a:r>
            <a:r>
              <a:rPr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的定义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10" name="TextBox 9"/>
          <p:cNvSpPr txBox="1"/>
          <p:nvPr/>
        </p:nvSpPr>
        <p:spPr>
          <a:xfrm>
            <a:off x="357158" y="2610145"/>
            <a:ext cx="3786214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数据结构中的几个概念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928662" y="2733256"/>
            <a:ext cx="5643601" cy="1769115"/>
            <a:chOff x="928662" y="2733256"/>
            <a:chExt cx="5643601" cy="1769115"/>
          </a:xfrm>
        </p:grpSpPr>
        <p:sp>
          <p:nvSpPr>
            <p:cNvPr id="210947" name="Text Box 3"/>
            <p:cNvSpPr txBox="1">
              <a:spLocks noChangeArrowheads="1"/>
            </p:cNvSpPr>
            <p:nvPr/>
          </p:nvSpPr>
          <p:spPr bwMode="auto">
            <a:xfrm>
              <a:off x="928662" y="2733256"/>
              <a:ext cx="3960813" cy="37238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tIns="76176" bIns="0">
              <a:spAutoFit/>
            </a:bodyPr>
            <a:lstStyle/>
            <a:p>
              <a:pPr marL="457200" indent="-457200" algn="l"/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这种存储结构的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特点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　　</a:t>
              </a:r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000100" y="3304760"/>
              <a:ext cx="5572163" cy="1197611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所有元素占用一整块内存空间。</a:t>
              </a:r>
            </a:p>
            <a:p>
              <a:pPr marL="457200" indent="-457200" algn="l">
                <a:lnSpc>
                  <a:spcPct val="15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逻辑上相邻的元素，物理上也相邻。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42976" y="4714884"/>
            <a:ext cx="2143140" cy="1000132"/>
            <a:chOff x="1142976" y="4714884"/>
            <a:chExt cx="2143140" cy="1000132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5327218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顺序存储结构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下箭头 5"/>
            <p:cNvSpPr/>
            <p:nvPr/>
          </p:nvSpPr>
          <p:spPr bwMode="auto">
            <a:xfrm>
              <a:off x="2000232" y="4714884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286380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29454" y="1000108"/>
            <a:ext cx="1643074" cy="5000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29256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57148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Stud[</a:t>
            </a:r>
            <a:r>
              <a:rPr lang="en-US" altLang="zh-CN" sz="2000" i="1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 err="1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+1</a:t>
            </a:r>
            <a:r>
              <a:rPr lang="en-US" altLang="zh-CN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]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714356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直接映射</a:t>
            </a:r>
            <a:endParaRPr lang="zh-CN" altLang="en-US" sz="2000" dirty="0"/>
          </a:p>
        </p:txBody>
      </p:sp>
      <p:sp>
        <p:nvSpPr>
          <p:cNvPr id="12" name="椭圆 11"/>
          <p:cNvSpPr/>
          <p:nvPr/>
        </p:nvSpPr>
        <p:spPr>
          <a:xfrm>
            <a:off x="1000100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85918" y="1000108"/>
            <a:ext cx="571504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2928926" y="1142984"/>
            <a:ext cx="1928826" cy="2143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两个逻辑上相邻元素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2198" y="164305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存储空间也相邻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85786" y="2428868"/>
            <a:ext cx="6215106" cy="28184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just"/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endParaRPr lang="en-US" altLang="zh-CN" sz="18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no; 		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存储学号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name[8];      	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存储姓名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sex[2];  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存储性别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class[4];       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存储班号</a:t>
            </a:r>
          </a:p>
          <a:p>
            <a:pPr algn="just"/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8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studnode</a:t>
            </a:r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//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存储指向下一个学生的指针</a:t>
            </a:r>
          </a:p>
          <a:p>
            <a:pPr algn="just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18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sz="18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</p:txBody>
      </p:sp>
      <p:sp>
        <p:nvSpPr>
          <p:cNvPr id="57456" name="Text Box 2160"/>
          <p:cNvSpPr txBox="1">
            <a:spLocks noChangeArrowheads="1"/>
          </p:cNvSpPr>
          <p:nvPr/>
        </p:nvSpPr>
        <p:spPr bwMode="auto">
          <a:xfrm>
            <a:off x="571472" y="1571612"/>
            <a:ext cx="696279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</a:pP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存放学生表的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en-US" altLang="zh-CN" b="1" dirty="0" err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StudType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声明如下：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2910" y="642918"/>
            <a:ext cx="4286280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 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学生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表存储结构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－ 链表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143152" y="4005264"/>
            <a:ext cx="2941638" cy="396875"/>
            <a:chOff x="1611301" y="4005264"/>
            <a:chExt cx="2941638" cy="396875"/>
          </a:xfrm>
        </p:grpSpPr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1611301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039926" y="40052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57350" name="Rectangle 6"/>
            <p:cNvSpPr>
              <a:spLocks noChangeArrowheads="1"/>
            </p:cNvSpPr>
            <p:nvPr/>
          </p:nvSpPr>
          <p:spPr bwMode="auto">
            <a:xfrm>
              <a:off x="2801926" y="40052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230551" y="40052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067164" y="40052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9801" y="4005264"/>
            <a:ext cx="1477952" cy="923934"/>
            <a:chOff x="107950" y="4005264"/>
            <a:chExt cx="1477952" cy="92393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07950" y="4005264"/>
              <a:ext cx="1035026" cy="92393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sm" len="sm"/>
            </a:ln>
            <a:effectLst/>
          </p:spPr>
          <p:txBody>
            <a:bodyPr tIns="0" bIns="0"/>
            <a:lstStyle/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链表</a:t>
              </a:r>
              <a:r>
                <a:rPr kumimoji="0" lang="zh-CN" altLang="en-US" sz="1800" b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首结点地址</a:t>
              </a: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head</a:t>
              </a:r>
            </a:p>
            <a:p>
              <a:pPr algn="just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9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1182677" y="4203699"/>
              <a:ext cx="403225" cy="45719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132040" y="4233863"/>
            <a:ext cx="2952750" cy="777876"/>
            <a:chOff x="1600189" y="4233863"/>
            <a:chExt cx="2952750" cy="777876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1600189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039927" y="4614864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801927" y="4614864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3230552" y="4614864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4067164" y="4614864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311639" y="423386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38392" y="5891213"/>
            <a:ext cx="2974975" cy="777875"/>
            <a:chOff x="1606541" y="5891213"/>
            <a:chExt cx="2974975" cy="777875"/>
          </a:xfrm>
        </p:grpSpPr>
        <p:sp>
          <p:nvSpPr>
            <p:cNvPr id="57442" name="Rectangle 98"/>
            <p:cNvSpPr>
              <a:spLocks noChangeArrowheads="1"/>
            </p:cNvSpPr>
            <p:nvPr/>
          </p:nvSpPr>
          <p:spPr bwMode="auto">
            <a:xfrm>
              <a:off x="16065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57443" name="Rectangle 99"/>
            <p:cNvSpPr>
              <a:spLocks noChangeArrowheads="1"/>
            </p:cNvSpPr>
            <p:nvPr/>
          </p:nvSpPr>
          <p:spPr bwMode="auto">
            <a:xfrm>
              <a:off x="2068504" y="6272213"/>
              <a:ext cx="7905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57444" name="Rectangle 100"/>
            <p:cNvSpPr>
              <a:spLocks noChangeArrowheads="1"/>
            </p:cNvSpPr>
            <p:nvPr/>
          </p:nvSpPr>
          <p:spPr bwMode="auto">
            <a:xfrm>
              <a:off x="2830504" y="6272213"/>
              <a:ext cx="4572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57445" name="Rectangle 101"/>
            <p:cNvSpPr>
              <a:spLocks noChangeArrowheads="1"/>
            </p:cNvSpPr>
            <p:nvPr/>
          </p:nvSpPr>
          <p:spPr bwMode="auto">
            <a:xfrm>
              <a:off x="3259129" y="6272213"/>
              <a:ext cx="863600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57446" name="Rectangle 102"/>
            <p:cNvSpPr>
              <a:spLocks noChangeArrowheads="1"/>
            </p:cNvSpPr>
            <p:nvPr/>
          </p:nvSpPr>
          <p:spPr bwMode="auto">
            <a:xfrm>
              <a:off x="4095741" y="6272213"/>
              <a:ext cx="485775" cy="396875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7451" name="Line 107"/>
            <p:cNvSpPr>
              <a:spLocks noChangeShapeType="1"/>
            </p:cNvSpPr>
            <p:nvPr/>
          </p:nvSpPr>
          <p:spPr bwMode="auto">
            <a:xfrm>
              <a:off x="4298940" y="5891213"/>
              <a:ext cx="0" cy="3810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</p:grpSp>
      <p:graphicFrame>
        <p:nvGraphicFramePr>
          <p:cNvPr id="147516" name="Group 60"/>
          <p:cNvGraphicFramePr>
            <a:graphicFrameLocks noGrp="1"/>
          </p:cNvGraphicFramePr>
          <p:nvPr/>
        </p:nvGraphicFramePr>
        <p:xfrm>
          <a:off x="1246199" y="883603"/>
          <a:ext cx="4968875" cy="2688273"/>
        </p:xfrm>
        <a:graphic>
          <a:graphicData uri="http://schemas.openxmlformats.org/drawingml/2006/table">
            <a:tbl>
              <a:tblPr/>
              <a:tblGrid>
                <a:gridCol w="981075"/>
                <a:gridCol w="1468438"/>
                <a:gridCol w="1008062"/>
                <a:gridCol w="15113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4550513" y="4767261"/>
            <a:ext cx="568331" cy="970333"/>
            <a:chOff x="4018662" y="4767261"/>
            <a:chExt cx="568331" cy="970333"/>
          </a:xfrm>
        </p:grpSpPr>
        <p:sp>
          <p:nvSpPr>
            <p:cNvPr id="57447" name="Line 103"/>
            <p:cNvSpPr>
              <a:spLocks noChangeShapeType="1"/>
            </p:cNvSpPr>
            <p:nvPr/>
          </p:nvSpPr>
          <p:spPr bwMode="auto">
            <a:xfrm>
              <a:off x="4311640" y="4767261"/>
              <a:ext cx="0" cy="53340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147517" name="Text Box 61"/>
            <p:cNvSpPr txBox="1">
              <a:spLocks noChangeArrowheads="1"/>
            </p:cNvSpPr>
            <p:nvPr/>
          </p:nvSpPr>
          <p:spPr bwMode="auto">
            <a:xfrm>
              <a:off x="4018662" y="5439075"/>
              <a:ext cx="568331" cy="29851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 tIns="76176" bIns="0">
              <a:spAutoFit/>
            </a:bodyPr>
            <a:lstStyle/>
            <a:p>
              <a:pPr marL="457200" indent="-457200"/>
              <a:r>
                <a:rPr lang="en-US" altLang="zh-CN" sz="1800" dirty="0" smtClean="0">
                  <a:solidFill>
                    <a:srgbClr val="3333CC"/>
                  </a:solidFill>
                  <a:latin typeface="宋体"/>
                  <a:ea typeface="宋体" charset="-122"/>
                  <a:cs typeface="Times New Roman" pitchFamily="18" charset="0"/>
                </a:rPr>
                <a:t>┇</a:t>
              </a:r>
              <a:endParaRPr lang="en-US" altLang="zh-CN" sz="1800" dirty="0">
                <a:solidFill>
                  <a:srgbClr val="3333CC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1406" y="214290"/>
            <a:ext cx="1928826" cy="52084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映射过程：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1450" y="312098"/>
            <a:ext cx="2571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学生表的逻辑结构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355" y="4071942"/>
            <a:ext cx="430887" cy="23574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存储结构建立完毕</a:t>
            </a:r>
            <a:endParaRPr lang="zh-CN" altLang="en-US" sz="2000" dirty="0"/>
          </a:p>
        </p:txBody>
      </p:sp>
      <p:cxnSp>
        <p:nvCxnSpPr>
          <p:cNvPr id="37" name="直接箭头连接符 36"/>
          <p:cNvCxnSpPr/>
          <p:nvPr/>
        </p:nvCxnSpPr>
        <p:spPr>
          <a:xfrm rot="16200000" flipH="1">
            <a:off x="813607" y="2432831"/>
            <a:ext cx="2647966" cy="49689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16200000" flipH="1">
            <a:off x="574689" y="2814625"/>
            <a:ext cx="2828938" cy="77153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70728" y="4461660"/>
            <a:ext cx="2843213" cy="777891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38" name="TextBox 37"/>
          <p:cNvSpPr txBox="1"/>
          <p:nvPr/>
        </p:nvSpPr>
        <p:spPr>
          <a:xfrm>
            <a:off x="6357950" y="642918"/>
            <a:ext cx="2714644" cy="411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学生表中每个学生元素用一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个结点来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存储。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学生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对应第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等等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通过指针来表示逻辑关系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个结点的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来标识整个存储结构</a:t>
            </a:r>
            <a:endParaRPr lang="zh-CN" altLang="en-US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21" name="Text Box 53"/>
          <p:cNvSpPr txBox="1">
            <a:spLocks noChangeArrowheads="1"/>
          </p:cNvSpPr>
          <p:nvPr/>
        </p:nvSpPr>
        <p:spPr bwMode="auto">
          <a:xfrm>
            <a:off x="857224" y="785794"/>
            <a:ext cx="385765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这种存储结构的特点：　　</a:t>
            </a:r>
          </a:p>
        </p:txBody>
      </p:sp>
      <p:sp>
        <p:nvSpPr>
          <p:cNvPr id="212022" name="Text Box 54"/>
          <p:cNvSpPr txBox="1">
            <a:spLocks noChangeArrowheads="1"/>
          </p:cNvSpPr>
          <p:nvPr/>
        </p:nvSpPr>
        <p:spPr bwMode="auto">
          <a:xfrm>
            <a:off x="714348" y="1357298"/>
            <a:ext cx="7072362" cy="1769691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个逻辑元素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个结点存储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每个结点单独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分配</a:t>
            </a:r>
            <a:r>
              <a:rPr lang="zh-CN" altLang="en-US" sz="2200" b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2200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所有结点的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地址不一定是连续的。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3"/>
              </a:buBlip>
            </a:pP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指针来表示</a:t>
            </a:r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逻辑关系。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14414" y="3447636"/>
            <a:ext cx="2143140" cy="1012104"/>
            <a:chOff x="1214414" y="3447636"/>
            <a:chExt cx="2143140" cy="1012104"/>
          </a:xfrm>
        </p:grpSpPr>
        <p:sp>
          <p:nvSpPr>
            <p:cNvPr id="55" name="TextBox 54"/>
            <p:cNvSpPr txBox="1"/>
            <p:nvPr/>
          </p:nvSpPr>
          <p:spPr>
            <a:xfrm>
              <a:off x="1214414" y="4071942"/>
              <a:ext cx="2143140" cy="3877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链式存储结构</a:t>
              </a:r>
              <a:endParaRPr lang="zh-CN" altLang="en-US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下箭头 55"/>
            <p:cNvSpPr/>
            <p:nvPr/>
          </p:nvSpPr>
          <p:spPr bwMode="auto">
            <a:xfrm>
              <a:off x="2000232" y="3447636"/>
              <a:ext cx="285752" cy="440812"/>
            </a:xfrm>
            <a:prstGeom prst="down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34" y="214290"/>
            <a:ext cx="2357454" cy="498598"/>
          </a:xfrm>
          <a:prstGeom prst="rect">
            <a:avLst/>
          </a:prstGeom>
          <a:ln>
            <a:noFill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10000"/>
              </a:lnSpc>
            </a:pPr>
            <a:r>
              <a:rPr lang="en-US" altLang="zh-CN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3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、</a:t>
            </a:r>
            <a:r>
              <a:rPr lang="zh-CN" altLang="en-US" b="1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运算</a:t>
            </a:r>
            <a:endParaRPr lang="zh-CN" altLang="en-US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857232"/>
            <a:ext cx="8572560" cy="100098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数据运算</a:t>
            </a:r>
            <a:r>
              <a:rPr lang="zh-CN" altLang="en-US" dirty="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是对数据的操作。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分为两个层次：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运算描述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运算实现</a:t>
            </a:r>
            <a:r>
              <a:rPr lang="zh-CN" altLang="en-US" b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8596" y="1928802"/>
            <a:ext cx="7929618" cy="4156195"/>
            <a:chOff x="428596" y="1928802"/>
            <a:chExt cx="7929618" cy="4156195"/>
          </a:xfrm>
        </p:grpSpPr>
        <p:sp>
          <p:nvSpPr>
            <p:cNvPr id="11266" name="Text Box 2"/>
            <p:cNvSpPr txBox="1">
              <a:spLocks noChangeArrowheads="1"/>
            </p:cNvSpPr>
            <p:nvPr/>
          </p:nvSpPr>
          <p:spPr bwMode="auto">
            <a:xfrm>
              <a:off x="428596" y="1928802"/>
              <a:ext cx="7929618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 对于</a:t>
              </a:r>
              <a:r>
                <a:rPr lang="zh-CN" altLang="en-US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“学生表”这种数据结构，可以进行一系列的运算：</a:t>
              </a: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973219" y="2708688"/>
              <a:ext cx="4857784" cy="33763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查找序号为</a:t>
              </a:r>
              <a:r>
                <a:rPr lang="en-US" altLang="zh-CN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的学生姓名</a:t>
              </a:r>
              <a:endParaRPr lang="en-US" altLang="zh-CN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增加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删除一个学生记录；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查找性别为“女”的学生记录；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查找班号为“</a:t>
              </a: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9902”</a:t>
              </a:r>
              <a:r>
                <a:rPr lang="zh-CN" altLang="en-US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的学生记录；</a:t>
              </a:r>
            </a:p>
            <a:p>
              <a:pPr marL="457200" indent="-457200" algn="just">
                <a:lnSpc>
                  <a:spcPct val="120000"/>
                </a:lnSpc>
                <a:buFontTx/>
                <a:buBlip>
                  <a:blip r:embed="rId3"/>
                </a:buBlip>
              </a:pPr>
              <a:r>
                <a:rPr lang="en-US" altLang="zh-CN" sz="22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……</a:t>
              </a: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6259631" y="3273435"/>
              <a:ext cx="455509" cy="158432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 type="none" w="lg" len="lg"/>
            </a:ln>
            <a:effectLst/>
          </p:spPr>
          <p:txBody>
            <a:bodyPr vert="eaVert" tIns="76176" bIns="0">
              <a:spAutoFit/>
            </a:bodyPr>
            <a:lstStyle/>
            <a:p>
              <a:pPr marL="457200" indent="-457200"/>
              <a:r>
                <a:rPr lang="zh-CN" altLang="en-US" sz="2200" b="1" dirty="0">
                  <a:solidFill>
                    <a:srgbClr val="3333CC"/>
                  </a:solidFill>
                  <a:latin typeface="楷体" pitchFamily="49" charset="-122"/>
                  <a:ea typeface="楷体" pitchFamily="49" charset="-122"/>
                </a:rPr>
                <a:t>运算描述</a:t>
              </a: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6012279" y="2714620"/>
              <a:ext cx="144000" cy="2786082"/>
            </a:xfrm>
            <a:prstGeom prst="rightBrace">
              <a:avLst/>
            </a:prstGeom>
            <a:ln w="222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14348" y="500042"/>
            <a:ext cx="7215238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 algn="just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 顺序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 flipV="1">
            <a:off x="1239853" y="2629911"/>
            <a:ext cx="0" cy="288000"/>
          </a:xfrm>
          <a:prstGeom prst="line">
            <a:avLst/>
          </a:prstGeom>
          <a:noFill/>
          <a:ln w="38100">
            <a:solidFill>
              <a:srgbClr val="CC00CC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66780" y="2987101"/>
            <a:ext cx="22907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数组起始地址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424630" y="2272721"/>
            <a:ext cx="6477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宋体"/>
                <a:ea typeface="宋体" charset="-122"/>
                <a:cs typeface="Times New Roman" pitchFamily="18" charset="0"/>
              </a:rPr>
              <a:t>……</a:t>
            </a:r>
            <a:endParaRPr lang="en-US" altLang="zh-CN" sz="1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1962164" y="1629779"/>
            <a:ext cx="935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Stud[0]</a:t>
            </a:r>
          </a:p>
        </p:txBody>
      </p:sp>
      <p:sp>
        <p:nvSpPr>
          <p:cNvPr id="32" name="Rectangle 9"/>
          <p:cNvSpPr>
            <a:spLocks noChangeAspect="1" noChangeArrowheads="1"/>
          </p:cNvSpPr>
          <p:nvPr/>
        </p:nvSpPr>
        <p:spPr bwMode="auto">
          <a:xfrm>
            <a:off x="1025539" y="2226672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1458927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张斌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2178064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男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898789" y="2226672"/>
            <a:ext cx="7191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9901</a:t>
            </a: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554554" y="1631367"/>
            <a:ext cx="935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Stud[1]</a:t>
            </a:r>
          </a:p>
        </p:txBody>
      </p:sp>
      <p:sp>
        <p:nvSpPr>
          <p:cNvPr id="56" name="Rectangle 16"/>
          <p:cNvSpPr>
            <a:spLocks noChangeAspect="1" noChangeArrowheads="1"/>
          </p:cNvSpPr>
          <p:nvPr/>
        </p:nvSpPr>
        <p:spPr bwMode="auto">
          <a:xfrm>
            <a:off x="3617929" y="2228259"/>
            <a:ext cx="431800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4051316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刘丽</a:t>
            </a: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70454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女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5491179" y="2228259"/>
            <a:ext cx="7191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36000" rIns="0" bIns="0" anchor="ctr"/>
          <a:lstStyle/>
          <a:p>
            <a:pPr marL="457200" indent="-457200"/>
            <a:r>
              <a:rPr lang="en-US" altLang="zh-CN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9902</a:t>
            </a:r>
          </a:p>
        </p:txBody>
      </p:sp>
      <p:sp>
        <p:nvSpPr>
          <p:cNvPr id="66" name="右大括号 65"/>
          <p:cNvSpPr>
            <a:spLocks noChangeAspect="1"/>
          </p:cNvSpPr>
          <p:nvPr/>
        </p:nvSpPr>
        <p:spPr>
          <a:xfrm rot="16200000">
            <a:off x="2293563" y="1004696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>
            <a:spLocks noChangeAspect="1"/>
          </p:cNvSpPr>
          <p:nvPr/>
        </p:nvSpPr>
        <p:spPr>
          <a:xfrm rot="16200000">
            <a:off x="4865331" y="1004697"/>
            <a:ext cx="178595" cy="2143140"/>
          </a:xfrm>
          <a:prstGeom prst="rightBrace">
            <a:avLst/>
          </a:prstGeom>
          <a:ln w="222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352796" y="2701349"/>
            <a:ext cx="2786082" cy="1370593"/>
            <a:chOff x="3352796" y="2701349"/>
            <a:chExt cx="2786082" cy="1370593"/>
          </a:xfrm>
        </p:grpSpPr>
        <p:sp>
          <p:nvSpPr>
            <p:cNvPr id="69" name="TextBox 68"/>
            <p:cNvSpPr txBox="1"/>
            <p:nvPr/>
          </p:nvSpPr>
          <p:spPr>
            <a:xfrm>
              <a:off x="3352796" y="3487167"/>
              <a:ext cx="2786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直接找到</a:t>
              </a:r>
              <a:r>
                <a:rPr lang="en-US" altLang="zh-CN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Stud[1]</a:t>
              </a:r>
              <a:r>
                <a:rPr lang="zh-CN" altLang="en-US" sz="2000" dirty="0" smtClean="0">
                  <a:solidFill>
                    <a:srgbClr val="3333CC"/>
                  </a:solidFill>
                  <a:ea typeface="楷体" pitchFamily="49" charset="-122"/>
                  <a:cs typeface="Times New Roman" pitchFamily="18" charset="0"/>
                </a:rPr>
                <a:t> 记录，返回</a:t>
              </a:r>
              <a:r>
                <a:rPr lang="zh-CN" altLang="en-US" sz="2000" dirty="0" smtClean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000" dirty="0"/>
            </a:p>
          </p:txBody>
        </p:sp>
        <p:sp>
          <p:nvSpPr>
            <p:cNvPr id="70" name="上箭头 69"/>
            <p:cNvSpPr/>
            <p:nvPr/>
          </p:nvSpPr>
          <p:spPr bwMode="auto">
            <a:xfrm>
              <a:off x="4375506" y="2701349"/>
              <a:ext cx="144000" cy="571504"/>
            </a:xfrm>
            <a:prstGeom prst="upArrow">
              <a:avLst/>
            </a:prstGeom>
            <a:ln>
              <a:headEnd type="none" w="med" len="med"/>
              <a:tailEnd type="stealth" w="lg" len="lg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76176" rIns="9144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0033CC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23" name="TextBox 22"/>
          <p:cNvSpPr txBox="1"/>
          <p:nvPr/>
        </p:nvSpPr>
        <p:spPr>
          <a:xfrm>
            <a:off x="1214414" y="4357694"/>
            <a:ext cx="6572296" cy="2148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名称标识整个存储结构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序号为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的学生信息存储在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元素中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Stud[1].name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直接找到该学生姓名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不需要从头开始一个一个地查找</a:t>
            </a:r>
            <a:endParaRPr lang="zh-CN" altLang="en-US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4" name="Arc 104"/>
          <p:cNvSpPr>
            <a:spLocks/>
          </p:cNvSpPr>
          <p:nvPr/>
        </p:nvSpPr>
        <p:spPr bwMode="auto">
          <a:xfrm>
            <a:off x="1857357" y="1194491"/>
            <a:ext cx="184730" cy="2985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 sz="1800"/>
          </a:p>
        </p:txBody>
      </p:sp>
      <p:sp>
        <p:nvSpPr>
          <p:cNvPr id="163945" name="Text Box 105"/>
          <p:cNvSpPr txBox="1">
            <a:spLocks noChangeArrowheads="1"/>
          </p:cNvSpPr>
          <p:nvPr/>
        </p:nvSpPr>
        <p:spPr bwMode="auto">
          <a:xfrm>
            <a:off x="1240696" y="992823"/>
            <a:ext cx="792162" cy="2215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/>
            <a:r>
              <a:rPr lang="en-US" altLang="zh-CN" sz="1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14282" y="285729"/>
            <a:ext cx="7072362" cy="551671"/>
          </a:xfrm>
          <a:prstGeom prst="rect">
            <a:avLst/>
          </a:prstGeom>
          <a:ln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/>
              </a:rPr>
              <a:t> 链式</a:t>
            </a:r>
            <a:r>
              <a:rPr lang="zh-CN" altLang="en-US" b="1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存储结构中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实现“查找序号为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的学生姓名”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8777" y="1523986"/>
            <a:ext cx="2941637" cy="396875"/>
            <a:chOff x="3102" y="720"/>
            <a:chExt cx="1853" cy="250"/>
          </a:xfrm>
        </p:grpSpPr>
        <p:sp>
          <p:nvSpPr>
            <p:cNvPr id="61" name="Rectangle 4"/>
            <p:cNvSpPr>
              <a:spLocks noChangeArrowheads="1"/>
            </p:cNvSpPr>
            <p:nvPr/>
          </p:nvSpPr>
          <p:spPr bwMode="auto">
            <a:xfrm>
              <a:off x="3102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372" y="72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张斌</a:t>
              </a: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3852" y="72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4122" y="72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4649" y="72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17662" y="2133586"/>
            <a:ext cx="2952750" cy="396875"/>
            <a:chOff x="3095" y="1104"/>
            <a:chExt cx="1860" cy="250"/>
          </a:xfrm>
        </p:grpSpPr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095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372" y="1104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</a:p>
          </p:txBody>
        </p:sp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3852" y="1104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4122" y="1104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4649" y="1104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909727" y="2819386"/>
            <a:ext cx="2974975" cy="396875"/>
            <a:chOff x="3090" y="1536"/>
            <a:chExt cx="1874" cy="250"/>
          </a:xfrm>
        </p:grpSpPr>
        <p:sp>
          <p:nvSpPr>
            <p:cNvPr id="74" name="Rectangle 17"/>
            <p:cNvSpPr>
              <a:spLocks noChangeArrowheads="1"/>
            </p:cNvSpPr>
            <p:nvPr/>
          </p:nvSpPr>
          <p:spPr bwMode="auto">
            <a:xfrm>
              <a:off x="3090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34</a:t>
              </a:r>
            </a:p>
          </p:txBody>
        </p:sp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3381" y="1536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李英</a:t>
              </a:r>
            </a:p>
          </p:txBody>
        </p:sp>
        <p:sp>
          <p:nvSpPr>
            <p:cNvPr id="76" name="Rectangle 19"/>
            <p:cNvSpPr>
              <a:spLocks noChangeArrowheads="1"/>
            </p:cNvSpPr>
            <p:nvPr/>
          </p:nvSpPr>
          <p:spPr bwMode="auto">
            <a:xfrm>
              <a:off x="3861" y="1536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4131" y="1536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4658" y="1536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4629112" y="17525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909727" y="3505186"/>
            <a:ext cx="2974975" cy="396875"/>
            <a:chOff x="3090" y="1968"/>
            <a:chExt cx="1874" cy="250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3090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3381" y="19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陈华</a:t>
              </a:r>
            </a:p>
          </p:txBody>
        </p:sp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3861" y="19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4131" y="19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85" name="Rectangle 28"/>
            <p:cNvSpPr>
              <a:spLocks noChangeArrowheads="1"/>
            </p:cNvSpPr>
            <p:nvPr/>
          </p:nvSpPr>
          <p:spPr bwMode="auto">
            <a:xfrm>
              <a:off x="4658" y="19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24014" y="5410186"/>
            <a:ext cx="2974975" cy="396875"/>
            <a:chOff x="3099" y="3168"/>
            <a:chExt cx="1874" cy="250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3099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90" y="3168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王萍</a:t>
              </a:r>
            </a:p>
          </p:txBody>
        </p:sp>
        <p:sp>
          <p:nvSpPr>
            <p:cNvPr id="89" name="Rectangle 32"/>
            <p:cNvSpPr>
              <a:spLocks noChangeArrowheads="1"/>
            </p:cNvSpPr>
            <p:nvPr/>
          </p:nvSpPr>
          <p:spPr bwMode="auto">
            <a:xfrm>
              <a:off x="3870" y="3168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90" name="Rectangle 33"/>
            <p:cNvSpPr>
              <a:spLocks noChangeArrowheads="1"/>
            </p:cNvSpPr>
            <p:nvPr/>
          </p:nvSpPr>
          <p:spPr bwMode="auto">
            <a:xfrm>
              <a:off x="4140" y="3168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67" y="3168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∧</a:t>
              </a:r>
            </a:p>
          </p:txBody>
        </p:sp>
      </p:grpSp>
      <p:sp>
        <p:nvSpPr>
          <p:cNvPr id="92" name="Line 35"/>
          <p:cNvSpPr>
            <a:spLocks noChangeShapeType="1"/>
          </p:cNvSpPr>
          <p:nvPr/>
        </p:nvSpPr>
        <p:spPr bwMode="auto">
          <a:xfrm>
            <a:off x="4629112" y="2387586"/>
            <a:ext cx="0" cy="432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4616412" y="30479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4" name="Line 37"/>
          <p:cNvSpPr>
            <a:spLocks noChangeShapeType="1"/>
          </p:cNvSpPr>
          <p:nvPr/>
        </p:nvSpPr>
        <p:spPr bwMode="auto">
          <a:xfrm>
            <a:off x="4616412" y="3733785"/>
            <a:ext cx="0" cy="4572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09727" y="4190985"/>
            <a:ext cx="2974975" cy="609600"/>
            <a:chOff x="3090" y="2400"/>
            <a:chExt cx="1874" cy="384"/>
          </a:xfrm>
        </p:grpSpPr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3090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3381" y="2400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王奇</a:t>
              </a:r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861" y="2400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4131" y="2400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9901</a:t>
              </a:r>
            </a:p>
          </p:txBody>
        </p:sp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4658" y="2400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795" y="2544"/>
              <a:ext cx="0" cy="24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tIns="36000"/>
            <a:lstStyle/>
            <a:p>
              <a:pPr algn="ctr"/>
              <a:endParaRPr lang="zh-CN" altLang="en-US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924014" y="4816461"/>
            <a:ext cx="2974975" cy="396875"/>
            <a:chOff x="2002" y="3169"/>
            <a:chExt cx="1874" cy="250"/>
          </a:xfrm>
        </p:grpSpPr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2002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 dirty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2293" y="3169"/>
              <a:ext cx="49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董强</a:t>
              </a:r>
            </a:p>
          </p:txBody>
        </p:sp>
        <p:sp>
          <p:nvSpPr>
            <p:cNvPr id="105" name="Rectangle 48"/>
            <p:cNvSpPr>
              <a:spLocks noChangeArrowheads="1"/>
            </p:cNvSpPr>
            <p:nvPr/>
          </p:nvSpPr>
          <p:spPr bwMode="auto">
            <a:xfrm>
              <a:off x="2773" y="3169"/>
              <a:ext cx="288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zh-CN" altLang="en-US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3043" y="3169"/>
              <a:ext cx="544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r>
                <a:rPr kumimoji="0" lang="en-US" altLang="zh-CN" sz="1800" b="1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9902</a:t>
              </a: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570" y="3169"/>
              <a:ext cx="306" cy="250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36000" bIns="0"/>
            <a:lstStyle/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 eaLnBrk="0" hangingPunct="0">
                <a:lnSpc>
                  <a:spcPct val="112000"/>
                </a:lnSpc>
                <a:spcBef>
                  <a:spcPct val="0"/>
                </a:spcBef>
              </a:pPr>
              <a:endParaRPr kumimoji="0" lang="en-US" altLang="zh-CN" sz="18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08" name="Line 51"/>
          <p:cNvSpPr>
            <a:spLocks noChangeShapeType="1"/>
          </p:cNvSpPr>
          <p:nvPr/>
        </p:nvSpPr>
        <p:spPr bwMode="auto">
          <a:xfrm>
            <a:off x="4616412" y="5029185"/>
            <a:ext cx="0" cy="381000"/>
          </a:xfrm>
          <a:prstGeom prst="line">
            <a:avLst/>
          </a:prstGeom>
          <a:noFill/>
          <a:ln w="28575">
            <a:solidFill>
              <a:srgbClr val="339933"/>
            </a:solidFill>
            <a:miter lim="800000"/>
            <a:headEnd/>
            <a:tailEnd type="triangle" w="med" len="med"/>
          </a:ln>
          <a:effectLst/>
        </p:spPr>
        <p:txBody>
          <a:bodyPr wrap="none" tIns="36000"/>
          <a:lstStyle/>
          <a:p>
            <a:pPr algn="ctr"/>
            <a:endParaRPr lang="zh-CN" altLang="en-US" sz="1800" b="1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6684" y="1436359"/>
            <a:ext cx="1539532" cy="492443"/>
            <a:chOff x="366684" y="1436359"/>
            <a:chExt cx="1539532" cy="492443"/>
          </a:xfrm>
        </p:grpSpPr>
        <p:cxnSp>
          <p:nvCxnSpPr>
            <p:cNvPr id="110" name="直接箭头连接符 109"/>
            <p:cNvCxnSpPr/>
            <p:nvPr/>
          </p:nvCxnSpPr>
          <p:spPr>
            <a:xfrm flipV="1">
              <a:off x="1263292" y="1714488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6684" y="1436359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=1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000628" y="1492248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0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57158" y="2000240"/>
            <a:ext cx="1545354" cy="492443"/>
            <a:chOff x="357158" y="2000240"/>
            <a:chExt cx="1545354" cy="492443"/>
          </a:xfrm>
        </p:grpSpPr>
        <p:cxnSp>
          <p:nvCxnSpPr>
            <p:cNvPr id="116" name="直接箭头连接符 115"/>
            <p:cNvCxnSpPr/>
            <p:nvPr/>
          </p:nvCxnSpPr>
          <p:spPr>
            <a:xfrm flipV="1">
              <a:off x="1259588" y="2338377"/>
              <a:ext cx="642924" cy="0"/>
            </a:xfrm>
            <a:prstGeom prst="straightConnector1">
              <a:avLst/>
            </a:prstGeom>
            <a:ln w="2222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7158" y="2000240"/>
              <a:ext cx="9286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i="1" dirty="0" err="1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=2</a:t>
              </a:r>
              <a:r>
                <a:rPr lang="zh-CN" altLang="en-US" sz="20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000" b="1" i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5000628" y="2111630"/>
            <a:ext cx="714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i="1" dirty="0" err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b="1" i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2</a:t>
            </a:r>
            <a:endParaRPr lang="zh-CN" altLang="en-US" sz="20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715008" y="1738301"/>
            <a:ext cx="1000132" cy="4048153"/>
            <a:chOff x="6000760" y="1738301"/>
            <a:chExt cx="1000132" cy="4048153"/>
          </a:xfrm>
        </p:grpSpPr>
        <p:sp>
          <p:nvSpPr>
            <p:cNvPr id="120" name="TextBox 119"/>
            <p:cNvSpPr txBox="1"/>
            <p:nvPr/>
          </p:nvSpPr>
          <p:spPr>
            <a:xfrm>
              <a:off x="6376106" y="1738301"/>
              <a:ext cx="624786" cy="404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找到序号为</a:t>
              </a:r>
              <a:r>
                <a:rPr lang="en-US" altLang="zh-CN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200" b="1" dirty="0" smtClean="0">
                  <a:solidFill>
                    <a:srgbClr val="3333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的记录，返回</a:t>
              </a:r>
              <a:r>
                <a:rPr lang="zh-CN" altLang="en-US" sz="22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刘丽</a:t>
              </a:r>
              <a:endPara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" name="右箭头 72"/>
            <p:cNvSpPr/>
            <p:nvPr/>
          </p:nvSpPr>
          <p:spPr>
            <a:xfrm>
              <a:off x="6000760" y="2285992"/>
              <a:ext cx="428628" cy="142876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灯片编号占位符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  <p:sp>
        <p:nvSpPr>
          <p:cNvPr id="86" name="TextBox 85"/>
          <p:cNvSpPr txBox="1"/>
          <p:nvPr/>
        </p:nvSpPr>
        <p:spPr>
          <a:xfrm>
            <a:off x="6786578" y="1214422"/>
            <a:ext cx="2286016" cy="4213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讲解：</a:t>
            </a:r>
            <a:endParaRPr lang="en-US" altLang="zh-CN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由于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指针标识整个存储结构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p=head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，序号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=1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Symbol"/>
              </a:rPr>
              <a:t>2</a:t>
            </a:r>
            <a:endParaRPr lang="zh-CN" altLang="en-US" sz="220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增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i="1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=2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成立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通过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200" smtClean="0">
                <a:solidFill>
                  <a:srgbClr val="0033CC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&gt;name</a:t>
            </a:r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返回找到的学生姓名</a:t>
            </a:r>
            <a:endParaRPr lang="en-US" altLang="zh-CN" sz="2200" smtClean="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200" smtClean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需要从头开始一个一个地查找</a:t>
            </a:r>
            <a:endParaRPr lang="zh-CN" altLang="en-US" sz="2200">
              <a:solidFill>
                <a:srgbClr val="00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14" grpId="0"/>
      <p:bldP spid="114" grpId="1"/>
      <p:bldP spid="119" grpId="0"/>
      <p:bldP spid="11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00034" y="785794"/>
            <a:ext cx="1285884" cy="743708"/>
          </a:xfrm>
          <a:prstGeom prst="rect">
            <a:avLst/>
          </a:prstGeom>
          <a:ln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18800" bIns="154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0"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928802"/>
            <a:ext cx="8001056" cy="143940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tIns="108000" bIns="144000" rtlCol="0">
            <a:spAutoFit/>
          </a:bodyPr>
          <a:lstStyle/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同一逻辑结构可以对应多种存储结构。</a:t>
            </a:r>
          </a:p>
          <a:p>
            <a:pPr marL="457200" indent="-457200" algn="just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同样的运算，在不同的存储结构中，其实现过程是不同的。</a:t>
            </a:r>
            <a:endParaRPr lang="zh-CN" altLang="en-US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28662" y="2357430"/>
            <a:ext cx="7429552" cy="1521919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0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如何根据数据</a:t>
            </a:r>
            <a:r>
              <a:rPr kumimoji="0"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0"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</a:t>
            </a:r>
            <a:r>
              <a:rPr kumimoji="0"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结构设计相应的存储结构？</a:t>
            </a:r>
            <a:endParaRPr kumimoji="0" lang="zh-CN" altLang="en-US" sz="2200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171011" name="Picture 3" descr="u=1127147582,2861971535&amp;fm=56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1859" y="260349"/>
            <a:ext cx="1944687" cy="194468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2071670" y="207167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>
                <a:solidFill>
                  <a:srgbClr val="FF00FF"/>
                </a:solidFill>
              </a:rPr>
              <a:t> </a:t>
            </a:r>
            <a:r>
              <a:rPr kumimoji="0"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kumimoji="0"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1500198" cy="227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833420"/>
            <a:ext cx="1285884" cy="179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00166" y="3182948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Word</a:t>
            </a: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9058" y="2801946"/>
            <a:ext cx="1428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图像文档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8" y="1643050"/>
            <a:ext cx="1500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都是数据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604" y="4071942"/>
            <a:ext cx="5000660" cy="5724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而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数据结构中主要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右箭头 7"/>
          <p:cNvSpPr/>
          <p:nvPr/>
        </p:nvSpPr>
        <p:spPr>
          <a:xfrm>
            <a:off x="5072066" y="1690676"/>
            <a:ext cx="571504" cy="38100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8" y="1809739"/>
          <a:ext cx="3857651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708553"/>
                <a:gridCol w="1005958"/>
                <a:gridCol w="928694"/>
                <a:gridCol w="1214446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428604"/>
            <a:ext cx="3143272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结构化数据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546" y="1214422"/>
            <a:ext cx="2071702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一个学生表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5000628" y="2095491"/>
            <a:ext cx="500066" cy="21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9256" y="1714489"/>
            <a:ext cx="1785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数据项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用于描述数据元素</a:t>
            </a:r>
            <a:r>
              <a:rPr lang="en-US" altLang="zh-CN" sz="2000" b="1" dirty="0" smtClean="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)</a:t>
            </a:r>
            <a:endParaRPr lang="zh-CN" altLang="en-US" sz="2000" b="1" dirty="0" smtClean="0">
              <a:solidFill>
                <a:srgbClr val="3333CC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143504" y="2500306"/>
            <a:ext cx="285752" cy="2952771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15986" y="3214687"/>
            <a:ext cx="584775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71480"/>
            <a:ext cx="7786742" cy="3647152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数据元素：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是数据（集合）中的一个“个体”，它是数据的基本单位。 </a:t>
            </a:r>
            <a:endParaRPr lang="en-US" altLang="zh-CN" sz="22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数据项：</a:t>
            </a:r>
            <a:r>
              <a:rPr lang="zh-CN" altLang="en-US" sz="2200" smtClean="0">
                <a:solidFill>
                  <a:srgbClr val="3333CC"/>
                </a:solidFill>
                <a:ea typeface="楷体" pitchFamily="49" charset="-122"/>
                <a:cs typeface="Times New Roman" pitchFamily="18" charset="0"/>
              </a:rPr>
              <a:t>数据项是用来描述数据元素的，它是数据的最小单位。  </a:t>
            </a:r>
            <a:endParaRPr lang="zh-CN" altLang="en-US" sz="2200" b="1" dirty="0" smtClean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</a:t>
            </a:r>
            <a:r>
              <a:rPr lang="zh-CN" altLang="en-US" b="1" smtClean="0">
                <a:solidFill>
                  <a:srgbClr val="FF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对象：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具有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</a:t>
            </a:r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的若干个数据元素的集合，如整数数据对象是所有整数的集合。    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 rot="21446212">
            <a:off x="647592" y="4520439"/>
            <a:ext cx="7286676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tIns="76176" bIns="0">
            <a:spAutoFit/>
          </a:bodyPr>
          <a:lstStyle/>
          <a:p>
            <a:pPr marL="457200" indent="-457200"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默认情况下，数据结构中讨论的数据都是</a:t>
            </a:r>
            <a:r>
              <a:rPr lang="zh-CN" altLang="en-US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数据对象。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71472" y="857232"/>
            <a:ext cx="6643734" cy="535531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20000"/>
              </a:lnSpc>
              <a:buBlip>
                <a:blip r:embed="rId2"/>
              </a:buBlip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数据结构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带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数据元素的集合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8662" y="1857364"/>
            <a:ext cx="5786478" cy="347763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sz="22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    ＝      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数据对象</a:t>
            </a:r>
            <a:r>
              <a:rPr lang="zh-CN" altLang="en-US" sz="2200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＋　　</a:t>
            </a:r>
            <a:r>
              <a:rPr lang="zh-CN" altLang="en-US" sz="22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结构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857620" y="2264003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6096011" y="2190355"/>
            <a:ext cx="0" cy="577851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stealth" w="lg" len="lg"/>
          </a:ln>
          <a:effectLst/>
        </p:spPr>
        <p:txBody>
          <a:bodyPr wrap="none" tIns="76176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43504" y="2912128"/>
            <a:ext cx="1928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数据元素之间的关系构成结构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64" y="2912128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相同性质的数据元素的集合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428604"/>
            <a:ext cx="82868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数据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元素之间的关系 </a:t>
            </a:r>
            <a:r>
              <a:rPr lang="zh-CN" altLang="en-US" smtClean="0">
                <a:solidFill>
                  <a:srgbClr val="FF3399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结构</a:t>
            </a:r>
            <a:r>
              <a:rPr lang="en-US" altLang="zh-CN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现实世界的结构是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</a:rPr>
              <a:t>纷繁复杂的</a:t>
            </a:r>
            <a:endParaRPr lang="zh-CN" altLang="en-US" b="1" dirty="0">
              <a:solidFill>
                <a:srgbClr val="3333CC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233058"/>
            <a:ext cx="4000528" cy="364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  <a:sym typeface="Wingdings"/>
              </a:rPr>
              <a:t> 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微观世界</a:t>
            </a:r>
            <a:r>
              <a:rPr lang="zh-CN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―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DNA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仿宋" pitchFamily="49" charset="-122"/>
              </a:rPr>
              <a:t>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j-lt"/>
              <a:ea typeface="仿宋" pitchFamily="49" charset="-122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2054099"/>
            <a:ext cx="391610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8"/>
            <a:ext cx="3786214" cy="220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28662" y="357167"/>
            <a:ext cx="5143536" cy="36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/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  <a:sym typeface="Wingdings"/>
              </a:rPr>
              <a:t> 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宏观世界</a:t>
            </a:r>
            <a:r>
              <a:rPr lang="en-US" altLang="zh-CN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―</a:t>
            </a:r>
            <a:r>
              <a:rPr lang="zh-CN" altLang="en-US" sz="22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建筑物的结构</a:t>
            </a:r>
            <a:endParaRPr lang="zh-CN" altLang="en-US" sz="2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24251"/>
            <a:ext cx="4929222" cy="286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71472" y="928670"/>
            <a:ext cx="8143932" cy="372385"/>
          </a:xfrm>
          <a:prstGeom prst="rect">
            <a:avLst/>
          </a:prstGeom>
          <a:noFill/>
          <a:ln w="57150" algn="ctr">
            <a:noFill/>
            <a:miter lim="800000"/>
            <a:headEnd/>
            <a:tailEnd type="none" w="lg" len="lg"/>
          </a:ln>
          <a:effectLst/>
        </p:spPr>
        <p:txBody>
          <a:bodyPr wrap="square" tIns="76176" bIns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数据结构中</a:t>
            </a:r>
            <a:r>
              <a:rPr lang="zh-CN" altLang="en-US" b="1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讨论</a:t>
            </a:r>
            <a:r>
              <a:rPr lang="zh-CN" altLang="en-US" b="1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的元素关系</a:t>
            </a:r>
            <a:r>
              <a:rPr lang="zh-CN" altLang="en-US" b="1" dirty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主要是指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相邻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关系</a:t>
            </a:r>
            <a:r>
              <a:rPr lang="zh-CN" altLang="en-US" b="1" dirty="0" smtClean="0">
                <a:solidFill>
                  <a:srgbClr val="3333CC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邻接关系</a:t>
            </a:r>
            <a:r>
              <a:rPr lang="zh-CN" altLang="en-US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b="1" dirty="0">
              <a:solidFill>
                <a:srgbClr val="3333CC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26905" y="1785926"/>
          <a:ext cx="3643338" cy="36580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{16D9F66E-5EB9-4882-86FB-DCBF35E3C3E4}</a:tableStyleId>
              </a:tblPr>
              <a:tblGrid>
                <a:gridCol w="951729"/>
                <a:gridCol w="951729"/>
                <a:gridCol w="951729"/>
                <a:gridCol w="788151"/>
              </a:tblGrid>
              <a:tr h="51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性别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班号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92D05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张斌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刘丽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34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李英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陈华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王奇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董强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/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王萍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9901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T="60960" marB="60960" horzOverflow="overflow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28477" y="2243130"/>
            <a:ext cx="584775" cy="9525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175" y="4275143"/>
            <a:ext cx="584775" cy="1238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33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不相邻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170242" y="4224343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70242" y="4795847"/>
            <a:ext cx="642942" cy="57150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5" idx="1"/>
          </p:cNvCxnSpPr>
          <p:nvPr/>
        </p:nvCxnSpPr>
        <p:spPr>
          <a:xfrm>
            <a:off x="5170242" y="2433631"/>
            <a:ext cx="558235" cy="2857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5" idx="1"/>
          </p:cNvCxnSpPr>
          <p:nvPr/>
        </p:nvCxnSpPr>
        <p:spPr>
          <a:xfrm flipV="1">
            <a:off x="5170242" y="2719384"/>
            <a:ext cx="558235" cy="38100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1539</Words>
  <Application>Microsoft PowerPoint</Application>
  <PresentationFormat>全屏显示(4:3)</PresentationFormat>
  <Paragraphs>482</Paragraphs>
  <Slides>29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847</cp:revision>
  <dcterms:created xsi:type="dcterms:W3CDTF">2004-03-31T23:50:14Z</dcterms:created>
  <dcterms:modified xsi:type="dcterms:W3CDTF">2017-05-19T05:07:54Z</dcterms:modified>
</cp:coreProperties>
</file>