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9"/>
  </p:notesMasterIdLst>
  <p:sldIdLst>
    <p:sldId id="395" r:id="rId2"/>
    <p:sldId id="396" r:id="rId3"/>
    <p:sldId id="397" r:id="rId4"/>
    <p:sldId id="398" r:id="rId5"/>
    <p:sldId id="407" r:id="rId6"/>
    <p:sldId id="399" r:id="rId7"/>
    <p:sldId id="400" r:id="rId8"/>
    <p:sldId id="401" r:id="rId9"/>
    <p:sldId id="402" r:id="rId10"/>
    <p:sldId id="411" r:id="rId11"/>
    <p:sldId id="403" r:id="rId12"/>
    <p:sldId id="404" r:id="rId13"/>
    <p:sldId id="405" r:id="rId14"/>
    <p:sldId id="410" r:id="rId15"/>
    <p:sldId id="412" r:id="rId16"/>
    <p:sldId id="409" r:id="rId17"/>
    <p:sldId id="408" r:id="rId1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3399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1472" y="2757280"/>
            <a:ext cx="7772424" cy="16004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除了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“属于同一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个集合”的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外，别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无其他逻辑关系。是最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松散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的，不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任何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制约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1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71472" y="428604"/>
            <a:ext cx="3714776" cy="46357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逻辑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结构类型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51138" y="4754583"/>
            <a:ext cx="1820862" cy="1389061"/>
            <a:chOff x="2608262" y="3929066"/>
            <a:chExt cx="1820862" cy="138906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608262" y="45053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824162" y="392906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327399" y="43624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40062" y="49371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4048124" y="4002090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976687" y="47942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897063"/>
            <a:ext cx="1643074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、集合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714348" y="1214422"/>
            <a:ext cx="764386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各种各样的数据呈现出不同的逻辑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结构，归纳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种。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1142976" y="1571612"/>
            <a:ext cx="5429288" cy="1631216"/>
            <a:chOff x="500034" y="2428868"/>
            <a:chExt cx="5429288" cy="1631216"/>
          </a:xfrm>
        </p:grpSpPr>
        <p:sp>
          <p:nvSpPr>
            <p:cNvPr id="77827" name="Text Box 1027"/>
            <p:cNvSpPr txBox="1">
              <a:spLocks noChangeArrowheads="1"/>
            </p:cNvSpPr>
            <p:nvPr/>
          </p:nvSpPr>
          <p:spPr bwMode="auto">
            <a:xfrm>
              <a:off x="500034" y="2428868"/>
              <a:ext cx="1643074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err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en-US" altLang="zh-CN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=5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77829" name="Text Box 1029"/>
            <p:cNvSpPr txBox="1">
              <a:spLocks noChangeArrowheads="1"/>
            </p:cNvSpPr>
            <p:nvPr/>
          </p:nvSpPr>
          <p:spPr bwMode="auto">
            <a:xfrm>
              <a:off x="3071802" y="2500306"/>
              <a:ext cx="285752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32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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因为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都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属于</a:t>
              </a:r>
              <a:r>
                <a:rPr kumimoji="0" lang="en-US" altLang="zh-CN" sz="2000" b="1" smtClean="0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，而</a:t>
              </a:r>
              <a:r>
                <a:rPr kumimoji="0" lang="en-US" altLang="zh-CN" sz="2000" b="1" dirty="0" err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提供了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各种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运算，所以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可以进行相应运算。</a:t>
              </a:r>
            </a:p>
          </p:txBody>
        </p:sp>
        <p:sp>
          <p:nvSpPr>
            <p:cNvPr id="9" name="左箭头 8"/>
            <p:cNvSpPr/>
            <p:nvPr/>
          </p:nvSpPr>
          <p:spPr>
            <a:xfrm>
              <a:off x="2000232" y="300037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142976" y="3143248"/>
            <a:ext cx="3214710" cy="861774"/>
            <a:chOff x="500034" y="4000504"/>
            <a:chExt cx="3214710" cy="861774"/>
          </a:xfrm>
        </p:grpSpPr>
        <p:sp>
          <p:nvSpPr>
            <p:cNvPr id="77831" name="Text Box 1031"/>
            <p:cNvSpPr txBox="1">
              <a:spLocks noChangeArrowheads="1"/>
            </p:cNvSpPr>
            <p:nvPr/>
          </p:nvSpPr>
          <p:spPr bwMode="auto">
            <a:xfrm>
              <a:off x="500034" y="4000504"/>
              <a:ext cx="25003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 err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=9999999999;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**;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357694"/>
              <a:ext cx="78581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mtClean="0">
                  <a:cs typeface="Times New Roman" pitchFamily="18" charset="0"/>
                  <a:sym typeface="Wingdings"/>
                </a:rPr>
                <a:t>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2071670" y="442913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786" y="857232"/>
            <a:ext cx="292895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数据类型：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71538" y="4929198"/>
            <a:ext cx="6858048" cy="8976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数据类型和数据结构的关系：数据类型就是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已经实现了的数据结构。</a:t>
            </a:r>
          </a:p>
        </p:txBody>
      </p:sp>
      <p:sp>
        <p:nvSpPr>
          <p:cNvPr id="14" name="下箭头 13"/>
          <p:cNvSpPr/>
          <p:nvPr/>
        </p:nvSpPr>
        <p:spPr>
          <a:xfrm>
            <a:off x="3786182" y="4214818"/>
            <a:ext cx="214314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抽象数据类型（</a:t>
            </a:r>
            <a:r>
              <a:rPr lang="en-US" altLang="zh-CN" sz="22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）指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是从</a:t>
            </a:r>
            <a:r>
              <a:rPr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的数学模型中抽象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出来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数据逻辑结构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</a:t>
            </a:r>
            <a:r>
              <a:rPr lang="zh-CN" altLang="en-US" sz="22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抽象运算</a:t>
            </a:r>
            <a:r>
              <a:rPr lang="zh-CN" altLang="en-US" sz="22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，而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不考虑计算机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具体实现。 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00041"/>
            <a:ext cx="2928958" cy="57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、抽象数据类型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428728" y="3286124"/>
            <a:ext cx="6000792" cy="658981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r>
              <a:rPr lang="zh-CN" altLang="en-US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抽象数据类型  </a:t>
            </a:r>
            <a:r>
              <a:rPr lang="en-US" altLang="zh-CN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  </a:t>
            </a:r>
            <a:r>
              <a:rPr lang="zh-CN" altLang="en-US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逻辑结构  ＋  抽象运算</a:t>
            </a:r>
            <a:endParaRPr lang="zh-CN" altLang="en-US"/>
          </a:p>
        </p:txBody>
      </p:sp>
      <p:sp>
        <p:nvSpPr>
          <p:cNvPr id="7" name="左弧形箭头 6"/>
          <p:cNvSpPr/>
          <p:nvPr/>
        </p:nvSpPr>
        <p:spPr>
          <a:xfrm>
            <a:off x="1928794" y="2571744"/>
            <a:ext cx="428628" cy="100013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4065" y="2060576"/>
            <a:ext cx="7246959" cy="2906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Complex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 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aseline="-25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  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aseline="-25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均为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实数 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数据关系：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|  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实部，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 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虚部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14348" y="1357298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一个复数的形式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i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4348" y="642918"/>
            <a:ext cx="628654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，定义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复数抽象数据类型</a:t>
            </a: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Complex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928662" y="918220"/>
            <a:ext cx="5500726" cy="41380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AssignComplex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v1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v2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：构造复数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DestroyComplex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(&amp;z)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被销毁。 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GetReal(z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real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：返回复数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的实部值。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GetImag(z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Imag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：返回复数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的虚部值。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Add(z1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z2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sum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：返回两个复数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z1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z2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的和。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Complex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6500826" y="1656391"/>
            <a:ext cx="214314" cy="2667019"/>
          </a:xfrm>
          <a:prstGeom prst="rightBrace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2881" y="1942143"/>
            <a:ext cx="430887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运算功能描述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428604"/>
            <a:ext cx="1643074" cy="731684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252000" bIns="180000" rtlCol="0">
            <a:spAutoFit/>
          </a:bodyPr>
          <a:lstStyle/>
          <a:p>
            <a:r>
              <a:rPr lang="en-US" altLang="zh-CN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Complex</a:t>
            </a:r>
          </a:p>
        </p:txBody>
      </p:sp>
      <p:sp>
        <p:nvSpPr>
          <p:cNvPr id="3" name="下箭头 2"/>
          <p:cNvSpPr/>
          <p:nvPr/>
        </p:nvSpPr>
        <p:spPr>
          <a:xfrm>
            <a:off x="2500298" y="1357298"/>
            <a:ext cx="285752" cy="35719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3254857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43306" y="3000372"/>
            <a:ext cx="307183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编程实现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该数据结构</a:t>
            </a:r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636932"/>
            <a:ext cx="92869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ADT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4143380"/>
            <a:ext cx="7572428" cy="1341698"/>
            <a:chOff x="571472" y="4143380"/>
            <a:chExt cx="7572428" cy="13416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左弧形箭头 7"/>
            <p:cNvSpPr/>
            <p:nvPr/>
          </p:nvSpPr>
          <p:spPr>
            <a:xfrm>
              <a:off x="571472" y="4143380"/>
              <a:ext cx="357190" cy="857256"/>
            </a:xfrm>
            <a:prstGeom prst="curv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4572008"/>
              <a:ext cx="7143800" cy="9130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 smtClean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抽象数据类型实质上就是对一个求解问题的形式化描述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（与计算机无关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），程序员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可以在理解基础上实现它。</a:t>
              </a:r>
              <a:endParaRPr lang="zh-CN" altLang="en-US" sz="22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858180" cy="16198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C/C++</a:t>
            </a:r>
            <a:r>
              <a:rPr lang="zh-CN" altLang="en-US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语言如何实现复数抽象数据类型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Complex</a:t>
            </a:r>
            <a:r>
              <a:rPr lang="zh-CN" altLang="en-US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15858" y="3741758"/>
            <a:ext cx="8742363" cy="479426"/>
            <a:chOff x="113" y="2276"/>
            <a:chExt cx="5507" cy="302"/>
          </a:xfrm>
        </p:grpSpPr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4483" y="2325"/>
              <a:ext cx="1137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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113" y="2276"/>
              <a:ext cx="3629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3742" y="2478"/>
              <a:ext cx="726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47658" y="2498744"/>
            <a:ext cx="8353425" cy="647701"/>
            <a:chOff x="385" y="1493"/>
            <a:chExt cx="5262" cy="408"/>
          </a:xfrm>
        </p:grpSpPr>
        <p:sp>
          <p:nvSpPr>
            <p:cNvPr id="227367" name="Text Box 39"/>
            <p:cNvSpPr txBox="1">
              <a:spLocks noChangeArrowheads="1"/>
            </p:cNvSpPr>
            <p:nvPr/>
          </p:nvSpPr>
          <p:spPr bwMode="auto">
            <a:xfrm>
              <a:off x="4513" y="1493"/>
              <a:ext cx="1134" cy="4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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629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4014" y="1706"/>
              <a:ext cx="499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60319" y="1109680"/>
            <a:ext cx="8696325" cy="417513"/>
            <a:chOff x="204" y="618"/>
            <a:chExt cx="5478" cy="263"/>
          </a:xfrm>
        </p:grpSpPr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4534" y="628"/>
              <a:ext cx="1148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  <a:sym typeface="Wingdings"/>
                </a:rPr>
                <a:t>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  <a:endPara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981" cy="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4195" y="754"/>
              <a:ext cx="318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7806" y="1155714"/>
            <a:ext cx="5959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＝  逻辑结构＋抽象运算（功能描述）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20683" y="1757379"/>
            <a:ext cx="4384675" cy="1382713"/>
            <a:chOff x="431" y="1405"/>
            <a:chExt cx="2762" cy="871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475" y="1405"/>
              <a:ext cx="1089" cy="363"/>
              <a:chOff x="1565" y="1026"/>
              <a:chExt cx="1089" cy="363"/>
            </a:xfrm>
          </p:grpSpPr>
          <p:sp>
            <p:nvSpPr>
              <p:cNvPr id="227333" name="AutoShape 5"/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200" dirty="0">
                    <a:solidFill>
                      <a:srgbClr val="FF00FF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332"/>
              <a:chOff x="521" y="1565"/>
              <a:chExt cx="2762" cy="332"/>
            </a:xfrm>
          </p:grpSpPr>
          <p:sp>
            <p:nvSpPr>
              <p:cNvPr id="227335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楷体" pitchFamily="49" charset="-122"/>
                    <a:ea typeface="楷体" pitchFamily="49" charset="-122"/>
                  </a:rPr>
                  <a:t>存储结构</a:t>
                </a:r>
                <a:r>
                  <a:rPr lang="en-US" altLang="zh-CN" sz="2000" b="1" baseline="-25000" dirty="0">
                    <a:solidFill>
                      <a:srgbClr val="3333CC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楷体" pitchFamily="49" charset="-122"/>
                    <a:ea typeface="楷体" pitchFamily="49" charset="-122"/>
                  </a:rPr>
                  <a:t>存储结构</a:t>
                </a:r>
                <a:r>
                  <a:rPr lang="en-US" altLang="zh-CN" sz="2000" b="1" i="1" baseline="-25000" dirty="0">
                    <a:solidFill>
                      <a:srgbClr val="3333CC"/>
                    </a:solidFill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1406" y="1674828"/>
            <a:ext cx="6742112" cy="2592387"/>
            <a:chOff x="204" y="983"/>
            <a:chExt cx="4247" cy="1633"/>
          </a:xfrm>
        </p:grpSpPr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baseline="-25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7340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endParaRPr lang="en-US" altLang="zh-CN" sz="2000" b="1" i="1" baseline="-25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3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en-US" altLang="zh-CN" sz="2000" b="1" baseline="-25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7346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i="1" baseline="-25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nm</a:t>
              </a:r>
            </a:p>
          </p:txBody>
        </p:sp>
        <p:sp>
          <p:nvSpPr>
            <p:cNvPr id="227347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9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50" name="Line 22"/>
            <p:cNvSpPr>
              <a:spLocks noChangeShapeType="1"/>
            </p:cNvSpPr>
            <p:nvPr/>
          </p:nvSpPr>
          <p:spPr bwMode="auto">
            <a:xfrm>
              <a:off x="4014" y="983"/>
              <a:ext cx="0" cy="145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 flipH="1">
              <a:off x="3515" y="2432"/>
              <a:ext cx="499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4079" y="1161"/>
              <a:ext cx="372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运算实现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765143" y="4494230"/>
            <a:ext cx="4464050" cy="1506538"/>
            <a:chOff x="612" y="2750"/>
            <a:chExt cx="2812" cy="949"/>
          </a:xfrm>
        </p:grpSpPr>
        <p:sp>
          <p:nvSpPr>
            <p:cNvPr id="227353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7354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3300"/>
                  </a:solidFill>
                  <a:ea typeface="黑体" pitchFamily="2" charset="-122"/>
                </a:rPr>
                <a:t>最佳算法</a:t>
              </a:r>
              <a:endParaRPr lang="zh-CN" altLang="en-US" baseline="-2500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227355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算法分析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008187" y="4730768"/>
            <a:ext cx="6869131" cy="1270000"/>
            <a:chOff x="2008187" y="4670452"/>
            <a:chExt cx="6869131" cy="1270000"/>
          </a:xfrm>
        </p:grpSpPr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008187" y="4670452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7072330" y="4968902"/>
              <a:ext cx="1804988" cy="4016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en-US" altLang="zh-CN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  <a:endParaRPr lang="zh-CN" altLang="en-US" sz="20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5481637" y="5173690"/>
              <a:ext cx="1584325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9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282" y="191136"/>
            <a:ext cx="542928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1.1.5 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数据结构求解问题的过程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428596" y="1542834"/>
            <a:ext cx="8201052" cy="16004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元素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一对一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开始元素和终端元素都是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的，除此之外，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其余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元素都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有且仅有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个前驱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后继元素。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3714752"/>
            <a:ext cx="4572000" cy="523220"/>
            <a:chOff x="1485880" y="3120094"/>
            <a:chExt cx="4572000" cy="523220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485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18668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4002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12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33146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6956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5676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51434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4381480" y="3120094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800" b="0">
                  <a:solidFill>
                    <a:schemeClr val="tx1"/>
                  </a:solidFill>
                  <a:latin typeface="宋体"/>
                  <a:ea typeface="宋体" charset="-122"/>
                  <a:cs typeface="Tahoma" pitchFamily="34" charset="0"/>
                </a:rPr>
                <a:t>…</a:t>
              </a:r>
              <a:endParaRPr lang="en-US" altLang="zh-CN" sz="2800" b="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428603"/>
            <a:ext cx="2571768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、线性结构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0034" y="1428736"/>
            <a:ext cx="8105802" cy="21082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一对多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开始元素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终端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元素不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唯一。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终端元素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以外，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一个或多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后续元素；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开始元素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且仅有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个前驱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71736" y="3890978"/>
            <a:ext cx="2019300" cy="1752600"/>
            <a:chOff x="2266948" y="2786058"/>
            <a:chExt cx="2019300" cy="1752600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181348" y="27860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6479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2575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8671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527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409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9052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2919411" y="3060695"/>
              <a:ext cx="274638" cy="4206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65"/>
                </a:cxn>
              </a:cxnLst>
              <a:rect l="0" t="0" r="r" b="b"/>
              <a:pathLst>
                <a:path w="173" h="265">
                  <a:moveTo>
                    <a:pt x="173" y="0"/>
                  </a:moveTo>
                  <a:lnTo>
                    <a:pt x="0" y="26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3409948" y="3167058"/>
              <a:ext cx="3333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86"/>
                </a:cxn>
              </a:cxnLst>
              <a:rect l="0" t="0" r="r" b="b"/>
              <a:pathLst>
                <a:path w="21" h="186">
                  <a:moveTo>
                    <a:pt x="0" y="0"/>
                  </a:moveTo>
                  <a:lnTo>
                    <a:pt x="21" y="18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3548062" y="3019421"/>
              <a:ext cx="409575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88"/>
                </a:cxn>
              </a:cxnLst>
              <a:rect l="0" t="0" r="r" b="b"/>
              <a:pathLst>
                <a:path w="258" h="288">
                  <a:moveTo>
                    <a:pt x="0" y="0"/>
                  </a:moveTo>
                  <a:lnTo>
                    <a:pt x="258" y="288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2952748" y="3819521"/>
              <a:ext cx="147638" cy="342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6"/>
                </a:cxn>
              </a:cxnLst>
              <a:rect l="0" t="0" r="r" b="b"/>
              <a:pathLst>
                <a:path w="93" h="216">
                  <a:moveTo>
                    <a:pt x="0" y="0"/>
                  </a:moveTo>
                  <a:lnTo>
                    <a:pt x="93" y="21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3486148" y="3852858"/>
              <a:ext cx="95250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95"/>
                </a:cxn>
              </a:cxnLst>
              <a:rect l="0" t="0" r="r" b="b"/>
              <a:pathLst>
                <a:path w="60" h="195">
                  <a:moveTo>
                    <a:pt x="0" y="0"/>
                  </a:moveTo>
                  <a:lnTo>
                    <a:pt x="60" y="19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095748" y="3852858"/>
              <a:ext cx="0" cy="3048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266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2495549" y="3800471"/>
              <a:ext cx="219075" cy="35718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25"/>
                </a:cxn>
              </a:cxnLst>
              <a:rect l="0" t="0" r="r" b="b"/>
              <a:pathLst>
                <a:path w="138" h="225">
                  <a:moveTo>
                    <a:pt x="138" y="0"/>
                  </a:moveTo>
                  <a:lnTo>
                    <a:pt x="0" y="22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2910" y="428603"/>
            <a:ext cx="2428892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、树形结构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28596" y="642918"/>
            <a:ext cx="8215370" cy="35224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72000">
            <a:spAutoFit/>
          </a:bodyPr>
          <a:lstStyle/>
          <a:p>
            <a:pPr indent="266700" algn="just">
              <a:lnSpc>
                <a:spcPts val="2000"/>
              </a:lnSpc>
            </a:pPr>
            <a:r>
              <a:rPr lang="en-US" altLang="zh-CN" sz="2800" b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b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1-3】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一种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</a:t>
            </a:r>
            <a:r>
              <a:rPr lang="en-US" altLang="zh-CN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B2=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），其中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266700" algn="just">
              <a:lnSpc>
                <a:spcPts val="2600"/>
              </a:lnSpc>
            </a:pPr>
            <a:r>
              <a:rPr lang="en-US" altLang="zh-CN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2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64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57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82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36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indent="266700" algn="just">
              <a:lnSpc>
                <a:spcPts val="2000"/>
              </a:lnSpc>
            </a:pPr>
            <a:r>
              <a:rPr lang="en-US" altLang="zh-CN" sz="2200" b="1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36&gt;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&lt;36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48&gt;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&lt;48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57&gt;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&lt;57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64&gt;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&lt;64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75&gt;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&lt;75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82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25&gt;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&lt;48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64&gt;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&lt;64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57&gt;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&lt;64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82&gt;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200" b="1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266700" algn="just">
              <a:lnSpc>
                <a:spcPct val="100000"/>
              </a:lnSpc>
            </a:pPr>
            <a:r>
              <a:rPr lang="en-US" altLang="zh-CN" sz="22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&lt;25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36&gt;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&lt;82</a:t>
            </a:r>
            <a:r>
              <a:rPr lang="zh-CN" altLang="en-US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&gt;}</a:t>
            </a:r>
            <a:endParaRPr lang="en-US" altLang="zh-CN" sz="22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214414" y="4500570"/>
            <a:ext cx="6000792" cy="38779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画出其逻辑结构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表示，指出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是什么类型？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143240" y="2076620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198686" y="2844971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1335086" y="3708571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4070349" y="2916408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64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3281361" y="3708571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4792661" y="3708571"/>
            <a:ext cx="708033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5584823" y="4500734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1477962" y="1605661"/>
            <a:ext cx="1944688" cy="347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200" b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关系表示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1477962" y="1071546"/>
            <a:ext cx="1944688" cy="347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200" b="1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5852" y="571480"/>
            <a:ext cx="4857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逻辑结构图如下。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50213" y="2442337"/>
            <a:ext cx="4026909" cy="2121143"/>
            <a:chOff x="1650213" y="2442337"/>
            <a:chExt cx="4026909" cy="2121143"/>
          </a:xfrm>
        </p:grpSpPr>
        <p:cxnSp>
          <p:nvCxnSpPr>
            <p:cNvPr id="25" name="直接箭头连接符 24"/>
            <p:cNvCxnSpPr>
              <a:stCxn id="201733" idx="3"/>
              <a:endCxn id="201734" idx="7"/>
            </p:cNvCxnSpPr>
            <p:nvPr/>
          </p:nvCxnSpPr>
          <p:spPr>
            <a:xfrm rot="5400000">
              <a:off x="2753399" y="2425578"/>
              <a:ext cx="465381" cy="498899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01734" idx="3"/>
              <a:endCxn id="201735" idx="0"/>
            </p:cNvCxnSpPr>
            <p:nvPr/>
          </p:nvCxnSpPr>
          <p:spPr>
            <a:xfrm rot="5400000">
              <a:off x="1721657" y="3139243"/>
              <a:ext cx="497883" cy="640772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01733" idx="5"/>
              <a:endCxn id="201736" idx="1"/>
            </p:cNvCxnSpPr>
            <p:nvPr/>
          </p:nvCxnSpPr>
          <p:spPr>
            <a:xfrm rot="16200000" flipH="1">
              <a:off x="3653511" y="2470019"/>
              <a:ext cx="536818" cy="481454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1736" idx="5"/>
            </p:cNvCxnSpPr>
            <p:nvPr/>
          </p:nvCxnSpPr>
          <p:spPr>
            <a:xfrm rot="16200000" flipH="1">
              <a:off x="4588152" y="3302275"/>
              <a:ext cx="432627" cy="39232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1736" idx="3"/>
            </p:cNvCxnSpPr>
            <p:nvPr/>
          </p:nvCxnSpPr>
          <p:spPr>
            <a:xfrm rot="5400000">
              <a:off x="3722383" y="3274487"/>
              <a:ext cx="432627" cy="447903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1738" idx="5"/>
              <a:endCxn id="201739" idx="1"/>
            </p:cNvCxnSpPr>
            <p:nvPr/>
          </p:nvCxnSpPr>
          <p:spPr>
            <a:xfrm rot="16200000" flipH="1">
              <a:off x="5292467" y="4178826"/>
              <a:ext cx="489193" cy="28011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41999" y="2483556"/>
            <a:ext cx="4432770" cy="2571985"/>
            <a:chOff x="1541999" y="2483556"/>
            <a:chExt cx="4432770" cy="2571985"/>
          </a:xfrm>
        </p:grpSpPr>
        <p:sp>
          <p:nvSpPr>
            <p:cNvPr id="32" name="任意多边形 31"/>
            <p:cNvSpPr/>
            <p:nvPr/>
          </p:nvSpPr>
          <p:spPr>
            <a:xfrm>
              <a:off x="1541999" y="3048000"/>
              <a:ext cx="666044" cy="677333"/>
            </a:xfrm>
            <a:custGeom>
              <a:avLst/>
              <a:gdLst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207055 h 677333"/>
                <a:gd name="connsiteX2" fmla="*/ 0 w 666044"/>
                <a:gd name="connsiteY2" fmla="*/ 677333 h 6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44" h="677333">
                  <a:moveTo>
                    <a:pt x="666044" y="0"/>
                  </a:moveTo>
                  <a:cubicBezTo>
                    <a:pt x="404425" y="19580"/>
                    <a:pt x="291629" y="94166"/>
                    <a:pt x="180622" y="207055"/>
                  </a:cubicBezTo>
                  <a:cubicBezTo>
                    <a:pt x="69615" y="319944"/>
                    <a:pt x="34807" y="570088"/>
                    <a:pt x="0" y="677333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948399" y="2517422"/>
              <a:ext cx="1501422" cy="1399822"/>
            </a:xfrm>
            <a:custGeom>
              <a:avLst/>
              <a:gdLst>
                <a:gd name="connsiteX0" fmla="*/ 0 w 1501422"/>
                <a:gd name="connsiteY0" fmla="*/ 1399822 h 1399822"/>
                <a:gd name="connsiteX1" fmla="*/ 361244 w 1501422"/>
                <a:gd name="connsiteY1" fmla="*/ 1264356 h 1399822"/>
                <a:gd name="connsiteX2" fmla="*/ 1117600 w 1501422"/>
                <a:gd name="connsiteY2" fmla="*/ 722489 h 1399822"/>
                <a:gd name="connsiteX3" fmla="*/ 1501422 w 1501422"/>
                <a:gd name="connsiteY3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422" h="1399822">
                  <a:moveTo>
                    <a:pt x="0" y="1399822"/>
                  </a:moveTo>
                  <a:cubicBezTo>
                    <a:pt x="87488" y="1388533"/>
                    <a:pt x="174977" y="1377245"/>
                    <a:pt x="361244" y="1264356"/>
                  </a:cubicBezTo>
                  <a:cubicBezTo>
                    <a:pt x="547511" y="1151467"/>
                    <a:pt x="927570" y="933215"/>
                    <a:pt x="1117600" y="722489"/>
                  </a:cubicBezTo>
                  <a:cubicBezTo>
                    <a:pt x="1307630" y="511763"/>
                    <a:pt x="1404526" y="255881"/>
                    <a:pt x="1501422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540132" y="2483556"/>
              <a:ext cx="11289" cy="1207911"/>
            </a:xfrm>
            <a:custGeom>
              <a:avLst/>
              <a:gdLst>
                <a:gd name="connsiteX0" fmla="*/ 0 w 11289"/>
                <a:gd name="connsiteY0" fmla="*/ 0 h 1207911"/>
                <a:gd name="connsiteX1" fmla="*/ 11289 w 11289"/>
                <a:gd name="connsiteY1" fmla="*/ 970844 h 1207911"/>
                <a:gd name="connsiteX2" fmla="*/ 0 w 11289"/>
                <a:gd name="connsiteY2" fmla="*/ 1207911 h 120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9" h="1207911">
                  <a:moveTo>
                    <a:pt x="0" y="0"/>
                  </a:moveTo>
                  <a:cubicBezTo>
                    <a:pt x="5644" y="384763"/>
                    <a:pt x="11289" y="769526"/>
                    <a:pt x="11289" y="970844"/>
                  </a:cubicBezTo>
                  <a:cubicBezTo>
                    <a:pt x="11289" y="1172162"/>
                    <a:pt x="5644" y="1190036"/>
                    <a:pt x="0" y="1207911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890088" y="3307644"/>
              <a:ext cx="474133" cy="643467"/>
            </a:xfrm>
            <a:custGeom>
              <a:avLst/>
              <a:gdLst>
                <a:gd name="connsiteX0" fmla="*/ 0 w 474133"/>
                <a:gd name="connsiteY0" fmla="*/ 643467 h 643467"/>
                <a:gd name="connsiteX1" fmla="*/ 349955 w 474133"/>
                <a:gd name="connsiteY1" fmla="*/ 428978 h 643467"/>
                <a:gd name="connsiteX2" fmla="*/ 474133 w 474133"/>
                <a:gd name="connsiteY2" fmla="*/ 0 h 64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133" h="643467">
                  <a:moveTo>
                    <a:pt x="0" y="643467"/>
                  </a:moveTo>
                  <a:cubicBezTo>
                    <a:pt x="135466" y="589844"/>
                    <a:pt x="270933" y="536222"/>
                    <a:pt x="349955" y="428978"/>
                  </a:cubicBezTo>
                  <a:cubicBezTo>
                    <a:pt x="428977" y="321734"/>
                    <a:pt x="451555" y="160867"/>
                    <a:pt x="474133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064132" y="4109156"/>
              <a:ext cx="654756" cy="946385"/>
            </a:xfrm>
            <a:custGeom>
              <a:avLst/>
              <a:gdLst>
                <a:gd name="connsiteX0" fmla="*/ 654756 w 654756"/>
                <a:gd name="connsiteY0" fmla="*/ 801511 h 946385"/>
                <a:gd name="connsiteX1" fmla="*/ 237067 w 654756"/>
                <a:gd name="connsiteY1" fmla="*/ 812800 h 946385"/>
                <a:gd name="connsiteX2" fmla="*/ 0 w 654756"/>
                <a:gd name="connsiteY2" fmla="*/ 0 h 9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756" h="946385">
                  <a:moveTo>
                    <a:pt x="654756" y="801511"/>
                  </a:moveTo>
                  <a:cubicBezTo>
                    <a:pt x="500474" y="873948"/>
                    <a:pt x="346193" y="946385"/>
                    <a:pt x="237067" y="812800"/>
                  </a:cubicBezTo>
                  <a:cubicBezTo>
                    <a:pt x="127941" y="679215"/>
                    <a:pt x="63970" y="339607"/>
                    <a:pt x="0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691599" y="3078104"/>
              <a:ext cx="1283170" cy="1414874"/>
            </a:xfrm>
            <a:custGeom>
              <a:avLst/>
              <a:gdLst>
                <a:gd name="connsiteX0" fmla="*/ 0 w 1283170"/>
                <a:gd name="connsiteY0" fmla="*/ 3763 h 1414874"/>
                <a:gd name="connsiteX1" fmla="*/ 688622 w 1283170"/>
                <a:gd name="connsiteY1" fmla="*/ 139229 h 1414874"/>
                <a:gd name="connsiteX2" fmla="*/ 1185333 w 1283170"/>
                <a:gd name="connsiteY2" fmla="*/ 839140 h 1414874"/>
                <a:gd name="connsiteX3" fmla="*/ 1275644 w 1283170"/>
                <a:gd name="connsiteY3" fmla="*/ 1414874 h 141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170" h="1414874">
                  <a:moveTo>
                    <a:pt x="0" y="3763"/>
                  </a:moveTo>
                  <a:cubicBezTo>
                    <a:pt x="245533" y="1881"/>
                    <a:pt x="491067" y="0"/>
                    <a:pt x="688622" y="139229"/>
                  </a:cubicBezTo>
                  <a:cubicBezTo>
                    <a:pt x="886177" y="278458"/>
                    <a:pt x="1087496" y="626533"/>
                    <a:pt x="1185333" y="839140"/>
                  </a:cubicBezTo>
                  <a:cubicBezTo>
                    <a:pt x="1283170" y="1051747"/>
                    <a:pt x="1279407" y="1233310"/>
                    <a:pt x="1275644" y="1414874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3500430" y="1071546"/>
            <a:ext cx="3021034" cy="363176"/>
            <a:chOff x="3500430" y="1071546"/>
            <a:chExt cx="3021034" cy="363176"/>
          </a:xfrm>
        </p:grpSpPr>
        <p:sp>
          <p:nvSpPr>
            <p:cNvPr id="27" name="右箭头 26"/>
            <p:cNvSpPr/>
            <p:nvPr/>
          </p:nvSpPr>
          <p:spPr>
            <a:xfrm>
              <a:off x="3500430" y="114298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4010" y="1071546"/>
              <a:ext cx="235745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为线性结构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00430" y="1591026"/>
            <a:ext cx="3021034" cy="363176"/>
            <a:chOff x="3500430" y="1591026"/>
            <a:chExt cx="3021034" cy="363176"/>
          </a:xfrm>
        </p:grpSpPr>
        <p:sp>
          <p:nvSpPr>
            <p:cNvPr id="38" name="右箭头 37"/>
            <p:cNvSpPr/>
            <p:nvPr/>
          </p:nvSpPr>
          <p:spPr>
            <a:xfrm>
              <a:off x="3500430" y="163706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4010" y="1591026"/>
              <a:ext cx="235745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为树形结构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5" grpId="0"/>
      <p:bldP spid="2017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1472" y="1285860"/>
            <a:ext cx="7747025" cy="10925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元素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多对多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所有元素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可能有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个前驱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后继元素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08175" y="3214686"/>
            <a:ext cx="2592388" cy="1738325"/>
            <a:chOff x="1908175" y="3214686"/>
            <a:chExt cx="2592388" cy="1738325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9081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035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08175" y="39195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46375" y="3919549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55975" y="44529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1908175" y="45926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2225675" y="3525848"/>
              <a:ext cx="5635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90"/>
                </a:cxn>
              </a:cxnLst>
              <a:rect l="0" t="0" r="r" b="b"/>
              <a:pathLst>
                <a:path w="355" h="290">
                  <a:moveTo>
                    <a:pt x="0" y="0"/>
                  </a:moveTo>
                  <a:lnTo>
                    <a:pt x="355" y="29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270124" y="4667260"/>
              <a:ext cx="1085850" cy="9048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684" y="0"/>
                </a:cxn>
              </a:cxnLst>
              <a:rect l="0" t="0" r="r" b="b"/>
              <a:pathLst>
                <a:path w="684" h="57">
                  <a:moveTo>
                    <a:pt x="0" y="57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3419474" y="3582999"/>
              <a:ext cx="88900" cy="869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48"/>
                </a:cxn>
              </a:cxnLst>
              <a:rect l="0" t="0" r="r" b="b"/>
              <a:pathLst>
                <a:path w="56" h="548">
                  <a:moveTo>
                    <a:pt x="0" y="0"/>
                  </a:moveTo>
                  <a:lnTo>
                    <a:pt x="56" y="548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4" name="Oval 0"/>
            <p:cNvSpPr>
              <a:spLocks noChangeArrowheads="1"/>
            </p:cNvSpPr>
            <p:nvPr/>
          </p:nvSpPr>
          <p:spPr bwMode="auto">
            <a:xfrm>
              <a:off x="4114800" y="3810011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直接连接符 21"/>
            <p:cNvCxnSpPr>
              <a:stCxn id="19462" idx="4"/>
              <a:endCxn id="19464" idx="0"/>
            </p:cNvCxnSpPr>
            <p:nvPr/>
          </p:nvCxnSpPr>
          <p:spPr>
            <a:xfrm rot="5400000">
              <a:off x="1916108" y="3747298"/>
              <a:ext cx="344499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464" idx="4"/>
              <a:endCxn id="19467" idx="0"/>
            </p:cNvCxnSpPr>
            <p:nvPr/>
          </p:nvCxnSpPr>
          <p:spPr>
            <a:xfrm rot="5400000">
              <a:off x="1931988" y="4436543"/>
              <a:ext cx="3127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463" idx="6"/>
              <a:endCxn id="205824" idx="1"/>
            </p:cNvCxnSpPr>
            <p:nvPr/>
          </p:nvCxnSpPr>
          <p:spPr>
            <a:xfrm>
              <a:off x="3563938" y="3394868"/>
              <a:ext cx="607356" cy="472799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462" idx="6"/>
              <a:endCxn id="19463" idx="2"/>
            </p:cNvCxnSpPr>
            <p:nvPr/>
          </p:nvCxnSpPr>
          <p:spPr>
            <a:xfrm>
              <a:off x="2268538" y="3394868"/>
              <a:ext cx="9350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1472" y="428604"/>
            <a:ext cx="2357454" cy="524553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、图形结构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785786" y="571480"/>
            <a:ext cx="364333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1.1.3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存储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结构类型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4070409" cy="23584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80000" bIns="144000">
            <a:spAutoFit/>
          </a:bodyPr>
          <a:lstStyle/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顺序存储结构</a:t>
            </a:r>
            <a:endParaRPr lang="en-US" altLang="zh-CN" b="1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链式存储结构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索引存储结构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哈希（散列）存储结构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571472" y="1428736"/>
            <a:ext cx="785818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在软件开发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中，人们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设计了各种存储结构。归纳为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种基本的存储结构。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85786" y="2249566"/>
            <a:ext cx="771530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在高级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中提供了多种</a:t>
            </a:r>
            <a:r>
              <a:rPr lang="zh-CN" altLang="en-US" sz="22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变量，其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所能取的值的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范围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不同，所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能进行的操作不同。       </a:t>
            </a:r>
          </a:p>
        </p:txBody>
      </p:sp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528641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1.1.4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数据类型和抽象数据类型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071538" y="3571876"/>
            <a:ext cx="7143800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388" lvl="1"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数据类型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是一个值的集合和定义在此集合上的一组操作的总称。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500173"/>
            <a:ext cx="2286016" cy="57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、数据类型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C/C</a:t>
            </a:r>
            <a:r>
              <a:rPr lang="en-US" altLang="zh-CN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整型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数据类型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计算机）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椭圆 13"/>
          <p:cNvSpPr/>
          <p:nvPr/>
        </p:nvSpPr>
        <p:spPr>
          <a:xfrm>
            <a:off x="2143108" y="2643182"/>
            <a:ext cx="2500330" cy="114300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smtClean="0">
                <a:solidFill>
                  <a:srgbClr val="3333CC"/>
                </a:solidFill>
                <a:latin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32768~32767</a:t>
            </a:r>
            <a:endParaRPr lang="zh-CN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2143108" y="194743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＋、－、*、／  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endParaRPr lang="zh-CN" altLang="en-US" sz="2000"/>
          </a:p>
        </p:txBody>
      </p:sp>
      <p:sp>
        <p:nvSpPr>
          <p:cNvPr id="17" name="下箭头 16"/>
          <p:cNvSpPr/>
          <p:nvPr/>
        </p:nvSpPr>
        <p:spPr>
          <a:xfrm>
            <a:off x="3286116" y="2357430"/>
            <a:ext cx="214314" cy="2857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56138" y="1928802"/>
            <a:ext cx="1987564" cy="1500198"/>
            <a:chOff x="4656138" y="1928802"/>
            <a:chExt cx="1987564" cy="1500198"/>
          </a:xfrm>
        </p:grpSpPr>
        <p:sp>
          <p:nvSpPr>
            <p:cNvPr id="18" name="TextBox 17"/>
            <p:cNvSpPr txBox="1"/>
            <p:nvPr/>
          </p:nvSpPr>
          <p:spPr>
            <a:xfrm>
              <a:off x="5214942" y="3090446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3399"/>
                  </a:solidFill>
                  <a:ea typeface="楷体" pitchFamily="49" charset="-122"/>
                  <a:cs typeface="Times New Roman" pitchFamily="18" charset="0"/>
                </a:rPr>
                <a:t>值的集合</a:t>
              </a:r>
              <a:endParaRPr lang="zh-CN" altLang="en-US" sz="2000">
                <a:solidFill>
                  <a:srgbClr val="FF3399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4942" y="192880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3399"/>
                  </a:solidFill>
                  <a:ea typeface="楷体" pitchFamily="49" charset="-122"/>
                  <a:cs typeface="Times New Roman" pitchFamily="18" charset="0"/>
                </a:rPr>
                <a:t>一组操作</a:t>
              </a:r>
              <a:endParaRPr lang="zh-CN" altLang="en-US" sz="2000">
                <a:solidFill>
                  <a:srgbClr val="FF3399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56138" y="2084378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27576" y="3227386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848</Words>
  <Application>Microsoft PowerPoint</Application>
  <PresentationFormat>全屏显示(4:3)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840</cp:revision>
  <dcterms:created xsi:type="dcterms:W3CDTF">2004-03-31T23:50:14Z</dcterms:created>
  <dcterms:modified xsi:type="dcterms:W3CDTF">2017-05-19T05:16:02Z</dcterms:modified>
</cp:coreProperties>
</file>