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18"/>
  </p:notesMasterIdLst>
  <p:sldIdLst>
    <p:sldId id="276" r:id="rId2"/>
    <p:sldId id="277" r:id="rId3"/>
    <p:sldId id="297" r:id="rId4"/>
    <p:sldId id="299" r:id="rId5"/>
    <p:sldId id="346" r:id="rId6"/>
    <p:sldId id="359" r:id="rId7"/>
    <p:sldId id="358" r:id="rId8"/>
    <p:sldId id="313" r:id="rId9"/>
    <p:sldId id="314" r:id="rId10"/>
    <p:sldId id="312" r:id="rId11"/>
    <p:sldId id="354" r:id="rId12"/>
    <p:sldId id="355" r:id="rId13"/>
    <p:sldId id="300" r:id="rId14"/>
    <p:sldId id="360" r:id="rId15"/>
    <p:sldId id="361" r:id="rId16"/>
    <p:sldId id="357" r:id="rId17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00FF"/>
    <a:srgbClr val="3333FF"/>
    <a:srgbClr val="0033CC"/>
    <a:srgbClr val="000000"/>
    <a:srgbClr val="6600CC"/>
    <a:srgbClr val="FF3300"/>
    <a:srgbClr val="3366CC"/>
    <a:srgbClr val="8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0" autoAdjust="0"/>
    <p:restoredTop sz="94581" autoAdjust="0"/>
  </p:normalViewPr>
  <p:slideViewPr>
    <p:cSldViewPr>
      <p:cViewPr varScale="1">
        <p:scale>
          <a:sx n="60" d="100"/>
          <a:sy n="60" d="100"/>
        </p:scale>
        <p:origin x="-14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99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9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9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99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charset="-122"/>
              </a:defRPr>
            </a:lvl1pPr>
          </a:lstStyle>
          <a:p>
            <a:fld id="{FFE8885E-5C04-41F6-A4F6-04D6656FD9E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E6847B-A071-429B-AA33-FCB19504000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F097FA-8DFA-42D6-B51D-9968372B6D29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07CA03-422F-4176-8E43-A5E55FCB4DFB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4AF408-B4CC-40EF-963E-5320722B6176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5998C5-F899-4198-B151-F9BCCB4CB2EB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751C7C-E57A-4787-9ACE-A5E9E62B516B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751C7C-E57A-4787-9ACE-A5E9E62B516B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44CE43-288E-4587-814C-AA6B2B3A9F00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725BF9-3DB7-4854-B9AA-E4BFBB7CFFDE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6554-A054-4FA3-B080-00CEEEBD61B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05010-EC85-43ED-95F5-429BFF1ED6E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D869-4C89-4B41-B5FB-A38CE73BF69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AB6A-E5E1-48AC-8C68-6CB249DA94B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5890-DD90-404F-AAF8-F313525ED42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DAF6-C938-4945-9503-BE101DEA6F0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A587-6507-4F5A-97AA-ADDD71AB750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DA999-C6BF-423B-84BD-8C93F995F07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9EB82ADC-86F9-4083-A975-DECCCA18E059}" type="slidenum">
              <a:rPr lang="en-US" altLang="zh-CN" smtClean="0"/>
              <a:pPr/>
              <a:t>‹#›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B45F3-531C-441E-AF1F-A238E62B022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ADBC1-DD65-4040-87E7-9F1F0756D39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28602-FDCF-4E15-9652-C93ACA4F45C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95288" y="2330466"/>
            <a:ext cx="8569325" cy="104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40000"/>
              </a:lnSpc>
              <a:spcBef>
                <a:spcPct val="0"/>
              </a:spcBef>
            </a:pPr>
            <a:r>
              <a:rPr lang="en-US" altLang="zh-CN" sz="2200" dirty="0"/>
              <a:t>         </a:t>
            </a:r>
            <a:r>
              <a:rPr lang="zh-CN" altLang="en-US" sz="22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数据元素之间的关系有逻辑关系和</a:t>
            </a:r>
            <a:r>
              <a:rPr lang="zh-CN" altLang="en-US" sz="220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物理</a:t>
            </a:r>
            <a:r>
              <a:rPr lang="zh-CN" altLang="en-US" sz="220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关系，对应</a:t>
            </a:r>
            <a:r>
              <a:rPr lang="zh-CN" altLang="en-US" sz="220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的运算有</a:t>
            </a:r>
            <a:r>
              <a:rPr lang="zh-CN" altLang="en-US" sz="22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基于逻辑结构的运算描述</a:t>
            </a:r>
            <a:r>
              <a:rPr lang="zh-CN" altLang="en-US" sz="220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和</a:t>
            </a:r>
            <a:r>
              <a:rPr lang="zh-CN" altLang="en-US" sz="22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基于存储结构的运算实现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。        </a:t>
            </a:r>
          </a:p>
        </p:txBody>
      </p:sp>
      <p:sp>
        <p:nvSpPr>
          <p:cNvPr id="67590" name="Text Box 6" descr="蓝色面巾纸"/>
          <p:cNvSpPr txBox="1">
            <a:spLocks noChangeArrowheads="1"/>
          </p:cNvSpPr>
          <p:nvPr/>
        </p:nvSpPr>
        <p:spPr bwMode="auto">
          <a:xfrm>
            <a:off x="571472" y="1500174"/>
            <a:ext cx="3240087" cy="56197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457200" indent="-457200" eaLnBrk="0" hangingPunct="0">
              <a:spcBef>
                <a:spcPct val="0"/>
              </a:spcBef>
            </a:pPr>
            <a:r>
              <a:rPr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1.2.1 </a:t>
            </a:r>
            <a:r>
              <a:rPr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</a:t>
            </a:r>
            <a:r>
              <a:rPr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什么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是算法</a:t>
            </a: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1000100" y="3643314"/>
            <a:ext cx="7704137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通常</a:t>
            </a:r>
            <a:r>
              <a:rPr lang="zh-CN" altLang="en-US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把</a:t>
            </a:r>
            <a:r>
              <a:rPr lang="zh-CN" altLang="en-US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基于存储结构</a:t>
            </a:r>
            <a:r>
              <a:rPr lang="zh-CN" altLang="en-US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的运算实现的步骤</a:t>
            </a:r>
            <a:r>
              <a:rPr lang="zh-CN" altLang="en-US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或过程称为</a:t>
            </a:r>
            <a:r>
              <a:rPr lang="zh-CN" altLang="en-US" dirty="0">
                <a:solidFill>
                  <a:srgbClr val="FF3300"/>
                </a:solidFill>
                <a:latin typeface="楷体" pitchFamily="49" charset="-122"/>
                <a:ea typeface="楷体" pitchFamily="49" charset="-122"/>
              </a:rPr>
              <a:t>算法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7" name="Rectangle 4" descr="新闻纸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285984" y="357166"/>
            <a:ext cx="4648200" cy="6413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1.2 </a:t>
            </a:r>
            <a:r>
              <a:rPr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</a:t>
            </a:r>
            <a:r>
              <a:rPr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算法</a:t>
            </a:r>
            <a:r>
              <a:rPr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及其描述</a:t>
            </a:r>
            <a:r>
              <a:rPr lang="zh-CN" altLang="en-US" sz="36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285852" y="4500570"/>
            <a:ext cx="6357982" cy="1000132"/>
            <a:chOff x="1285852" y="4857760"/>
            <a:chExt cx="6357982" cy="1000132"/>
          </a:xfrm>
        </p:grpSpPr>
        <p:sp>
          <p:nvSpPr>
            <p:cNvPr id="6" name="矩形 5"/>
            <p:cNvSpPr/>
            <p:nvPr/>
          </p:nvSpPr>
          <p:spPr>
            <a:xfrm>
              <a:off x="1285852" y="4857760"/>
              <a:ext cx="1357322" cy="1000132"/>
            </a:xfrm>
            <a:prstGeom prst="rect">
              <a:avLst/>
            </a:prstGeom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cene3d>
              <a:camera prst="perspectiveFront" fov="3300000">
                <a:rot lat="486000" lon="19530000" rev="174000"/>
              </a:camera>
              <a:lightRig rig="harsh" dir="t">
                <a:rot lat="0" lon="0" rev="3000000"/>
              </a:lightRig>
            </a:scene3d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rPr>
                <a:t>运算功能</a:t>
              </a:r>
              <a:r>
                <a:rPr lang="zh-CN" altLang="en-US" sz="2200" dirty="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rPr>
                <a:t>描述</a:t>
              </a:r>
              <a:endParaRPr lang="zh-CN" altLang="en-US" sz="2200" dirty="0">
                <a:solidFill>
                  <a:srgbClr val="3333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143504" y="4929198"/>
              <a:ext cx="1428760" cy="928694"/>
            </a:xfrm>
            <a:prstGeom prst="rect">
              <a:avLst/>
            </a:prstGeom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cene3d>
              <a:camera prst="perspectiveFront" fov="3300000">
                <a:rot lat="486000" lon="19530000" rev="174000"/>
              </a:camera>
              <a:lightRig rig="harsh" dir="t">
                <a:rot lat="0" lon="0" rev="3000000"/>
              </a:lightRig>
            </a:scene3d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rPr>
                <a:t>运算功能</a:t>
              </a:r>
              <a:r>
                <a:rPr lang="zh-CN" altLang="en-US" sz="2200" dirty="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rPr>
                <a:t>实现</a:t>
              </a:r>
              <a:endParaRPr lang="zh-CN" altLang="en-US" sz="2200" dirty="0">
                <a:solidFill>
                  <a:srgbClr val="3333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10" name="直接箭头连接符 9"/>
            <p:cNvCxnSpPr>
              <a:endCxn id="8" idx="1"/>
            </p:cNvCxnSpPr>
            <p:nvPr/>
          </p:nvCxnSpPr>
          <p:spPr>
            <a:xfrm>
              <a:off x="2428860" y="5357826"/>
              <a:ext cx="2664000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928926" y="4926939"/>
              <a:ext cx="18573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基于存储</a:t>
              </a:r>
              <a:r>
                <a:rPr lang="zh-CN" altLang="en-US" sz="2000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结构</a:t>
              </a:r>
              <a:endParaRPr lang="zh-CN" altLang="en-US" sz="20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" name="椭圆形标注 11"/>
            <p:cNvSpPr/>
            <p:nvPr/>
          </p:nvSpPr>
          <p:spPr>
            <a:xfrm>
              <a:off x="6715140" y="4857760"/>
              <a:ext cx="928694" cy="571504"/>
            </a:xfrm>
            <a:prstGeom prst="wedgeEllipseCallout">
              <a:avLst>
                <a:gd name="adj1" fmla="val -82371"/>
                <a:gd name="adj2" fmla="val 55833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2000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算法</a:t>
              </a:r>
              <a:endParaRPr lang="zh-CN" altLang="en-US" sz="20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1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026"/>
          <p:cNvSpPr txBox="1">
            <a:spLocks noChangeArrowheads="1"/>
          </p:cNvSpPr>
          <p:nvPr/>
        </p:nvSpPr>
        <p:spPr bwMode="auto">
          <a:xfrm>
            <a:off x="1285852" y="1285860"/>
            <a:ext cx="4572032" cy="230924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rIns="180000" bIns="108000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swap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&amp;y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   </a:t>
            </a:r>
          </a:p>
          <a:p>
            <a:pPr algn="just">
              <a:lnSpc>
                <a:spcPct val="70000"/>
              </a:lnSpc>
            </a:pP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形参前的“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&amp;”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符号不是指针运算符</a:t>
            </a:r>
          </a:p>
          <a:p>
            <a:pPr algn="just">
              <a:lnSpc>
                <a:spcPct val="70000"/>
              </a:lnSpc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tmp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=x;</a:t>
            </a:r>
          </a:p>
          <a:p>
            <a:pPr algn="just">
              <a:lnSpc>
                <a:spcPct val="70000"/>
              </a:lnSpc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x=y; y=</a:t>
            </a:r>
            <a:r>
              <a:rPr lang="en-US" altLang="zh-CN" sz="2000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tmp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endParaRPr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70000"/>
              </a:lnSpc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r>
              <a:rPr lang="en-US" altLang="zh-CN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endParaRPr lang="en-US" altLang="zh-CN" b="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395288" y="260350"/>
            <a:ext cx="8462992" cy="904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改正方法</a:t>
            </a:r>
            <a:r>
              <a:rPr lang="en-US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zh-CN" altLang="en-US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采用</a:t>
            </a:r>
            <a:r>
              <a:rPr lang="zh-CN" altLang="en-US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引用</a:t>
            </a:r>
            <a:r>
              <a:rPr lang="zh-CN" altLang="en-US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型</a:t>
            </a:r>
            <a:r>
              <a:rPr lang="zh-CN" altLang="en-US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形参  </a:t>
            </a:r>
            <a:r>
              <a:rPr lang="zh-CN" altLang="en-US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 将输出型</a:t>
            </a:r>
            <a:r>
              <a:rPr lang="zh-CN" altLang="en-US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形参改为引用类型。</a:t>
            </a:r>
            <a:endParaRPr lang="zh-CN" altLang="en-US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857224" y="3786190"/>
            <a:ext cx="7632700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当执行</a:t>
            </a:r>
            <a:r>
              <a:rPr lang="zh-CN" altLang="en-US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语句</a:t>
            </a: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swap(</a:t>
            </a:r>
            <a:r>
              <a:rPr lang="en-US" altLang="zh-CN" i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i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时，形</a:t>
            </a:r>
            <a:r>
              <a:rPr lang="zh-CN" altLang="en-US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、实参的匹配</a:t>
            </a:r>
            <a:r>
              <a:rPr lang="zh-CN" altLang="en-US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相当于：</a:t>
            </a:r>
          </a:p>
          <a:p>
            <a:pPr>
              <a:lnSpc>
                <a:spcPct val="100000"/>
              </a:lnSpc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&amp;</a:t>
            </a:r>
            <a:r>
              <a:rPr lang="en-US" altLang="zh-CN" sz="2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x=a</a:t>
            </a:r>
            <a:r>
              <a:rPr lang="en-US" altLang="zh-CN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;     //a</a:t>
            </a:r>
            <a:r>
              <a:rPr lang="zh-CN" altLang="en-US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为</a:t>
            </a:r>
            <a:r>
              <a:rPr lang="en-US" altLang="zh-CN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的引用</a:t>
            </a:r>
            <a:endParaRPr lang="en-US" altLang="zh-CN" sz="2000" dirty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&amp;</a:t>
            </a:r>
            <a:r>
              <a:rPr lang="en-US" altLang="zh-CN" sz="2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y=b</a:t>
            </a:r>
            <a:r>
              <a:rPr lang="en-US" altLang="zh-CN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;     //b</a:t>
            </a:r>
            <a:r>
              <a:rPr lang="zh-CN" altLang="en-US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为</a:t>
            </a:r>
            <a:r>
              <a:rPr lang="en-US" altLang="zh-CN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y</a:t>
            </a:r>
            <a:r>
              <a:rPr lang="zh-CN" altLang="en-US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的引用</a:t>
            </a:r>
            <a:endParaRPr lang="en-US" altLang="zh-CN" sz="2000" dirty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这样，</a:t>
            </a:r>
            <a:r>
              <a:rPr lang="en-US" altLang="zh-CN" i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与</a:t>
            </a:r>
            <a:r>
              <a:rPr lang="en-US" altLang="zh-CN" i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共享存储空间、</a:t>
            </a:r>
            <a:r>
              <a:rPr lang="en-US" altLang="zh-CN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与</a:t>
            </a:r>
            <a:r>
              <a:rPr lang="en-US" altLang="zh-CN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y</a:t>
            </a:r>
            <a:r>
              <a:rPr lang="zh-CN" altLang="en-US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共享</a:t>
            </a:r>
            <a:r>
              <a:rPr lang="zh-CN" altLang="en-US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存储空间，因此</a:t>
            </a:r>
            <a:r>
              <a:rPr lang="zh-CN" altLang="en-US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执行函数后</a:t>
            </a:r>
            <a:r>
              <a:rPr lang="en-US" altLang="zh-CN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的值发生</a:t>
            </a:r>
            <a:r>
              <a:rPr lang="zh-CN" altLang="en-US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了</a:t>
            </a:r>
            <a:r>
              <a:rPr lang="zh-CN" altLang="en-US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交换  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 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简单明了</a:t>
            </a:r>
            <a:r>
              <a:rPr lang="zh-CN" altLang="en-US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右大括号 5"/>
          <p:cNvSpPr/>
          <p:nvPr/>
        </p:nvSpPr>
        <p:spPr>
          <a:xfrm>
            <a:off x="5929322" y="2285992"/>
            <a:ext cx="214314" cy="785818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215074" y="2428868"/>
            <a:ext cx="24288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交换形参</a:t>
            </a:r>
            <a:r>
              <a:rPr lang="en-US" altLang="zh-CN" sz="2000" i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000" i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y</a:t>
            </a:r>
            <a:r>
              <a:rPr lang="zh-CN" altLang="en-US" sz="200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的值</a:t>
            </a:r>
            <a:endParaRPr lang="zh-CN" altLang="en-US" sz="200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10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ext Box 2"/>
          <p:cNvSpPr txBox="1">
            <a:spLocks noChangeArrowheads="1"/>
          </p:cNvSpPr>
          <p:nvPr/>
        </p:nvSpPr>
        <p:spPr bwMode="auto">
          <a:xfrm>
            <a:off x="504855" y="1339850"/>
            <a:ext cx="3352765" cy="2400657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just"/>
            <a:r>
              <a:rPr lang="en-US" altLang="zh-CN" sz="2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fun1</a:t>
            </a:r>
            <a:r>
              <a:rPr lang="en-US" altLang="zh-CN" sz="2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n)</a:t>
            </a:r>
          </a:p>
          <a:p>
            <a:pPr marL="457200" indent="-457200" algn="just"/>
            <a:r>
              <a:rPr lang="en-US" altLang="zh-CN" sz="200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altLang="zh-CN" sz="200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 err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m=2;</a:t>
            </a:r>
          </a:p>
          <a:p>
            <a:pPr marL="457200" indent="-457200" algn="just"/>
            <a:r>
              <a:rPr lang="en-US" altLang="zh-CN" sz="200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  fun2(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457200" indent="-457200" algn="just"/>
            <a:r>
              <a:rPr lang="en-US" altLang="zh-CN" sz="200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  printf</a:t>
            </a:r>
            <a:r>
              <a:rPr lang="en-US" altLang="zh-CN" sz="2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(“%</a:t>
            </a:r>
            <a:r>
              <a:rPr lang="en-US" altLang="zh-CN" sz="200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d\</a:t>
            </a:r>
            <a:r>
              <a:rPr lang="en-US" altLang="zh-CN" sz="2000" err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zh-CN" altLang="en-US" sz="200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457200" indent="-457200" algn="just"/>
            <a:r>
              <a:rPr lang="en-US" altLang="zh-CN" sz="2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184323" name="Text Box 3"/>
          <p:cNvSpPr txBox="1">
            <a:spLocks noChangeArrowheads="1"/>
          </p:cNvSpPr>
          <p:nvPr/>
        </p:nvSpPr>
        <p:spPr bwMode="auto">
          <a:xfrm>
            <a:off x="4610130" y="1663661"/>
            <a:ext cx="3457575" cy="190821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54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algn="just"/>
            <a:r>
              <a:rPr lang="en-US" altLang="zh-CN" sz="2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fun2</a:t>
            </a:r>
            <a:r>
              <a:rPr lang="en-US" altLang="zh-CN" sz="2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 algn="just"/>
            <a:r>
              <a:rPr lang="en-US" altLang="zh-CN" sz="200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altLang="zh-CN" sz="200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    x</a:t>
            </a:r>
            <a:r>
              <a:rPr lang="en-US" altLang="zh-CN" sz="2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++;</a:t>
            </a:r>
          </a:p>
          <a:p>
            <a:pPr marL="457200" indent="-457200" algn="just"/>
            <a:r>
              <a:rPr lang="en-US" altLang="zh-CN" sz="200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   printf</a:t>
            </a:r>
            <a:r>
              <a:rPr lang="en-US" altLang="zh-CN" sz="2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(“%</a:t>
            </a:r>
            <a:r>
              <a:rPr lang="en-US" altLang="zh-CN" sz="200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d\</a:t>
            </a:r>
            <a:r>
              <a:rPr lang="en-US" altLang="zh-CN" sz="2000" err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zh-CN" altLang="en-US" sz="200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457200" indent="-457200" algn="just"/>
            <a:r>
              <a:rPr lang="en-US" altLang="zh-CN" sz="2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2349492" y="1916113"/>
            <a:ext cx="1079500" cy="389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/>
            <a:r>
              <a:rPr lang="zh-CN" altLang="en-US" sz="2000" dirty="0">
                <a:solidFill>
                  <a:srgbClr val="FF3300"/>
                </a:solidFill>
                <a:latin typeface="楷体" pitchFamily="49" charset="-122"/>
                <a:ea typeface="楷体" pitchFamily="49" charset="-122"/>
              </a:rPr>
              <a:t>实参</a:t>
            </a:r>
          </a:p>
        </p:txBody>
      </p:sp>
      <p:sp>
        <p:nvSpPr>
          <p:cNvPr id="184325" name="Line 5"/>
          <p:cNvSpPr>
            <a:spLocks noChangeShapeType="1"/>
          </p:cNvSpPr>
          <p:nvPr/>
        </p:nvSpPr>
        <p:spPr bwMode="auto">
          <a:xfrm flipH="1">
            <a:off x="1701792" y="2132013"/>
            <a:ext cx="647700" cy="288925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326" name="Text Box 6"/>
          <p:cNvSpPr txBox="1">
            <a:spLocks noChangeArrowheads="1"/>
          </p:cNvSpPr>
          <p:nvPr/>
        </p:nvSpPr>
        <p:spPr bwMode="auto">
          <a:xfrm>
            <a:off x="6488137" y="2166898"/>
            <a:ext cx="1298573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/>
            <a:r>
              <a:rPr lang="zh-CN" altLang="en-US" sz="2000" dirty="0">
                <a:solidFill>
                  <a:srgbClr val="FF3300"/>
                </a:solidFill>
                <a:latin typeface="楷体" pitchFamily="49" charset="-122"/>
                <a:ea typeface="楷体" pitchFamily="49" charset="-122"/>
              </a:rPr>
              <a:t>普通形参</a:t>
            </a:r>
          </a:p>
        </p:txBody>
      </p:sp>
      <p:sp>
        <p:nvSpPr>
          <p:cNvPr id="184327" name="Line 7"/>
          <p:cNvSpPr>
            <a:spLocks noChangeShapeType="1"/>
          </p:cNvSpPr>
          <p:nvPr/>
        </p:nvSpPr>
        <p:spPr bwMode="auto">
          <a:xfrm flipH="1" flipV="1">
            <a:off x="6200800" y="2024023"/>
            <a:ext cx="360362" cy="287338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328" name="Rectangle 8"/>
          <p:cNvSpPr>
            <a:spLocks noChangeArrowheads="1"/>
          </p:cNvSpPr>
          <p:nvPr/>
        </p:nvSpPr>
        <p:spPr bwMode="auto">
          <a:xfrm>
            <a:off x="1447824" y="4576765"/>
            <a:ext cx="1254125" cy="406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marL="457200" indent="-457200" algn="ctr"/>
            <a:r>
              <a:rPr lang="en-US" altLang="zh-CN" sz="2000" dirty="0" err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fun1</a:t>
            </a:r>
            <a:r>
              <a:rPr lang="en-US" altLang="zh-CN" sz="20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dirty="0">
                <a:solidFill>
                  <a:srgbClr val="6600CC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0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84329" name="Rectangle 9"/>
          <p:cNvSpPr>
            <a:spLocks noChangeArrowheads="1"/>
          </p:cNvSpPr>
          <p:nvPr/>
        </p:nvSpPr>
        <p:spPr bwMode="auto">
          <a:xfrm>
            <a:off x="5675329" y="4565652"/>
            <a:ext cx="1254125" cy="406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marL="457200" indent="-457200" algn="ctr"/>
            <a:r>
              <a:rPr lang="en-US" altLang="zh-CN" sz="2000" dirty="0" err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fun2</a:t>
            </a:r>
            <a:r>
              <a:rPr lang="en-US" altLang="zh-CN" sz="20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dirty="0">
                <a:solidFill>
                  <a:srgbClr val="6600CC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84330" name="Line 10"/>
          <p:cNvSpPr>
            <a:spLocks noChangeShapeType="1"/>
          </p:cNvSpPr>
          <p:nvPr/>
        </p:nvSpPr>
        <p:spPr bwMode="auto">
          <a:xfrm>
            <a:off x="2701948" y="4751389"/>
            <a:ext cx="2941621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84331" name="Text Box 11"/>
          <p:cNvSpPr txBox="1">
            <a:spLocks noChangeArrowheads="1"/>
          </p:cNvSpPr>
          <p:nvPr/>
        </p:nvSpPr>
        <p:spPr bwMode="auto">
          <a:xfrm>
            <a:off x="2786051" y="4286256"/>
            <a:ext cx="2786081" cy="389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/>
            <a:r>
              <a:rPr lang="zh-CN" altLang="en-US" sz="20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实参到形参单向值传递</a:t>
            </a:r>
          </a:p>
        </p:txBody>
      </p:sp>
      <p:sp>
        <p:nvSpPr>
          <p:cNvPr id="184332" name="Text Box 12"/>
          <p:cNvSpPr txBox="1">
            <a:spLocks noChangeArrowheads="1"/>
          </p:cNvSpPr>
          <p:nvPr/>
        </p:nvSpPr>
        <p:spPr bwMode="auto">
          <a:xfrm>
            <a:off x="504855" y="549275"/>
            <a:ext cx="2852699" cy="498598"/>
          </a:xfrm>
          <a:prstGeom prst="rect">
            <a:avLst/>
          </a:prstGeom>
          <a:solidFill>
            <a:srgbClr val="6600C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/>
            <a:r>
              <a:rPr lang="en-US" altLang="zh-CN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普通的参数传递</a:t>
            </a:r>
          </a:p>
        </p:txBody>
      </p:sp>
      <p:sp>
        <p:nvSpPr>
          <p:cNvPr id="14" name="上弧形箭头 13"/>
          <p:cNvSpPr/>
          <p:nvPr/>
        </p:nvSpPr>
        <p:spPr>
          <a:xfrm>
            <a:off x="4071934" y="1285860"/>
            <a:ext cx="571504" cy="285752"/>
          </a:xfrm>
          <a:prstGeom prst="curved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11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84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8" grpId="0" animBg="1"/>
      <p:bldP spid="184329" grpId="0" animBg="1"/>
      <p:bldP spid="184330" grpId="0" animBg="1"/>
      <p:bldP spid="1843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ext Box 2"/>
          <p:cNvSpPr txBox="1">
            <a:spLocks noChangeArrowheads="1"/>
          </p:cNvSpPr>
          <p:nvPr/>
        </p:nvSpPr>
        <p:spPr bwMode="auto">
          <a:xfrm>
            <a:off x="500034" y="1268413"/>
            <a:ext cx="3457575" cy="2400657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algn="just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fun1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n)</a:t>
            </a:r>
          </a:p>
          <a:p>
            <a:pPr marL="457200" indent="-457200" algn="just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{  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  int 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m=2;</a:t>
            </a:r>
          </a:p>
          <a:p>
            <a:pPr marL="457200" indent="-457200" algn="just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  fun2(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457200" indent="-457200" algn="just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  printf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(“%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d\</a:t>
            </a:r>
            <a:r>
              <a:rPr lang="en-US" altLang="zh-CN" sz="200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457200" indent="-457200" algn="just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4605309" y="1663661"/>
            <a:ext cx="3457575" cy="190821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algn="just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fun2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&amp;x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 algn="just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x++;</a:t>
            </a:r>
          </a:p>
          <a:p>
            <a:pPr marL="457200" indent="-457200" algn="just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 printf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(“%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d\</a:t>
            </a:r>
            <a:r>
              <a:rPr lang="en-US" altLang="zh-CN" sz="200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457200" indent="-457200" algn="just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2433618" y="1857364"/>
            <a:ext cx="1079500" cy="389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/>
            <a:r>
              <a:rPr lang="zh-CN" altLang="en-US" sz="2000" dirty="0">
                <a:solidFill>
                  <a:srgbClr val="FF3300"/>
                </a:solidFill>
                <a:latin typeface="楷体" pitchFamily="49" charset="-122"/>
                <a:ea typeface="楷体" pitchFamily="49" charset="-122"/>
              </a:rPr>
              <a:t>实参</a:t>
            </a:r>
          </a:p>
        </p:txBody>
      </p:sp>
      <p:sp>
        <p:nvSpPr>
          <p:cNvPr id="185349" name="Line 5"/>
          <p:cNvSpPr>
            <a:spLocks noChangeShapeType="1"/>
          </p:cNvSpPr>
          <p:nvPr/>
        </p:nvSpPr>
        <p:spPr bwMode="auto">
          <a:xfrm flipH="1">
            <a:off x="1785918" y="2073264"/>
            <a:ext cx="647700" cy="288925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5350" name="Text Box 6"/>
          <p:cNvSpPr txBox="1">
            <a:spLocks noChangeArrowheads="1"/>
          </p:cNvSpPr>
          <p:nvPr/>
        </p:nvSpPr>
        <p:spPr bwMode="auto">
          <a:xfrm>
            <a:off x="6716725" y="2214553"/>
            <a:ext cx="1584325" cy="389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/>
            <a:r>
              <a:rPr lang="zh-CN" altLang="en-US" sz="2000" dirty="0">
                <a:solidFill>
                  <a:srgbClr val="FF3300"/>
                </a:solidFill>
                <a:latin typeface="楷体" pitchFamily="49" charset="-122"/>
                <a:ea typeface="楷体" pitchFamily="49" charset="-122"/>
              </a:rPr>
              <a:t>引用型形参</a:t>
            </a:r>
          </a:p>
        </p:txBody>
      </p:sp>
      <p:sp>
        <p:nvSpPr>
          <p:cNvPr id="185351" name="Line 7"/>
          <p:cNvSpPr>
            <a:spLocks noChangeShapeType="1"/>
          </p:cNvSpPr>
          <p:nvPr/>
        </p:nvSpPr>
        <p:spPr bwMode="auto">
          <a:xfrm flipH="1" flipV="1">
            <a:off x="6429388" y="2071678"/>
            <a:ext cx="360362" cy="287337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5356" name="Text Box 12"/>
          <p:cNvSpPr txBox="1">
            <a:spLocks noChangeArrowheads="1"/>
          </p:cNvSpPr>
          <p:nvPr/>
        </p:nvSpPr>
        <p:spPr bwMode="auto">
          <a:xfrm>
            <a:off x="357158" y="430072"/>
            <a:ext cx="3498875" cy="498598"/>
          </a:xfrm>
          <a:prstGeom prst="rect">
            <a:avLst/>
          </a:prstGeom>
          <a:solidFill>
            <a:srgbClr val="6600C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/>
            <a:r>
              <a:rPr lang="en-US" altLang="zh-CN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引用类型的参数传递</a:t>
            </a:r>
          </a:p>
        </p:txBody>
      </p:sp>
      <p:sp>
        <p:nvSpPr>
          <p:cNvPr id="185352" name="Rectangle 8"/>
          <p:cNvSpPr>
            <a:spLocks noChangeArrowheads="1"/>
          </p:cNvSpPr>
          <p:nvPr/>
        </p:nvSpPr>
        <p:spPr bwMode="auto">
          <a:xfrm>
            <a:off x="1703337" y="4419616"/>
            <a:ext cx="1254125" cy="406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marL="457200" indent="-457200" algn="ctr"/>
            <a:r>
              <a:rPr lang="en-US" altLang="zh-CN" sz="2000" dirty="0" err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fun1</a:t>
            </a:r>
            <a:r>
              <a:rPr lang="en-US" altLang="zh-CN" sz="20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dirty="0">
                <a:solidFill>
                  <a:srgbClr val="6600CC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0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85353" name="Rectangle 9"/>
          <p:cNvSpPr>
            <a:spLocks noChangeArrowheads="1"/>
          </p:cNvSpPr>
          <p:nvPr/>
        </p:nvSpPr>
        <p:spPr bwMode="auto">
          <a:xfrm>
            <a:off x="6116609" y="4408503"/>
            <a:ext cx="1254125" cy="406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marL="457200" indent="-457200" algn="ctr"/>
            <a:r>
              <a:rPr lang="en-US" altLang="zh-CN" sz="2000" dirty="0" err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fun2</a:t>
            </a:r>
            <a:r>
              <a:rPr lang="en-US" altLang="zh-CN" sz="20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dirty="0">
                <a:solidFill>
                  <a:srgbClr val="6600CC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85354" name="Line 10"/>
          <p:cNvSpPr>
            <a:spLocks noChangeShapeType="1"/>
          </p:cNvSpPr>
          <p:nvPr/>
        </p:nvSpPr>
        <p:spPr bwMode="auto">
          <a:xfrm flipV="1">
            <a:off x="2963820" y="4572008"/>
            <a:ext cx="31680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85355" name="Text Box 11"/>
          <p:cNvSpPr txBox="1">
            <a:spLocks noChangeArrowheads="1"/>
          </p:cNvSpPr>
          <p:nvPr/>
        </p:nvSpPr>
        <p:spPr bwMode="auto">
          <a:xfrm>
            <a:off x="3143240" y="4141121"/>
            <a:ext cx="2822625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/>
            <a:r>
              <a:rPr lang="zh-CN" altLang="en-US" sz="200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  <a:sym typeface="Wingdings"/>
              </a:rPr>
              <a:t></a:t>
            </a:r>
            <a:r>
              <a:rPr lang="zh-CN" altLang="en-US" sz="180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实参</a:t>
            </a:r>
            <a:r>
              <a:rPr lang="zh-CN" altLang="en-US" sz="18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到形参单向值传递</a:t>
            </a:r>
          </a:p>
        </p:txBody>
      </p:sp>
      <p:sp>
        <p:nvSpPr>
          <p:cNvPr id="185357" name="Freeform 13"/>
          <p:cNvSpPr>
            <a:spLocks/>
          </p:cNvSpPr>
          <p:nvPr/>
        </p:nvSpPr>
        <p:spPr bwMode="auto">
          <a:xfrm>
            <a:off x="2939093" y="4727591"/>
            <a:ext cx="3168000" cy="0"/>
          </a:xfrm>
          <a:custGeom>
            <a:avLst/>
            <a:gdLst/>
            <a:ahLst/>
            <a:cxnLst>
              <a:cxn ang="0">
                <a:pos x="1600" y="0"/>
              </a:cxn>
              <a:cxn ang="0">
                <a:pos x="0" y="7"/>
              </a:cxn>
            </a:cxnLst>
            <a:rect l="0" t="0" r="r" b="b"/>
            <a:pathLst>
              <a:path w="1600" h="7">
                <a:moveTo>
                  <a:pt x="1600" y="0"/>
                </a:moveTo>
                <a:lnTo>
                  <a:pt x="0" y="7"/>
                </a:lnTo>
              </a:path>
            </a:pathLst>
          </a:custGeom>
          <a:noFill/>
          <a:ln w="38100" cap="flat" cmpd="sng">
            <a:solidFill>
              <a:srgbClr val="0033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5358" name="Text Box 14"/>
          <p:cNvSpPr txBox="1">
            <a:spLocks noChangeArrowheads="1"/>
          </p:cNvSpPr>
          <p:nvPr/>
        </p:nvSpPr>
        <p:spPr bwMode="auto">
          <a:xfrm>
            <a:off x="3035259" y="4857760"/>
            <a:ext cx="3097213" cy="7355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/>
            <a:r>
              <a:rPr lang="zh-CN" altLang="en-US" sz="200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  <a:sym typeface="Wingdings"/>
              </a:rPr>
              <a:t></a:t>
            </a:r>
            <a:r>
              <a:rPr lang="zh-CN" altLang="en-US" sz="180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形参</a:t>
            </a:r>
            <a:r>
              <a:rPr lang="zh-CN" altLang="en-US" sz="18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回传</a:t>
            </a:r>
            <a:r>
              <a:rPr lang="zh-CN" altLang="en-US" sz="180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给</a:t>
            </a:r>
            <a:r>
              <a:rPr lang="zh-CN" altLang="en-US" sz="180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实参，实参</a:t>
            </a:r>
            <a:r>
              <a:rPr lang="zh-CN" altLang="en-US" sz="180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和</a:t>
            </a:r>
            <a:r>
              <a:rPr lang="zh-CN" altLang="en-US" sz="180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形参同步</a:t>
            </a:r>
            <a:r>
              <a:rPr lang="zh-CN" altLang="en-US" sz="18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发生改变</a:t>
            </a:r>
          </a:p>
        </p:txBody>
      </p:sp>
      <p:sp>
        <p:nvSpPr>
          <p:cNvPr id="16" name="上弧形箭头 15"/>
          <p:cNvSpPr/>
          <p:nvPr/>
        </p:nvSpPr>
        <p:spPr>
          <a:xfrm>
            <a:off x="4071934" y="1357298"/>
            <a:ext cx="571504" cy="285752"/>
          </a:xfrm>
          <a:prstGeom prst="curved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12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8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85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2" grpId="0" animBg="1"/>
      <p:bldP spid="185353" grpId="0" animBg="1"/>
      <p:bldP spid="185354" grpId="0" animBg="1"/>
      <p:bldP spid="185355" grpId="0"/>
      <p:bldP spid="185357" grpId="0" animBg="1"/>
      <p:bldP spid="1853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026"/>
          <p:cNvSpPr txBox="1">
            <a:spLocks noChangeArrowheads="1"/>
          </p:cNvSpPr>
          <p:nvPr/>
        </p:nvSpPr>
        <p:spPr bwMode="auto">
          <a:xfrm>
            <a:off x="428596" y="1357298"/>
            <a:ext cx="8501122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【</a:t>
            </a:r>
            <a:r>
              <a:rPr lang="zh-CN" altLang="en-US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1-5</a:t>
            </a:r>
            <a:r>
              <a:rPr lang="en-US" altLang="zh-CN" sz="28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】</a:t>
            </a:r>
            <a:r>
              <a:rPr lang="zh-CN" altLang="en-US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设计一个算法：求一元二次方程</a:t>
            </a:r>
            <a:r>
              <a:rPr lang="en-US" altLang="zh-CN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ax</a:t>
            </a:r>
            <a:r>
              <a:rPr lang="en-US" altLang="zh-CN" baseline="30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+</a:t>
            </a:r>
            <a:r>
              <a:rPr lang="en-US" altLang="zh-CN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bx</a:t>
            </a:r>
            <a:r>
              <a:rPr lang="en-US" altLang="zh-CN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+</a:t>
            </a:r>
            <a:r>
              <a:rPr lang="en-US" altLang="zh-CN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=0</a:t>
            </a:r>
            <a:r>
              <a:rPr lang="zh-CN" altLang="en-US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根。      </a:t>
            </a:r>
            <a:endParaRPr lang="zh-CN" altLang="en-US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571472" y="571480"/>
            <a:ext cx="2881312" cy="457200"/>
          </a:xfrm>
          <a:prstGeom prst="rect">
            <a:avLst/>
          </a:prstGeom>
          <a:solidFill>
            <a:srgbClr val="0033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描述算法示例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755650" y="2141176"/>
            <a:ext cx="7959754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算法可以采用自然语言、流程图或者表格</a:t>
            </a:r>
            <a:r>
              <a:rPr lang="zh-CN" altLang="en-US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方式等</a:t>
            </a:r>
            <a:r>
              <a:rPr lang="zh-CN" altLang="en-US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来</a:t>
            </a:r>
            <a:r>
              <a:rPr lang="zh-CN" altLang="en-US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描述。</a:t>
            </a:r>
            <a:endParaRPr lang="zh-CN" altLang="en-US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2861900"/>
            <a:ext cx="8215370" cy="1495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   </a:t>
            </a: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但是，</a:t>
            </a:r>
            <a:r>
              <a:rPr lang="zh-CN" altLang="en-US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一</a:t>
            </a:r>
            <a:r>
              <a:rPr lang="zh-CN" altLang="en-US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个学习计算机的学生</a:t>
            </a:r>
            <a:r>
              <a:rPr lang="zh-CN" altLang="en-US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应该使用某种计算机</a:t>
            </a:r>
            <a:r>
              <a:rPr lang="zh-CN" altLang="en-US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语言来描述</a:t>
            </a:r>
            <a:r>
              <a:rPr lang="zh-CN" altLang="en-US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算法。本课程采用</a:t>
            </a:r>
            <a:r>
              <a:rPr lang="en-US" altLang="zh-CN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C/C++</a:t>
            </a:r>
            <a:r>
              <a:rPr lang="zh-CN" altLang="en-US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语言描述算法。</a:t>
            </a:r>
            <a:endParaRPr lang="en-US" altLang="zh-CN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         C++</a:t>
            </a:r>
            <a:r>
              <a:rPr lang="zh-CN" altLang="en-US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的作用是在描述算法时使用其提供的引用类型！</a:t>
            </a:r>
            <a:endParaRPr lang="zh-CN" altLang="en-US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13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571768" y="257156"/>
            <a:ext cx="5643570" cy="6172240"/>
            <a:chOff x="2571768" y="257156"/>
            <a:chExt cx="5643570" cy="6172240"/>
          </a:xfrm>
        </p:grpSpPr>
        <p:sp>
          <p:nvSpPr>
            <p:cNvPr id="70658" name="Text Box 2"/>
            <p:cNvSpPr txBox="1">
              <a:spLocks noChangeArrowheads="1"/>
            </p:cNvSpPr>
            <p:nvPr/>
          </p:nvSpPr>
          <p:spPr bwMode="auto">
            <a:xfrm>
              <a:off x="3467122" y="568716"/>
              <a:ext cx="4748216" cy="586068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2700000" scaled="1"/>
              <a:tileRect/>
            </a:gradFill>
            <a:ln>
              <a:headEnd/>
              <a:tailEnd/>
            </a:ln>
            <a:scene3d>
              <a:camera prst="isometricOffAxis2Left"/>
              <a:lightRig rig="threePt" dir="t"/>
            </a:scene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08000" tIns="108000" rIns="108000" bIns="10800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en-US" altLang="zh-CN" sz="2000" err="1" smtClean="0">
                  <a:solidFill>
                    <a:srgbClr val="FF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int</a:t>
              </a:r>
              <a:r>
                <a:rPr lang="en-US" altLang="zh-CN" sz="2000" smtClean="0">
                  <a:solidFill>
                    <a:srgbClr val="00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</a:t>
              </a:r>
              <a:r>
                <a:rPr lang="en-US" altLang="zh-CN" sz="2000" smtClean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solution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(float 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zh-CN" altLang="en-US" sz="2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float b</a:t>
              </a:r>
              <a:r>
                <a:rPr lang="zh-CN" altLang="en-US" sz="2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float c</a:t>
              </a:r>
              <a:r>
                <a:rPr lang="zh-CN" altLang="en-US" sz="2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endPara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>
                <a:lnSpc>
                  <a:spcPts val="1700"/>
                </a:lnSpc>
              </a:pP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     </a:t>
              </a:r>
              <a:r>
                <a:rPr lang="en-US" altLang="zh-CN" sz="2000" smtClean="0">
                  <a:solidFill>
                    <a:srgbClr val="FF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float &amp;</a:t>
              </a:r>
              <a:r>
                <a:rPr lang="en-US" altLang="zh-CN" sz="2000" smtClean="0">
                  <a:solidFill>
                    <a:srgbClr val="FF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x1</a:t>
              </a:r>
              <a:r>
                <a:rPr lang="zh-CN" altLang="en-US" sz="2000" smtClean="0">
                  <a:solidFill>
                    <a:srgbClr val="FF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 smtClean="0">
                  <a:solidFill>
                    <a:srgbClr val="FF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float </a:t>
              </a:r>
              <a:r>
                <a:rPr lang="en-US" altLang="zh-CN" sz="2000" dirty="0" smtClean="0">
                  <a:solidFill>
                    <a:srgbClr val="FF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&amp;</a:t>
              </a:r>
              <a:r>
                <a:rPr lang="en-US" altLang="zh-CN" sz="2000" dirty="0" err="1" smtClean="0">
                  <a:solidFill>
                    <a:srgbClr val="FF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x2</a:t>
              </a:r>
              <a:r>
                <a:rPr lang="en-US" altLang="zh-CN" sz="2000" dirty="0" smtClean="0">
                  <a:solidFill>
                    <a:srgbClr val="00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</a:t>
              </a:r>
              <a:endParaRPr lang="en-US" altLang="zh-CN" sz="2000" dirty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>
                <a:lnSpc>
                  <a:spcPts val="17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{   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float  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d</a:t>
              </a:r>
              <a:r>
                <a:rPr lang="zh-CN" altLang="en-US" sz="2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x1</a:t>
              </a:r>
              <a:r>
                <a:rPr lang="zh-CN" altLang="en-US" sz="2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x2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;</a:t>
              </a:r>
            </a:p>
            <a:p>
              <a:pPr>
                <a:lnSpc>
                  <a:spcPts val="17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  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d=b*b-4*a*c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;</a:t>
              </a:r>
            </a:p>
            <a:p>
              <a:pPr>
                <a:lnSpc>
                  <a:spcPts val="17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  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if 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(d&gt;0)</a:t>
              </a:r>
            </a:p>
            <a:p>
              <a:pPr>
                <a:lnSpc>
                  <a:spcPts val="17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  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{    </a:t>
              </a:r>
              <a:r>
                <a:rPr lang="en-US" altLang="zh-CN" sz="2000" dirty="0" err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x1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=(-</a:t>
              </a:r>
              <a:r>
                <a:rPr lang="en-US" altLang="zh-CN" sz="2000" dirty="0" err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b+sqrt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(d))/(2*a);</a:t>
              </a:r>
            </a:p>
            <a:p>
              <a:pPr>
                <a:lnSpc>
                  <a:spcPts val="17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        </a:t>
              </a:r>
              <a:r>
                <a:rPr lang="en-US" altLang="zh-CN" sz="2000" dirty="0" err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x2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=(-b-</a:t>
              </a:r>
              <a:r>
                <a:rPr lang="en-US" altLang="zh-CN" sz="2000" dirty="0" err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sqrt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(d))/(2*a);</a:t>
              </a:r>
            </a:p>
            <a:p>
              <a:pPr>
                <a:lnSpc>
                  <a:spcPts val="17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        return 2; 		//2</a:t>
              </a:r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个实根</a:t>
              </a:r>
              <a:endPara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>
                <a:lnSpc>
                  <a:spcPts val="1700"/>
                </a:lnSpc>
              </a:pPr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   }</a:t>
              </a:r>
              <a:endPara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>
                <a:lnSpc>
                  <a:spcPts val="17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  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else 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if (d==0)</a:t>
              </a:r>
            </a:p>
            <a:p>
              <a:pPr>
                <a:lnSpc>
                  <a:spcPts val="17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  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{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  </a:t>
              </a:r>
              <a:r>
                <a:rPr lang="en-US" altLang="zh-CN" sz="2000" dirty="0" err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x1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=(-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b)/(2*a);</a:t>
              </a:r>
            </a:p>
            <a:p>
              <a:pPr>
                <a:lnSpc>
                  <a:spcPts val="17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         return 1;	 	//1</a:t>
              </a:r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个实根</a:t>
              </a:r>
              <a:endPara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>
                <a:lnSpc>
                  <a:spcPts val="1700"/>
                </a:lnSpc>
                <a:spcBef>
                  <a:spcPts val="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  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}</a:t>
              </a:r>
              <a:endPara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>
                <a:lnSpc>
                  <a:spcPts val="17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  else</a:t>
              </a: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	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		//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d&lt;0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的情况</a:t>
              </a:r>
            </a:p>
            <a:p>
              <a:pPr>
                <a:lnSpc>
                  <a:spcPts val="1700"/>
                </a:lnSpc>
              </a:pPr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       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return 0;		//</a:t>
              </a:r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不存在实根</a:t>
              </a:r>
              <a:endPara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>
                <a:lnSpc>
                  <a:spcPts val="17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}</a:t>
              </a:r>
            </a:p>
          </p:txBody>
        </p:sp>
        <p:sp>
          <p:nvSpPr>
            <p:cNvPr id="139266" name="Text Box 2"/>
            <p:cNvSpPr txBox="1">
              <a:spLocks noChangeArrowheads="1"/>
            </p:cNvSpPr>
            <p:nvPr/>
          </p:nvSpPr>
          <p:spPr bwMode="auto">
            <a:xfrm>
              <a:off x="4252940" y="257156"/>
              <a:ext cx="324801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scene3d>
              <a:camera prst="perspectiveHeroicExtremeLeftFacing"/>
              <a:lightRig rig="threePt" dir="t"/>
            </a:scene3d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zh-CN" altLang="en-US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用</a:t>
              </a:r>
              <a:r>
                <a:rPr kumimoji="0" lang="en-US" altLang="zh-CN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C/C++</a:t>
              </a:r>
              <a:r>
                <a:rPr kumimoji="0" lang="zh-CN" altLang="en-US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描述如下：</a:t>
              </a:r>
            </a:p>
          </p:txBody>
        </p:sp>
        <p:sp>
          <p:nvSpPr>
            <p:cNvPr id="16" name="燕尾形箭头 15"/>
            <p:cNvSpPr/>
            <p:nvPr/>
          </p:nvSpPr>
          <p:spPr>
            <a:xfrm>
              <a:off x="2571768" y="3140484"/>
              <a:ext cx="785818" cy="357190"/>
            </a:xfrm>
            <a:prstGeom prst="notchedRigh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00034" y="1640286"/>
            <a:ext cx="2214578" cy="3493968"/>
            <a:chOff x="6429388" y="1785926"/>
            <a:chExt cx="2214578" cy="3493968"/>
          </a:xfrm>
        </p:grpSpPr>
        <p:sp>
          <p:nvSpPr>
            <p:cNvPr id="5" name="圆角矩形 4"/>
            <p:cNvSpPr/>
            <p:nvPr/>
          </p:nvSpPr>
          <p:spPr>
            <a:xfrm>
              <a:off x="6786578" y="2857496"/>
              <a:ext cx="1143008" cy="64294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solution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29388" y="1785926"/>
              <a:ext cx="18573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输入：</a:t>
              </a:r>
              <a:r>
                <a:rPr lang="en-US" altLang="zh-CN" sz="2000" i="1" smtClean="0"/>
                <a:t>a    b   c</a:t>
              </a:r>
              <a:endParaRPr lang="zh-CN" altLang="en-US" sz="2000" i="1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29454" y="4199287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输出：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3" name="下箭头 12"/>
            <p:cNvSpPr/>
            <p:nvPr/>
          </p:nvSpPr>
          <p:spPr>
            <a:xfrm>
              <a:off x="7286644" y="2285992"/>
              <a:ext cx="142876" cy="500066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下箭头 13"/>
            <p:cNvSpPr/>
            <p:nvPr/>
          </p:nvSpPr>
          <p:spPr>
            <a:xfrm>
              <a:off x="7286644" y="3643314"/>
              <a:ext cx="142876" cy="500066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72330" y="4572008"/>
              <a:ext cx="15716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00000"/>
                </a:lnSpc>
                <a:spcBef>
                  <a:spcPts val="0"/>
                </a:spcBef>
                <a:buBlip>
                  <a:blip r:embed="rId2"/>
                </a:buBlip>
              </a:pPr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根个数</a:t>
              </a:r>
            </a:p>
            <a:p>
              <a:pPr marL="457200" indent="-457200">
                <a:lnSpc>
                  <a:spcPct val="100000"/>
                </a:lnSpc>
                <a:spcBef>
                  <a:spcPts val="0"/>
                </a:spcBef>
                <a:buBlip>
                  <a:blip r:embed="rId2"/>
                </a:buBlip>
              </a:pPr>
              <a:r>
                <a:rPr lang="en-US" altLang="zh-CN" sz="2000" i="1" smtClean="0"/>
                <a:t>x</a:t>
              </a:r>
              <a:r>
                <a:rPr lang="en-US" altLang="zh-CN" sz="2000" baseline="-25000" smtClean="0"/>
                <a:t>1</a:t>
              </a:r>
              <a:r>
                <a:rPr lang="en-US" altLang="zh-CN" sz="2000" i="1" smtClean="0"/>
                <a:t>   x</a:t>
              </a:r>
              <a:r>
                <a:rPr lang="en-US" altLang="zh-CN" sz="2000" baseline="-25000" smtClean="0"/>
                <a:t>2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57158" y="836891"/>
            <a:ext cx="1785950" cy="448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楷体" pitchFamily="49" charset="-122"/>
                <a:ea typeface="楷体" pitchFamily="49" charset="-122"/>
              </a:rPr>
              <a:t>算法框架：</a:t>
            </a: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14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714356"/>
            <a:ext cx="8143932" cy="2506804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endParaRPr lang="en-US" altLang="zh-CN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 </a:t>
            </a:r>
            <a:r>
              <a:rPr lang="zh-CN" altLang="en-US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在用</a:t>
            </a:r>
            <a:r>
              <a:rPr lang="en-US" altLang="zh-CN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C/C++</a:t>
            </a:r>
            <a:r>
              <a:rPr lang="zh-CN" altLang="en-US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语言</a:t>
            </a:r>
            <a:r>
              <a:rPr lang="zh-CN" altLang="en-US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描述算法</a:t>
            </a:r>
            <a:r>
              <a:rPr lang="zh-CN" altLang="en-US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时，输入</a:t>
            </a:r>
            <a:r>
              <a:rPr lang="zh-CN" altLang="en-US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型参数和输出型参数如何设计？</a:t>
            </a:r>
            <a:endParaRPr lang="en-US" altLang="zh-CN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 </a:t>
            </a:r>
            <a:r>
              <a:rPr lang="zh-CN" altLang="en-US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一个算法只能用</a:t>
            </a:r>
            <a:r>
              <a:rPr lang="en-US" altLang="zh-CN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C/C++</a:t>
            </a:r>
            <a:r>
              <a:rPr lang="zh-CN" altLang="en-US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语言中的一个函数</a:t>
            </a:r>
            <a:r>
              <a:rPr lang="zh-CN" altLang="en-US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描述吗？</a:t>
            </a:r>
            <a:endParaRPr lang="zh-CN" altLang="en-US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15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altLang="zh-CN">
                <a:solidFill>
                  <a:srgbClr val="FF00FF"/>
                </a:solidFill>
              </a:rPr>
              <a:t> </a:t>
            </a:r>
            <a:r>
              <a:rPr kumimoji="0"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kumimoji="0"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kumimoji="0"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kumimoji="0"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16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900113" y="981075"/>
            <a:ext cx="3802062" cy="457200"/>
          </a:xfrm>
          <a:prstGeom prst="rect">
            <a:avLst/>
          </a:prstGeom>
          <a:solidFill>
            <a:srgbClr val="6600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算法的五个重要的特性</a:t>
            </a:r>
            <a:r>
              <a:rPr lang="zh-CN" altLang="en-US" b="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095375" y="1905000"/>
            <a:ext cx="69056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200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200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） </a:t>
            </a:r>
            <a:r>
              <a:rPr lang="zh-CN" altLang="en-US" sz="22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有穷性</a:t>
            </a:r>
            <a:r>
              <a:rPr lang="zh-CN" altLang="en-US" sz="2200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：在有穷步</a:t>
            </a:r>
            <a:r>
              <a:rPr lang="zh-CN" altLang="en-US" sz="220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之后</a:t>
            </a:r>
            <a:r>
              <a:rPr lang="zh-CN" altLang="en-US" sz="220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结束，算法</a:t>
            </a:r>
            <a:r>
              <a:rPr lang="zh-CN" altLang="en-US" sz="220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能够停机。</a:t>
            </a:r>
            <a:endParaRPr lang="zh-CN" altLang="en-US" sz="2200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085850" y="2500306"/>
            <a:ext cx="6858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200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200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） </a:t>
            </a:r>
            <a:r>
              <a:rPr lang="zh-CN" altLang="en-US" sz="22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确定性</a:t>
            </a:r>
            <a:r>
              <a:rPr lang="zh-CN" altLang="en-US" sz="2200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：无二义性。 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1100138" y="4119563"/>
            <a:ext cx="28956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20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20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20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） </a:t>
            </a:r>
            <a:r>
              <a:rPr lang="zh-CN" altLang="en-US" sz="220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有输入</a:t>
            </a:r>
            <a:r>
              <a:rPr lang="zh-CN" altLang="en-US" sz="220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1100138" y="4786322"/>
            <a:ext cx="3505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20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20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sz="220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） </a:t>
            </a:r>
            <a:r>
              <a:rPr lang="zh-CN" altLang="en-US" sz="220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有输出</a:t>
            </a:r>
            <a:r>
              <a:rPr lang="zh-CN" altLang="en-US" sz="220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62469" name="AutoShape 5"/>
          <p:cNvSpPr>
            <a:spLocks/>
          </p:cNvSpPr>
          <p:nvPr/>
        </p:nvSpPr>
        <p:spPr bwMode="auto">
          <a:xfrm>
            <a:off x="3143240" y="4286256"/>
            <a:ext cx="215900" cy="792000"/>
          </a:xfrm>
          <a:prstGeom prst="rightBrace">
            <a:avLst>
              <a:gd name="adj1" fmla="val 38909"/>
              <a:gd name="adj2" fmla="val 50000"/>
            </a:avLst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3419475" y="4437063"/>
            <a:ext cx="29527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zh-CN" altLang="en-US" sz="2200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表示存在数据处理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071538" y="3159248"/>
            <a:ext cx="7397777" cy="841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2200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200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200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） </a:t>
            </a:r>
            <a:r>
              <a:rPr lang="zh-CN" altLang="en-US" sz="22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可行性</a:t>
            </a:r>
            <a:r>
              <a:rPr lang="zh-CN" altLang="en-US" sz="2200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：可通过基本运算有限次执行</a:t>
            </a:r>
            <a:r>
              <a:rPr lang="zh-CN" altLang="en-US" sz="220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来</a:t>
            </a:r>
            <a:r>
              <a:rPr lang="zh-CN" altLang="en-US" sz="220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实现， </a:t>
            </a:r>
            <a:endParaRPr lang="en-US" altLang="zh-CN" sz="220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ts val="2200"/>
              </a:lnSpc>
            </a:pPr>
            <a:r>
              <a:rPr lang="en-US" altLang="zh-CN" sz="220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          </a:t>
            </a:r>
            <a:r>
              <a:rPr lang="zh-CN" altLang="en-US" sz="220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也就是算法中每一个动作能够被机械地执行。</a:t>
            </a:r>
            <a:endParaRPr lang="zh-CN" altLang="en-US" sz="2200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2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357158" y="357166"/>
            <a:ext cx="8001056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8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例（补充）</a:t>
            </a:r>
            <a:r>
              <a:rPr lang="en-US" altLang="zh-CN" sz="28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en-US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考虑下列两</a:t>
            </a:r>
            <a:r>
              <a:rPr lang="zh-CN" altLang="en-US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段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描述</a:t>
            </a:r>
            <a:r>
              <a:rPr lang="zh-CN" altLang="en-US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，这</a:t>
            </a:r>
            <a:r>
              <a:rPr lang="zh-CN" altLang="en-US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两段描述均不能满足</a:t>
            </a:r>
            <a:r>
              <a:rPr lang="zh-CN" altLang="en-US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算法的</a:t>
            </a:r>
            <a:r>
              <a:rPr lang="zh-CN" altLang="en-US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特性，试问</a:t>
            </a:r>
            <a:r>
              <a:rPr lang="zh-CN" altLang="en-US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它们违反</a:t>
            </a:r>
            <a:r>
              <a:rPr lang="zh-CN" altLang="en-US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了哪些特性？</a:t>
            </a:r>
            <a:endParaRPr lang="zh-CN" altLang="en-US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428728" y="2214554"/>
            <a:ext cx="2928958" cy="2464878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  <a:scene3d>
            <a:camera prst="perspectiveHeroicExtremeRightFacing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lnSpc>
                <a:spcPct val="80000"/>
              </a:lnSpc>
            </a:pP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exam1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() </a:t>
            </a:r>
          </a:p>
          <a:p>
            <a:pPr algn="just">
              <a:lnSpc>
                <a:spcPct val="80000"/>
              </a:lnSpc>
            </a:pP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</a:t>
            </a:r>
            <a:r>
              <a:rPr lang="en-US" altLang="zh-CN" sz="2000" dirty="0" err="1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000" dirty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＝</a:t>
            </a:r>
            <a:r>
              <a:rPr lang="en-US" altLang="zh-CN" sz="2000" dirty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2;</a:t>
            </a:r>
          </a:p>
          <a:p>
            <a:pPr algn="just">
              <a:lnSpc>
                <a:spcPct val="80000"/>
              </a:lnSpc>
            </a:pPr>
            <a:r>
              <a:rPr lang="en-US" altLang="zh-CN" sz="2000" dirty="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while </a:t>
            </a:r>
            <a:r>
              <a:rPr lang="en-US" altLang="zh-CN" sz="2000" dirty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n%2</a:t>
            </a:r>
            <a:r>
              <a:rPr lang="zh-CN" altLang="en-US" sz="2000" dirty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＝＝</a:t>
            </a:r>
            <a:r>
              <a:rPr lang="en-US" altLang="zh-CN" sz="2000" dirty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0)    </a:t>
            </a:r>
          </a:p>
          <a:p>
            <a:pPr algn="just">
              <a:lnSpc>
                <a:spcPct val="80000"/>
              </a:lnSpc>
            </a:pPr>
            <a:r>
              <a:rPr lang="en-US" altLang="zh-CN" sz="2000" dirty="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</a:t>
            </a:r>
            <a:r>
              <a:rPr lang="en-US" altLang="zh-CN" sz="2000" dirty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000" dirty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＝</a:t>
            </a:r>
            <a:r>
              <a:rPr lang="en-US" altLang="zh-CN" sz="2000" dirty="0" err="1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n+2</a:t>
            </a:r>
            <a:r>
              <a:rPr lang="en-US" altLang="zh-CN" sz="2000" dirty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</a:t>
            </a:r>
          </a:p>
          <a:p>
            <a:pPr algn="just">
              <a:lnSpc>
                <a:spcPct val="80000"/>
              </a:lnSpc>
            </a:pPr>
            <a:r>
              <a:rPr lang="en-US" altLang="zh-CN" sz="2000" dirty="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 err="1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lang="en-US" altLang="zh-CN" sz="2000" dirty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("%</a:t>
            </a:r>
            <a:r>
              <a:rPr lang="en-US" altLang="zh-CN" sz="200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d\</a:t>
            </a:r>
            <a:r>
              <a:rPr lang="en-US" altLang="zh-CN" sz="2000" err="1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"</a:t>
            </a:r>
            <a:r>
              <a:rPr lang="zh-CN" altLang="en-US" sz="20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dirty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</a:p>
          <a:p>
            <a:pPr algn="just">
              <a:lnSpc>
                <a:spcPct val="80000"/>
              </a:lnSpc>
            </a:pP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en-US" altLang="zh-CN" sz="2000" dirty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右大括号 3"/>
          <p:cNvSpPr/>
          <p:nvPr/>
        </p:nvSpPr>
        <p:spPr>
          <a:xfrm>
            <a:off x="4643438" y="2143116"/>
            <a:ext cx="142876" cy="2071702"/>
          </a:xfrm>
          <a:prstGeom prst="rightBrac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29190" y="2714620"/>
            <a:ext cx="33575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其中有一</a:t>
            </a:r>
            <a:r>
              <a:rPr lang="zh-CN" altLang="en-US" sz="2000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个</a:t>
            </a:r>
            <a:r>
              <a:rPr lang="zh-CN" altLang="en-US" sz="200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死</a:t>
            </a:r>
            <a:r>
              <a:rPr lang="zh-CN" altLang="en-US" sz="200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循环，违反</a:t>
            </a:r>
            <a:r>
              <a:rPr lang="zh-CN" altLang="en-US" sz="2000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了算法的</a:t>
            </a:r>
            <a:r>
              <a:rPr lang="zh-CN" altLang="en-US" sz="2000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有</a:t>
            </a:r>
            <a:r>
              <a:rPr lang="zh-CN" altLang="en-US" sz="20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穷性</a:t>
            </a:r>
            <a:r>
              <a:rPr lang="zh-CN" altLang="en-US" sz="200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特性。</a:t>
            </a:r>
            <a:endParaRPr lang="zh-CN" altLang="en-US" sz="2000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786" y="1458545"/>
            <a:ext cx="2571768" cy="47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）描述一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3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1000100" y="1721421"/>
            <a:ext cx="3571900" cy="237254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  <a:scene3d>
            <a:camera prst="isometricOffAxis1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exam2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()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lang="en-US" altLang="zh-CN" sz="2000" err="1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en-US" altLang="zh-CN" sz="2000" dirty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y=0</a:t>
            </a:r>
            <a:r>
              <a:rPr lang="en-US" altLang="zh-CN" sz="2000" dirty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x=5/y</a:t>
            </a:r>
            <a:r>
              <a:rPr lang="en-US" altLang="zh-CN" sz="2000" dirty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err="1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lang="en-US" altLang="zh-CN" sz="20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("%</a:t>
            </a:r>
            <a:r>
              <a:rPr lang="en-US" altLang="zh-CN" sz="20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0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%</a:t>
            </a:r>
            <a:r>
              <a:rPr lang="en-US" altLang="zh-CN" sz="20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d\n</a:t>
            </a:r>
            <a:r>
              <a:rPr lang="en-US" altLang="zh-CN" sz="20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"</a:t>
            </a:r>
            <a:r>
              <a:rPr lang="zh-CN" altLang="en-US" sz="20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en-US" altLang="zh-CN" sz="2000" dirty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en-US" altLang="zh-CN" sz="2000" dirty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右大括号 2"/>
          <p:cNvSpPr/>
          <p:nvPr/>
        </p:nvSpPr>
        <p:spPr>
          <a:xfrm>
            <a:off x="4929190" y="1428736"/>
            <a:ext cx="142876" cy="2071702"/>
          </a:xfrm>
          <a:prstGeom prst="rightBrac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4942" y="2071678"/>
            <a:ext cx="33575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其中包含</a:t>
            </a:r>
            <a:r>
              <a:rPr lang="zh-CN" altLang="en-US" sz="2000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除</a:t>
            </a:r>
            <a:r>
              <a:rPr lang="zh-CN" altLang="en-US" sz="200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零</a:t>
            </a:r>
            <a:r>
              <a:rPr lang="zh-CN" altLang="en-US" sz="200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错误，违反</a:t>
            </a:r>
            <a:r>
              <a:rPr lang="zh-CN" altLang="en-US" sz="2000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了算法</a:t>
            </a:r>
            <a:r>
              <a:rPr lang="zh-CN" altLang="en-US" sz="200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000" smtClean="0">
                <a:solidFill>
                  <a:srgbClr val="FF3300"/>
                </a:solidFill>
                <a:latin typeface="楷体" pitchFamily="49" charset="-122"/>
                <a:ea typeface="楷体" pitchFamily="49" charset="-122"/>
              </a:rPr>
              <a:t>可行性</a:t>
            </a:r>
            <a:r>
              <a:rPr lang="zh-CN" altLang="en-US" sz="200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特性</a:t>
            </a:r>
            <a:endParaRPr lang="zh-CN" altLang="en-US" sz="2000" dirty="0">
              <a:solidFill>
                <a:srgbClr val="3333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662" y="857232"/>
            <a:ext cx="2357454" cy="47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 描述二</a:t>
            </a:r>
            <a:endParaRPr lang="zh-CN" altLang="en-US" dirty="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4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2"/>
          <p:cNvSpPr txBox="1">
            <a:spLocks noChangeArrowheads="1"/>
          </p:cNvSpPr>
          <p:nvPr/>
        </p:nvSpPr>
        <p:spPr bwMode="auto">
          <a:xfrm>
            <a:off x="1619250" y="3500438"/>
            <a:ext cx="4752975" cy="1015663"/>
          </a:xfrm>
          <a:prstGeom prst="rect">
            <a:avLst/>
          </a:prstGeom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zh-CN" altLang="en-US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思考题：</a:t>
            </a:r>
          </a:p>
          <a:p>
            <a:pPr>
              <a:lnSpc>
                <a:spcPct val="100000"/>
              </a:lnSpc>
            </a:pPr>
            <a:r>
              <a:rPr kumimoji="0" lang="zh-CN" altLang="en-US" dirty="0">
                <a:solidFill>
                  <a:srgbClr val="FF3300"/>
                </a:solidFill>
                <a:latin typeface="楷体" pitchFamily="49" charset="-122"/>
                <a:ea typeface="楷体" pitchFamily="49" charset="-122"/>
              </a:rPr>
              <a:t>　　</a:t>
            </a:r>
            <a:r>
              <a:rPr kumimoji="0" lang="zh-CN" altLang="en-US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算法和程序有什么不同？</a:t>
            </a:r>
          </a:p>
        </p:txBody>
      </p:sp>
      <p:sp>
        <p:nvSpPr>
          <p:cNvPr id="173060" name="AutoShape 4" descr="u=4258728283,3178642197&amp;fm=21&amp;gp=0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73062" name="AutoShape 6" descr="u=4258728283,3178642197&amp;fm=21&amp;gp=0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pic>
        <p:nvPicPr>
          <p:cNvPr id="173064" name="Picture 8" descr="u=3610239989,1255231598&amp;fm=21&amp;gp=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8175" y="476250"/>
            <a:ext cx="3816350" cy="2698750"/>
          </a:xfrm>
          <a:prstGeom prst="rect">
            <a:avLst/>
          </a:prstGeom>
          <a:noFill/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5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 descr="蓝色面巾纸"/>
          <p:cNvSpPr txBox="1">
            <a:spLocks noChangeArrowheads="1"/>
          </p:cNvSpPr>
          <p:nvPr/>
        </p:nvSpPr>
        <p:spPr bwMode="auto">
          <a:xfrm>
            <a:off x="428596" y="214290"/>
            <a:ext cx="3071834" cy="52322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lnSpc>
                <a:spcPct val="100000"/>
              </a:lnSpc>
            </a:pPr>
            <a:r>
              <a:rPr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1.2.2 </a:t>
            </a:r>
            <a:r>
              <a:rPr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</a:t>
            </a:r>
            <a:r>
              <a:rPr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算法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描述</a:t>
            </a:r>
          </a:p>
        </p:txBody>
      </p:sp>
      <p:grpSp>
        <p:nvGrpSpPr>
          <p:cNvPr id="2" name="组合 22"/>
          <p:cNvGrpSpPr/>
          <p:nvPr/>
        </p:nvGrpSpPr>
        <p:grpSpPr>
          <a:xfrm>
            <a:off x="714348" y="2428868"/>
            <a:ext cx="6023946" cy="2372545"/>
            <a:chOff x="714348" y="2428868"/>
            <a:chExt cx="6023946" cy="2372545"/>
          </a:xfrm>
        </p:grpSpPr>
        <p:sp>
          <p:nvSpPr>
            <p:cNvPr id="4" name="TextBox 3"/>
            <p:cNvSpPr txBox="1"/>
            <p:nvPr/>
          </p:nvSpPr>
          <p:spPr>
            <a:xfrm>
              <a:off x="714348" y="2428868"/>
              <a:ext cx="5000660" cy="237254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2700000" scaled="1"/>
              <a:tileRect/>
            </a:gradFill>
            <a:effectLst>
              <a:glow rad="139700">
                <a:schemeClr val="accent4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80000" tIns="108000" rIns="180000" bIns="10800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rgbClr val="66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itchFamily="49" charset="-122"/>
                  <a:ea typeface="楷体" pitchFamily="49" charset="-122"/>
                </a:rPr>
                <a:t>返回值</a:t>
              </a:r>
              <a:r>
                <a:rPr lang="zh-CN" altLang="en-US" sz="2000" dirty="0" smtClean="0">
                  <a:solidFill>
                    <a:srgbClr val="0033CC"/>
                  </a:solidFill>
                  <a:latin typeface="楷体" pitchFamily="49" charset="-122"/>
                  <a:ea typeface="楷体" pitchFamily="49" charset="-122"/>
                </a:rPr>
                <a:t>  </a:t>
              </a:r>
              <a:r>
                <a:rPr lang="zh-CN" altLang="en-US" sz="2000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算法对应的函数名</a:t>
              </a:r>
              <a:r>
                <a:rPr lang="en-US" altLang="zh-CN" sz="2000" dirty="0" smtClean="0">
                  <a:solidFill>
                    <a:srgbClr val="0033CC"/>
                  </a:solidFill>
                  <a:latin typeface="楷体" pitchFamily="49" charset="-122"/>
                  <a:ea typeface="楷体" pitchFamily="49" charset="-122"/>
                </a:rPr>
                <a:t>(</a:t>
              </a:r>
              <a:r>
                <a:rPr lang="zh-CN" altLang="en-US" sz="20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itchFamily="49" charset="-122"/>
                  <a:ea typeface="楷体" pitchFamily="49" charset="-122"/>
                </a:rPr>
                <a:t>形参列表</a:t>
              </a:r>
              <a:r>
                <a:rPr lang="en-US" altLang="zh-CN" sz="2000" dirty="0" smtClean="0">
                  <a:solidFill>
                    <a:srgbClr val="0033CC"/>
                  </a:solidFill>
                  <a:latin typeface="楷体" pitchFamily="49" charset="-122"/>
                  <a:ea typeface="楷体" pitchFamily="49" charset="-122"/>
                </a:rPr>
                <a:t>)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2000" smtClean="0">
                  <a:solidFill>
                    <a:srgbClr val="0033CC"/>
                  </a:solidFill>
                  <a:latin typeface="楷体" pitchFamily="49" charset="-122"/>
                  <a:ea typeface="楷体" pitchFamily="49" charset="-122"/>
                </a:rPr>
                <a:t>{    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//</a:t>
              </a:r>
              <a:r>
                <a:rPr lang="zh-CN" altLang="en-US" sz="200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临时变量的定义</a:t>
              </a:r>
              <a:endPara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200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        //</a:t>
              </a:r>
              <a:r>
                <a:rPr lang="zh-CN" altLang="en-US" sz="200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实现由输入参数到输出参数的操作</a:t>
              </a:r>
              <a:endParaRPr lang="en-US" altLang="zh-CN" sz="2000" dirty="0" smtClean="0">
                <a:solidFill>
                  <a:srgbClr val="0033CC"/>
                </a:solidFill>
                <a:latin typeface="楷体" pitchFamily="49" charset="-122"/>
                <a:ea typeface="楷体" pitchFamily="49" charset="-122"/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rgbClr val="0033CC"/>
                  </a:solidFill>
                  <a:latin typeface="楷体" pitchFamily="49" charset="-122"/>
                  <a:ea typeface="楷体" pitchFamily="49" charset="-122"/>
                </a:rPr>
                <a:t>	…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rgbClr val="0033CC"/>
                  </a:solidFill>
                  <a:latin typeface="楷体" pitchFamily="49" charset="-122"/>
                  <a:ea typeface="楷体" pitchFamily="49" charset="-122"/>
                </a:rPr>
                <a:t>}</a:t>
              </a:r>
              <a:endParaRPr lang="zh-CN" altLang="en-US" sz="2000" dirty="0">
                <a:solidFill>
                  <a:srgbClr val="0033CC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" name="右大括号 4"/>
            <p:cNvSpPr/>
            <p:nvPr/>
          </p:nvSpPr>
          <p:spPr>
            <a:xfrm>
              <a:off x="5929322" y="2928934"/>
              <a:ext cx="142876" cy="1357322"/>
            </a:xfrm>
            <a:prstGeom prst="rightBrac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15074" y="3143248"/>
              <a:ext cx="523220" cy="10001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函数体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3" name="组合 23"/>
          <p:cNvGrpSpPr/>
          <p:nvPr/>
        </p:nvGrpSpPr>
        <p:grpSpPr>
          <a:xfrm>
            <a:off x="642910" y="5003786"/>
            <a:ext cx="7358114" cy="1614518"/>
            <a:chOff x="642910" y="5003786"/>
            <a:chExt cx="7358114" cy="1614518"/>
          </a:xfrm>
        </p:grpSpPr>
        <p:sp>
          <p:nvSpPr>
            <p:cNvPr id="7" name="TextBox 6"/>
            <p:cNvSpPr txBox="1"/>
            <p:nvPr/>
          </p:nvSpPr>
          <p:spPr>
            <a:xfrm>
              <a:off x="642910" y="5003786"/>
              <a:ext cx="7358114" cy="92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ts val="2600"/>
                </a:lnSpc>
                <a:buBlip>
                  <a:blip r:embed="rId4"/>
                </a:buBlip>
              </a:pPr>
              <a:r>
                <a:rPr lang="zh-CN" altLang="en-US" sz="2200" dirty="0" smtClean="0">
                  <a:solidFill>
                    <a:srgbClr val="66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" pitchFamily="49" charset="-122"/>
                  <a:cs typeface="Times New Roman" pitchFamily="18" charset="0"/>
                </a:rPr>
                <a:t>返回值</a:t>
              </a:r>
              <a:r>
                <a:rPr lang="zh-CN" altLang="en-US" sz="2200" dirty="0" smtClean="0">
                  <a:ea typeface="楷体" pitchFamily="49" charset="-122"/>
                  <a:cs typeface="Times New Roman" pitchFamily="18" charset="0"/>
                </a:rPr>
                <a:t>：</a:t>
              </a:r>
              <a:r>
                <a:rPr lang="zh-CN" altLang="en-US" sz="2200" dirty="0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通常为</a:t>
              </a:r>
              <a:r>
                <a:rPr lang="en-US" altLang="zh-CN" sz="2200" err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bool</a:t>
              </a:r>
              <a:r>
                <a:rPr lang="zh-CN" altLang="en-US" sz="2200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类型，表示</a:t>
              </a:r>
              <a:r>
                <a:rPr lang="zh-CN" altLang="en-US" sz="2200" dirty="0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算法是否成功执行。</a:t>
              </a:r>
              <a:endParaRPr lang="en-US" altLang="zh-CN" sz="2200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  <a:p>
              <a:pPr marL="457200" indent="-457200">
                <a:lnSpc>
                  <a:spcPts val="2600"/>
                </a:lnSpc>
                <a:buBlip>
                  <a:blip r:embed="rId4"/>
                </a:buBlip>
              </a:pPr>
              <a:r>
                <a:rPr lang="zh-CN" altLang="en-US" sz="22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" pitchFamily="49" charset="-122"/>
                  <a:cs typeface="Times New Roman" pitchFamily="18" charset="0"/>
                </a:rPr>
                <a:t>形参列表</a:t>
              </a:r>
              <a:r>
                <a:rPr lang="zh-CN" altLang="en-US" sz="2200" dirty="0" smtClean="0">
                  <a:ea typeface="楷体" pitchFamily="49" charset="-122"/>
                  <a:cs typeface="Times New Roman" pitchFamily="18" charset="0"/>
                </a:rPr>
                <a:t>：</a:t>
              </a:r>
              <a:r>
                <a:rPr lang="zh-CN" altLang="en-US" sz="2200" dirty="0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由</a:t>
              </a:r>
              <a:r>
                <a:rPr lang="zh-CN" altLang="en-US" sz="2200" u="heavy" dirty="0" smtClean="0">
                  <a:solidFill>
                    <a:srgbClr val="000000"/>
                  </a:solidFill>
                  <a:uFill>
                    <a:solidFill>
                      <a:srgbClr val="6600CC"/>
                    </a:solidFill>
                  </a:uFill>
                  <a:ea typeface="楷体" pitchFamily="49" charset="-122"/>
                  <a:cs typeface="Times New Roman" pitchFamily="18" charset="0"/>
                </a:rPr>
                <a:t>输入型参数</a:t>
              </a:r>
              <a:r>
                <a:rPr lang="zh-CN" altLang="en-US" sz="2200" dirty="0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和</a:t>
              </a:r>
              <a:r>
                <a:rPr lang="zh-CN" altLang="en-US" sz="2200" u="heavy" dirty="0" smtClean="0">
                  <a:solidFill>
                    <a:srgbClr val="000000"/>
                  </a:solidFill>
                  <a:uFill>
                    <a:solidFill>
                      <a:srgbClr val="7030A0"/>
                    </a:solidFill>
                  </a:uFill>
                  <a:ea typeface="楷体" pitchFamily="49" charset="-122"/>
                  <a:cs typeface="Times New Roman" pitchFamily="18" charset="0"/>
                </a:rPr>
                <a:t>输出型参数</a:t>
              </a:r>
              <a:r>
                <a:rPr lang="zh-CN" altLang="en-US" sz="2200" dirty="0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构成。</a:t>
              </a:r>
              <a:endParaRPr lang="zh-CN" altLang="en-US" sz="2200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28926" y="6228774"/>
              <a:ext cx="1428760" cy="389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算法输入</a:t>
              </a:r>
              <a:endParaRPr lang="zh-CN" altLang="en-US" sz="2000">
                <a:solidFill>
                  <a:srgbClr val="0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3438" y="6228774"/>
              <a:ext cx="1428760" cy="389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算法输出</a:t>
              </a:r>
              <a:endParaRPr lang="zh-CN" altLang="en-US" sz="2000">
                <a:solidFill>
                  <a:srgbClr val="0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rot="5400000">
              <a:off x="3320033" y="6083527"/>
              <a:ext cx="360000" cy="794"/>
            </a:xfrm>
            <a:prstGeom prst="straightConnector1">
              <a:avLst/>
            </a:prstGeom>
            <a:ln w="28575">
              <a:solidFill>
                <a:srgbClr val="6600CC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rot="5400000">
              <a:off x="5034545" y="6083527"/>
              <a:ext cx="360000" cy="794"/>
            </a:xfrm>
            <a:prstGeom prst="straightConnector1">
              <a:avLst/>
            </a:prstGeom>
            <a:ln w="28575">
              <a:solidFill>
                <a:srgbClr val="6600CC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20"/>
          <p:cNvGrpSpPr/>
          <p:nvPr/>
        </p:nvGrpSpPr>
        <p:grpSpPr>
          <a:xfrm>
            <a:off x="1071538" y="1000108"/>
            <a:ext cx="4429156" cy="642942"/>
            <a:chOff x="1071538" y="1000108"/>
            <a:chExt cx="4429156" cy="642942"/>
          </a:xfrm>
        </p:grpSpPr>
        <p:sp>
          <p:nvSpPr>
            <p:cNvPr id="13" name="圆角矩形 12"/>
            <p:cNvSpPr/>
            <p:nvPr/>
          </p:nvSpPr>
          <p:spPr>
            <a:xfrm>
              <a:off x="2428860" y="1000108"/>
              <a:ext cx="1571636" cy="64294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>
                  <a:latin typeface="楷体" pitchFamily="49" charset="-122"/>
                  <a:ea typeface="楷体" pitchFamily="49" charset="-122"/>
                </a:rPr>
                <a:t>算法</a:t>
              </a: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785918" y="1214422"/>
              <a:ext cx="571504" cy="21431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71538" y="1109646"/>
              <a:ext cx="7858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输入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7" name="右箭头 16"/>
            <p:cNvSpPr/>
            <p:nvPr/>
          </p:nvSpPr>
          <p:spPr>
            <a:xfrm>
              <a:off x="4071934" y="1247760"/>
              <a:ext cx="571504" cy="21431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14876" y="1142984"/>
              <a:ext cx="785818" cy="389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输出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21" name="组合 21"/>
          <p:cNvGrpSpPr/>
          <p:nvPr/>
        </p:nvGrpSpPr>
        <p:grpSpPr>
          <a:xfrm>
            <a:off x="2926116" y="1714488"/>
            <a:ext cx="3146082" cy="576000"/>
            <a:chOff x="2926116" y="1714488"/>
            <a:chExt cx="3146082" cy="576000"/>
          </a:xfrm>
        </p:grpSpPr>
        <p:sp>
          <p:nvSpPr>
            <p:cNvPr id="19" name="燕尾形 18"/>
            <p:cNvSpPr/>
            <p:nvPr/>
          </p:nvSpPr>
          <p:spPr>
            <a:xfrm rot="5400000">
              <a:off x="2818116" y="1822488"/>
              <a:ext cx="576000" cy="360000"/>
            </a:xfrm>
            <a:prstGeom prst="chevro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57554" y="1811302"/>
              <a:ext cx="2714644" cy="403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算法描述的一般格式</a:t>
              </a:r>
              <a:endParaRPr lang="zh-CN" altLang="en-US" sz="2000"/>
            </a:p>
          </p:txBody>
        </p:sp>
      </p:grp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6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1142984"/>
            <a:ext cx="8143932" cy="904863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       C++</a:t>
            </a:r>
            <a:r>
              <a:rPr lang="zh-CN" altLang="en-US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语言中提供了一种</a:t>
            </a:r>
            <a:r>
              <a:rPr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引用</a:t>
            </a:r>
            <a:r>
              <a:rPr lang="zh-CN" altLang="en-US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运算符</a:t>
            </a:r>
            <a:r>
              <a:rPr lang="zh-CN" altLang="en-US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“</a:t>
            </a:r>
            <a:r>
              <a:rPr lang="en-US" altLang="zh-CN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&amp;”</a:t>
            </a:r>
            <a:r>
              <a:rPr lang="zh-CN" altLang="en-US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用于描述输出型参数。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1604" y="2825156"/>
            <a:ext cx="1785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rgbClr val="3333FF"/>
                </a:solidFill>
              </a:rPr>
              <a:t>int</a:t>
            </a:r>
            <a:r>
              <a:rPr lang="en-US" altLang="zh-CN" sz="2000" dirty="0" smtClean="0">
                <a:solidFill>
                  <a:srgbClr val="3333FF"/>
                </a:solidFill>
              </a:rPr>
              <a:t> a=10;</a:t>
            </a:r>
          </a:p>
          <a:p>
            <a:r>
              <a:rPr lang="en-US" altLang="zh-CN" sz="2000" dirty="0" err="1" smtClean="0">
                <a:solidFill>
                  <a:srgbClr val="3333FF"/>
                </a:solidFill>
              </a:rPr>
              <a:t>int</a:t>
            </a:r>
            <a:r>
              <a:rPr lang="en-US" altLang="zh-CN" sz="2000" dirty="0" smtClean="0">
                <a:solidFill>
                  <a:srgbClr val="3333FF"/>
                </a:solidFill>
              </a:rPr>
              <a:t> &amp;b=a;</a:t>
            </a:r>
            <a:endParaRPr lang="zh-CN" altLang="en-US" sz="2000" dirty="0">
              <a:solidFill>
                <a:srgbClr val="3333FF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714480" y="3683206"/>
            <a:ext cx="785818" cy="1031678"/>
            <a:chOff x="1928794" y="3326016"/>
            <a:chExt cx="785818" cy="1031678"/>
          </a:xfrm>
        </p:grpSpPr>
        <p:cxnSp>
          <p:nvCxnSpPr>
            <p:cNvPr id="7" name="直接箭头连接符 6"/>
            <p:cNvCxnSpPr/>
            <p:nvPr/>
          </p:nvCxnSpPr>
          <p:spPr>
            <a:xfrm rot="5400000" flipH="1" flipV="1">
              <a:off x="2000232" y="3610974"/>
              <a:ext cx="571504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28794" y="3968164"/>
              <a:ext cx="785818" cy="389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引用</a:t>
              </a:r>
              <a:endParaRPr lang="zh-CN" altLang="en-US" sz="20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14414" y="2143116"/>
            <a:ext cx="1571636" cy="47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引用示例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57884" y="2643183"/>
            <a:ext cx="21431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 dirty="0" smtClean="0"/>
              <a:t>a</a:t>
            </a:r>
            <a:endParaRPr lang="zh-CN" altLang="en-US" sz="2000" i="1" dirty="0"/>
          </a:p>
        </p:txBody>
      </p:sp>
      <p:sp>
        <p:nvSpPr>
          <p:cNvPr id="12" name="矩形 11"/>
          <p:cNvSpPr/>
          <p:nvPr/>
        </p:nvSpPr>
        <p:spPr>
          <a:xfrm>
            <a:off x="6143636" y="2714620"/>
            <a:ext cx="1071570" cy="5000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10</a:t>
            </a:r>
            <a:endParaRPr lang="zh-CN" altLang="en-US" sz="2000" dirty="0">
              <a:solidFill>
                <a:srgbClr val="00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57884" y="2947570"/>
            <a:ext cx="214314" cy="313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 dirty="0" smtClean="0"/>
              <a:t>b</a:t>
            </a:r>
            <a:endParaRPr lang="zh-CN" altLang="en-US" sz="2000" i="1" dirty="0"/>
          </a:p>
        </p:txBody>
      </p:sp>
      <p:grpSp>
        <p:nvGrpSpPr>
          <p:cNvPr id="16" name="组合 15"/>
          <p:cNvGrpSpPr/>
          <p:nvPr/>
        </p:nvGrpSpPr>
        <p:grpSpPr>
          <a:xfrm>
            <a:off x="4643438" y="3357562"/>
            <a:ext cx="3214710" cy="776472"/>
            <a:chOff x="4643438" y="3000372"/>
            <a:chExt cx="3214710" cy="776472"/>
          </a:xfrm>
        </p:grpSpPr>
        <p:sp>
          <p:nvSpPr>
            <p:cNvPr id="14" name="TextBox 13"/>
            <p:cNvSpPr txBox="1"/>
            <p:nvPr/>
          </p:nvSpPr>
          <p:spPr>
            <a:xfrm>
              <a:off x="4643438" y="3357562"/>
              <a:ext cx="3214710" cy="419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两个变量共享内存空间</a:t>
              </a:r>
              <a:endParaRPr lang="zh-CN" altLang="en-US" sz="22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5" name="上箭头 14"/>
            <p:cNvSpPr/>
            <p:nvPr/>
          </p:nvSpPr>
          <p:spPr>
            <a:xfrm>
              <a:off x="5857884" y="3000372"/>
              <a:ext cx="142876" cy="357190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00034" y="430072"/>
            <a:ext cx="3429024" cy="49859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如何描述输出型参数？</a:t>
            </a: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7</a:t>
            </a:fld>
            <a:r>
              <a:rPr lang="en-US" altLang="zh-CN" smtClean="0"/>
              <a:t>/16</a:t>
            </a:r>
            <a:endParaRPr lang="en-US" altLang="zh-CN"/>
          </a:p>
        </p:txBody>
      </p:sp>
      <p:grpSp>
        <p:nvGrpSpPr>
          <p:cNvPr id="21" name="组合 20"/>
          <p:cNvGrpSpPr/>
          <p:nvPr/>
        </p:nvGrpSpPr>
        <p:grpSpPr>
          <a:xfrm>
            <a:off x="4643438" y="4214818"/>
            <a:ext cx="2714644" cy="1036247"/>
            <a:chOff x="4643438" y="4214818"/>
            <a:chExt cx="2714644" cy="1036247"/>
          </a:xfrm>
        </p:grpSpPr>
        <p:sp>
          <p:nvSpPr>
            <p:cNvPr id="19" name="下箭头 18"/>
            <p:cNvSpPr/>
            <p:nvPr/>
          </p:nvSpPr>
          <p:spPr>
            <a:xfrm>
              <a:off x="5857884" y="4214818"/>
              <a:ext cx="214314" cy="500066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43438" y="4786322"/>
              <a:ext cx="2714644" cy="464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i="1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zh-CN" altLang="en-US" sz="22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、</a:t>
              </a:r>
              <a:r>
                <a:rPr lang="en-US" altLang="zh-CN" sz="2200" i="1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zh-CN" altLang="en-US" sz="22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同步发生改变</a:t>
              </a:r>
              <a:endPara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1" grpId="0"/>
      <p:bldP spid="12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500034" y="285728"/>
            <a:ext cx="70723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示例：</a:t>
            </a:r>
            <a:r>
              <a:rPr lang="zh-CN" altLang="en-US" sz="260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设计一个</a:t>
            </a:r>
            <a:r>
              <a:rPr lang="zh-CN" altLang="en-US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交换两个整数的算法。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1571612"/>
            <a:ext cx="3714776" cy="1785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err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swap1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{     </a:t>
            </a:r>
            <a:r>
              <a:rPr lang="en-US" altLang="zh-CN" sz="2000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tmp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lang="en-US" altLang="zh-CN" sz="2000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tmp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=x;  x=y;  y=</a:t>
            </a:r>
            <a:r>
              <a:rPr lang="en-US" altLang="zh-CN" sz="2000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tmp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}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右大括号 5"/>
          <p:cNvSpPr/>
          <p:nvPr/>
        </p:nvSpPr>
        <p:spPr>
          <a:xfrm>
            <a:off x="4643438" y="2143116"/>
            <a:ext cx="214314" cy="785818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29190" y="2285992"/>
            <a:ext cx="24288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交换形参</a:t>
            </a:r>
            <a:r>
              <a:rPr lang="en-US" altLang="zh-CN" sz="2000" i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000" i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y</a:t>
            </a:r>
            <a:r>
              <a:rPr lang="zh-CN" altLang="en-US" sz="200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的值</a:t>
            </a:r>
            <a:endParaRPr lang="zh-CN" altLang="en-US" sz="2000"/>
          </a:p>
        </p:txBody>
      </p:sp>
      <p:grpSp>
        <p:nvGrpSpPr>
          <p:cNvPr id="10" name="组合 9"/>
          <p:cNvGrpSpPr/>
          <p:nvPr/>
        </p:nvGrpSpPr>
        <p:grpSpPr>
          <a:xfrm>
            <a:off x="785786" y="3500438"/>
            <a:ext cx="7429552" cy="1404929"/>
            <a:chOff x="785786" y="3500438"/>
            <a:chExt cx="7429552" cy="1404929"/>
          </a:xfrm>
        </p:grpSpPr>
        <p:sp>
          <p:nvSpPr>
            <p:cNvPr id="3" name="TextBox 2"/>
            <p:cNvSpPr txBox="1"/>
            <p:nvPr/>
          </p:nvSpPr>
          <p:spPr>
            <a:xfrm>
              <a:off x="785786" y="4000504"/>
              <a:ext cx="7429552" cy="904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当执行语句</a:t>
              </a:r>
              <a:r>
                <a:rPr lang="en-US" altLang="zh-CN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swap1(</a:t>
              </a:r>
              <a:r>
                <a:rPr lang="en-US" altLang="zh-CN" i="1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zh-CN" altLang="en-US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i="1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en-US" altLang="zh-CN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)</a:t>
              </a:r>
              <a:r>
                <a:rPr lang="zh-CN" altLang="en-US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时，</a:t>
              </a:r>
              <a:r>
                <a:rPr lang="en-US" altLang="zh-CN" i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zh-CN" altLang="en-US" dirty="0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和</a:t>
              </a:r>
              <a:r>
                <a:rPr lang="en-US" altLang="zh-CN" i="1" dirty="0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zh-CN" altLang="en-US" dirty="0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实参值不会发生了交换。</a:t>
              </a:r>
              <a:endParaRPr lang="zh-CN" altLang="en-US" dirty="0">
                <a:solidFill>
                  <a:srgbClr val="3333FF"/>
                </a:solidFill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2928926" y="3500438"/>
              <a:ext cx="214314" cy="428628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57224" y="4786322"/>
            <a:ext cx="7000924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分析：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y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既是输入型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参数，也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是输出型参数</a:t>
            </a:r>
            <a:endParaRPr lang="zh-CN" altLang="en-US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48" y="928670"/>
            <a:ext cx="4500594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编写一个函数</a:t>
            </a:r>
            <a:r>
              <a:rPr lang="en-US" altLang="zh-CN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swap1(</a:t>
            </a:r>
            <a:r>
              <a:rPr lang="en-US" altLang="zh-CN" i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i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y</a:t>
            </a:r>
            <a:r>
              <a:rPr lang="en-US" altLang="zh-CN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8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050"/>
          <p:cNvSpPr txBox="1">
            <a:spLocks noChangeArrowheads="1"/>
          </p:cNvSpPr>
          <p:nvPr/>
        </p:nvSpPr>
        <p:spPr bwMode="auto">
          <a:xfrm>
            <a:off x="395288" y="642918"/>
            <a:ext cx="8229600" cy="91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改正方法</a:t>
            </a:r>
            <a:r>
              <a:rPr lang="en-US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zh-CN" altLang="en-US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采用</a:t>
            </a:r>
            <a:r>
              <a:rPr lang="zh-CN" altLang="en-US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指针的方式来回传形参</a:t>
            </a:r>
            <a:r>
              <a:rPr lang="zh-CN" altLang="en-US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值，需</a:t>
            </a:r>
            <a:r>
              <a:rPr lang="zh-CN" altLang="en-US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将上述函数改为</a:t>
            </a:r>
            <a:r>
              <a:rPr lang="zh-CN" altLang="en-US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5786" y="4735503"/>
            <a:ext cx="7643866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上述函数的调用改为</a:t>
            </a:r>
            <a:r>
              <a:rPr lang="en-US" altLang="zh-CN" dirty="0" err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swap2</a:t>
            </a: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(&amp;</a:t>
            </a:r>
            <a:r>
              <a:rPr lang="en-US" altLang="zh-CN" i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&amp;</a:t>
            </a:r>
            <a:r>
              <a:rPr lang="en-US" altLang="zh-CN" i="1" err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)  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 </a:t>
            </a:r>
            <a:r>
              <a:rPr lang="zh-CN" altLang="en-US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比较</a:t>
            </a:r>
            <a:r>
              <a:rPr lang="zh-CN" altLang="en-US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复杂。</a:t>
            </a:r>
            <a:endParaRPr lang="zh-CN" altLang="en-US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662" y="1735107"/>
            <a:ext cx="4929222" cy="2906913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rIns="180000" bIns="144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swap2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*y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{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 </a:t>
            </a:r>
            <a:r>
              <a:rPr lang="en-US" altLang="zh-CN" sz="2000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tmp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</a:t>
            </a:r>
            <a:r>
              <a:rPr lang="en-US" altLang="zh-CN" sz="2000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tmp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=*x;	 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的值放在</a:t>
            </a:r>
            <a:r>
              <a:rPr lang="en-US" altLang="zh-CN" sz="2000" dirty="0" err="1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tmp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</a:p>
          <a:p>
            <a:pPr>
              <a:lnSpc>
                <a:spcPct val="100000"/>
              </a:lnSpc>
            </a:pPr>
            <a:r>
              <a:rPr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*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x=*y; 	 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所指的值改为*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</a:p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*y=</a:t>
            </a:r>
            <a:r>
              <a:rPr lang="en-US" altLang="zh-CN" sz="2000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tmp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；    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所指的值改为</a:t>
            </a:r>
            <a:r>
              <a:rPr lang="en-US" altLang="zh-CN" sz="2000" dirty="0" err="1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tmp</a:t>
            </a:r>
            <a:endParaRPr lang="en-US" altLang="zh-CN" sz="2000" dirty="0" smtClean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}</a:t>
            </a:r>
          </a:p>
        </p:txBody>
      </p:sp>
      <p:sp>
        <p:nvSpPr>
          <p:cNvPr id="6" name="右大括号 5"/>
          <p:cNvSpPr/>
          <p:nvPr/>
        </p:nvSpPr>
        <p:spPr>
          <a:xfrm>
            <a:off x="5928198" y="2949553"/>
            <a:ext cx="144000" cy="1000132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43636" y="3092429"/>
            <a:ext cx="16430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交换形参</a:t>
            </a:r>
            <a:r>
              <a:rPr lang="en-US" altLang="zh-CN" sz="2000" i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000" i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y</a:t>
            </a:r>
            <a:r>
              <a:rPr lang="zh-CN" altLang="en-US" sz="200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所指向的值</a:t>
            </a:r>
            <a:endParaRPr lang="zh-CN" altLang="en-US" sz="200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9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922</Words>
  <Application>Microsoft PowerPoint</Application>
  <PresentationFormat>全屏显示(4:3)</PresentationFormat>
  <Paragraphs>178</Paragraphs>
  <Slides>16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652</cp:revision>
  <dcterms:created xsi:type="dcterms:W3CDTF">2004-03-31T23:50:14Z</dcterms:created>
  <dcterms:modified xsi:type="dcterms:W3CDTF">2017-05-19T05:21:20Z</dcterms:modified>
</cp:coreProperties>
</file>