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sldIdLst>
    <p:sldId id="295" r:id="rId2"/>
    <p:sldId id="278" r:id="rId3"/>
    <p:sldId id="356" r:id="rId4"/>
    <p:sldId id="294" r:id="rId5"/>
    <p:sldId id="375" r:id="rId6"/>
    <p:sldId id="376" r:id="rId7"/>
    <p:sldId id="377" r:id="rId8"/>
    <p:sldId id="381" r:id="rId9"/>
    <p:sldId id="387" r:id="rId10"/>
    <p:sldId id="379" r:id="rId11"/>
    <p:sldId id="380" r:id="rId12"/>
    <p:sldId id="309" r:id="rId13"/>
    <p:sldId id="317" r:id="rId14"/>
    <p:sldId id="282" r:id="rId15"/>
    <p:sldId id="283" r:id="rId16"/>
    <p:sldId id="386" r:id="rId17"/>
    <p:sldId id="318" r:id="rId18"/>
    <p:sldId id="319" r:id="rId19"/>
    <p:sldId id="284" r:id="rId20"/>
    <p:sldId id="303" r:id="rId21"/>
    <p:sldId id="366" r:id="rId22"/>
    <p:sldId id="388" r:id="rId23"/>
    <p:sldId id="368" r:id="rId2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FF3300"/>
    <a:srgbClr val="808000"/>
    <a:srgbClr val="0033CC"/>
    <a:srgbClr val="669900"/>
    <a:srgbClr val="33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4783F-EE0E-4BD9-8341-40946418330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1C12-5579-4337-94A7-C0F941C4AEE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394C0-77C6-4507-91F0-D4F495D2EBA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A85BF-1C94-495A-9365-AFC7673617B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DF844-AA5B-4969-A23E-2CD4BE852AD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AC9C9-BDC4-4683-BCEE-2D64DE49F66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86FE0-99DD-448C-828C-AC7DAD44176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E3814-40D1-482A-B7AC-ED093B7A04E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A06AF-A3F5-4A72-BF91-4EF4EEB603E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0E30F-263D-4B22-AC12-68B212D02C2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58D7-6708-4C29-AD38-2DFC832E5A3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00298" y="642918"/>
            <a:ext cx="421484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714620"/>
            <a:ext cx="30718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分析算法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占用的资源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500430" y="2357430"/>
            <a:ext cx="214314" cy="1214446"/>
          </a:xfrm>
          <a:prstGeom prst="leftBrace">
            <a:avLst/>
          </a:prstGeom>
          <a:noFill/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2223960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CPU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3216154"/>
            <a:ext cx="150019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内存空间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9256" y="2239954"/>
            <a:ext cx="3286148" cy="465448"/>
            <a:chOff x="5429256" y="2239954"/>
            <a:chExt cx="3286148" cy="465448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3636" y="2239954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时间性能分析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29256" y="3201986"/>
            <a:ext cx="3286148" cy="465448"/>
            <a:chOff x="5429256" y="3201986"/>
            <a:chExt cx="3286148" cy="465448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636" y="3201986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空间性能分析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4214818"/>
            <a:ext cx="7715304" cy="498598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算法分析目的：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分析算法的时空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效率以便改进算法性能。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1857364"/>
            <a:ext cx="8001056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也就是只求出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最高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阶，忽略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其低阶项和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常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系数，这样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既可简化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计算，又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能比较客观地反映出当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很大时算法的时间性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 </a:t>
            </a:r>
            <a:endParaRPr lang="en-US" altLang="zh-CN" dirty="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5357818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本质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讲，是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种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最高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数量级的比较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14414" y="3857628"/>
            <a:ext cx="5143536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例如 ：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+2</a:t>
            </a:r>
            <a:r>
              <a:rPr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+1 = O(</a:t>
            </a:r>
            <a:r>
              <a:rPr lang="en-US" altLang="zh-CN" i="1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5931" y="1000108"/>
            <a:ext cx="87852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一个没有循环的算法的执行时间与问题规模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无关，记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称作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常数阶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一个只有一重循环的算法的执行时间与问题规模</a:t>
            </a:r>
            <a:r>
              <a:rPr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的增长呈线性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增大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关系，记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称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线性阶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其余常用的算法时间复杂度还有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平方阶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立方阶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对数阶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指数阶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baseline="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一般地：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各种不同算法时间复杂度的比较关系如下：</a:t>
            </a: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O(1)&lt;O(</a:t>
            </a:r>
            <a:r>
              <a:rPr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71472" y="4000504"/>
            <a:ext cx="8143932" cy="190205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算法时间性能比较：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假如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求同一问题有两个算法：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，如果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一般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情况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下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，认为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的时间性能好比算法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15140" y="1701788"/>
            <a:ext cx="1071570" cy="968820"/>
            <a:chOff x="6715140" y="1701788"/>
            <a:chExt cx="1071570" cy="96882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74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指数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NP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71604" y="1714488"/>
            <a:ext cx="4572032" cy="983755"/>
            <a:chOff x="1571604" y="1714488"/>
            <a:chExt cx="4572032" cy="983755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786182" y="-500090"/>
              <a:ext cx="142876" cy="4572032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多项式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00496" y="2786058"/>
            <a:ext cx="3143272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NP = P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？是目前计算机科学的难题之一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28539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算法中的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基本操作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一般是最深层循环内的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原操作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执行时间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大致 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基本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操作所需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 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次数。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4530729" cy="4639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简化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的算法时间复杂度分析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1472" y="2571744"/>
            <a:ext cx="8143932" cy="1212978"/>
            <a:chOff x="571472" y="2571744"/>
            <a:chExt cx="8143932" cy="1212978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814393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在算法分析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时，计算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时仅仅考虑基本操作的运算次数。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转化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597275"/>
          </a:xfrm>
          <a:prstGeom prst="rect">
            <a:avLst/>
          </a:prstGeom>
          <a:ln>
            <a:headEnd/>
            <a:tailEnd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][j]+B[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][j];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20907" y="204811"/>
            <a:ext cx="8247091" cy="8925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其时间复杂度。</a:t>
            </a:r>
          </a:p>
        </p:txBody>
      </p:sp>
      <p:sp>
        <p:nvSpPr>
          <p:cNvPr id="136195" name="AutoShape 3"/>
          <p:cNvSpPr>
            <a:spLocks/>
          </p:cNvSpPr>
          <p:nvPr/>
        </p:nvSpPr>
        <p:spPr bwMode="auto">
          <a:xfrm>
            <a:off x="4859338" y="5243499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23056"/>
              <a:gd name="adj6" fmla="val -17625"/>
            </a:avLst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基本操作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38150" y="546101"/>
            <a:ext cx="83820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b="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该算法中的基本操作是两重循环中最深层的语句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C[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][j]=A[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][j]+B[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，分析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频度，即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 =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= O(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63738" y="1538288"/>
          <a:ext cx="3763962" cy="798512"/>
        </p:xfrm>
        <a:graphic>
          <a:graphicData uri="http://schemas.openxmlformats.org/presentationml/2006/ole">
            <p:oleObj spid="_x0000_s31747" name="公式" r:id="rId3" imgW="2095200" imgH="444240" progId="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2384425"/>
          <a:ext cx="114300" cy="215900"/>
        </p:xfrm>
        <a:graphic>
          <a:graphicData uri="http://schemas.openxmlformats.org/presentationml/2006/ole">
            <p:oleObj spid="_x0000_s31748" name="公式" r:id="rId4" imgW="114120" imgH="215640" progId="">
              <p:embed/>
            </p:oleObj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571472" y="3214686"/>
            <a:ext cx="7920037" cy="9048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这种简化的时间复杂度分析方法得到的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结果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，但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分析过程更简单。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62865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下列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程序段的时间复杂度是</a:t>
            </a:r>
            <a:r>
              <a:rPr lang="zh-CN" altLang="en-US" u="sng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A.O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B.O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	          </a:t>
            </a:r>
            <a:r>
              <a:rPr lang="en-US" altLang="zh-CN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C.O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D.O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883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count=0;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for(k=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*=2)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for(j=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count++;</a:t>
            </a:r>
            <a:endParaRPr lang="zh-CN" altLang="en-US" sz="20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57290" y="4573476"/>
            <a:ext cx="518477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2014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5216528" y="3230547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1066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基本操作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1400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(s&lt;n)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s=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s+i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857752" y="2889249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基本操作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65532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1-5】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以下算法的时间复杂度。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4572000" y="2714620"/>
            <a:ext cx="142876" cy="857256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85786" y="857232"/>
            <a:ext cx="7543800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while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语句，设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执行的次数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，变量</a:t>
            </a:r>
            <a:r>
              <a:rPr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，直到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为止，有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521200" y="5198956"/>
          <a:ext cx="101600" cy="177800"/>
        </p:xfrm>
        <a:graphic>
          <a:graphicData uri="http://schemas.openxmlformats.org/presentationml/2006/ole">
            <p:oleObj spid="_x0000_s205826" name="Equation" r:id="rId3" imgW="101520" imgH="177480" progId="">
              <p:embed/>
            </p:oleObj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4624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1538" y="192880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循环结束：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1)/2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≥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，或者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1)/2+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       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57290" y="4502038"/>
            <a:ext cx="2571768" cy="461665"/>
            <a:chOff x="1357290" y="2895897"/>
            <a:chExt cx="2571768" cy="461665"/>
          </a:xfrm>
        </p:grpSpPr>
        <p:grpSp>
          <p:nvGrpSpPr>
            <p:cNvPr id="19" name="组合 18"/>
            <p:cNvGrpSpPr/>
            <p:nvPr/>
          </p:nvGrpSpPr>
          <p:grpSpPr>
            <a:xfrm>
              <a:off x="3038317" y="3012083"/>
              <a:ext cx="462113" cy="345479"/>
              <a:chOff x="6005523" y="4329116"/>
              <a:chExt cx="462113" cy="34547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357290" y="2895897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T(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m=</a:t>
              </a:r>
              <a:r>
                <a:rPr lang="en-US" altLang="zh-CN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</a:t>
              </a:r>
              <a:r>
                <a:rPr lang="en-US" altLang="zh-CN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          )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7290" y="5216418"/>
            <a:ext cx="5715040" cy="498598"/>
            <a:chOff x="1071538" y="4786322"/>
            <a:chExt cx="5715040" cy="498598"/>
          </a:xfrm>
        </p:grpSpPr>
        <p:grpSp>
          <p:nvGrpSpPr>
            <p:cNvPr id="29" name="组合 28"/>
            <p:cNvGrpSpPr/>
            <p:nvPr/>
          </p:nvGrpSpPr>
          <p:grpSpPr>
            <a:xfrm>
              <a:off x="5572132" y="4857760"/>
              <a:ext cx="462113" cy="345479"/>
              <a:chOff x="6005523" y="4329116"/>
              <a:chExt cx="462113" cy="345479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071538" y="4786322"/>
              <a:ext cx="571504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所以，该</a:t>
              </a:r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算法的时间复杂度为</a:t>
              </a:r>
              <a:r>
                <a:rPr lang="en-US" altLang="zh-CN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         )</a:t>
              </a:r>
              <a:r>
                <a:rPr lang="zh-CN" altLang="en-US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852" y="3038773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则：       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169036" y="2344730"/>
            <a:ext cx="2143140" cy="687982"/>
            <a:chOff x="6429388" y="2344730"/>
            <a:chExt cx="2143140" cy="687982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用于修正的常量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357290" y="3587049"/>
            <a:ext cx="2714644" cy="830372"/>
            <a:chOff x="1357290" y="3587049"/>
            <a:chExt cx="2714644" cy="830372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620948" y="3597276"/>
              <a:ext cx="1224000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95535" y="3628094"/>
              <a:ext cx="1433523" cy="342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n+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1</a:t>
              </a:r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 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k</a:t>
              </a:r>
              <a:endParaRPr lang="zh-CN" altLang="en-US" sz="220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2447116" y="3707611"/>
              <a:ext cx="285752" cy="7143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2482835" y="3814768"/>
              <a:ext cx="71438" cy="7143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57290" y="3752852"/>
              <a:ext cx="785818" cy="46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0000FF"/>
                  </a:solidFill>
                </a:rPr>
                <a:t>m</a:t>
              </a:r>
              <a:r>
                <a:rPr lang="en-US" altLang="zh-CN" smtClean="0">
                  <a:solidFill>
                    <a:srgbClr val="0000FF"/>
                  </a:solidFill>
                </a:rPr>
                <a:t>=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8795" y="3587049"/>
              <a:ext cx="642941" cy="342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ea typeface="+mn-ea"/>
                  <a:cs typeface="Times New Roman" pitchFamily="18" charset="0"/>
                </a:rPr>
                <a:t>1+</a:t>
              </a:r>
              <a:endParaRPr lang="zh-CN" altLang="en-US" sz="2200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14612" y="4071942"/>
              <a:ext cx="500066" cy="345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  <a:cs typeface="Times New Roman" pitchFamily="18" charset="0"/>
                </a:rPr>
                <a:t>2</a:t>
              </a:r>
              <a:endParaRPr lang="zh-CN" altLang="en-US" sz="2200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2000232" y="4016319"/>
              <a:ext cx="2071702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34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复杂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度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：用于量度一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个算法在运行过程中</a:t>
            </a:r>
            <a:r>
              <a:rPr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临时占用的</a:t>
            </a: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存储空间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大小。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也作为问题规模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函数，采用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数量级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形式描述，记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作：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dirty="0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S(</a:t>
            </a:r>
            <a:r>
              <a:rPr lang="en-US" altLang="zh-CN" i="1" dirty="0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altLang="zh-CN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O(g(</a:t>
            </a:r>
            <a:r>
              <a:rPr lang="en-US" altLang="zh-CN" i="1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8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771" name="Rectangle 3" descr="信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4786346" cy="5794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1.3.2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算法空间复杂度分析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8572560" cy="9048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若一个算法的空间复杂度为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称此算法为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原地工作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就地工作算法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1255713"/>
            <a:ext cx="7783513" cy="16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一个算法是由控制结构（顺序、分支和循环三种）和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原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操作（指固有数据类型的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操作，如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cs typeface="Times New Roman" pitchFamily="18" charset="0"/>
              </a:rPr>
              <a:t>-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++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--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等）构成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算法执行时间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取决于两者的综合效果。</a:t>
            </a:r>
          </a:p>
        </p:txBody>
      </p:sp>
      <p:sp>
        <p:nvSpPr>
          <p:cNvPr id="26628" name="Rectangle 4" descr="信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650" y="403225"/>
            <a:ext cx="4848225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1.3.1 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算法时间复杂度分析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7290" y="3143248"/>
            <a:ext cx="3529013" cy="46544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一个算法的基本构成：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65288" y="4005263"/>
            <a:ext cx="6219825" cy="914400"/>
            <a:chOff x="1665288" y="4005263"/>
            <a:chExt cx="6219825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665288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原操作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6361113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控制语句</a:t>
              </a:r>
              <a:r>
                <a:rPr lang="en-US" altLang="zh-CN" sz="2000" i="1" dirty="0">
                  <a:solidFill>
                    <a:srgbClr val="808000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原操作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370513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sz="32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624263" y="4005263"/>
              <a:ext cx="15240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原操作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0326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分析如下算法的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空间复杂度。      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105259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临时分配的变量个数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与问题规模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无关，所以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空间复杂度均为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28662" y="1071546"/>
            <a:ext cx="3913189" cy="3571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fun(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00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k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s=0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++)          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++)  	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0;k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j;k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++)    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++; 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return(s);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984726" y="1728762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143116"/>
              <a:ext cx="127717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临时占用的存储空间：</a:t>
              </a: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函数体内分配的空间</a:t>
              </a:r>
              <a:endParaRPr lang="zh-CN" altLang="en-US" sz="20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14282" y="313485"/>
            <a:ext cx="7464447" cy="472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为什么空间复杂度分析只考虑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临时占用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存储空间？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0615" y="1211240"/>
            <a:ext cx="7929618" cy="5128082"/>
            <a:chOff x="357158" y="908050"/>
            <a:chExt cx="7929618" cy="512808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24576" y="4000504"/>
              <a:ext cx="1579278" cy="4063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()  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169735" y="2178114"/>
              <a:ext cx="1208985" cy="4063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max()  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778651" y="2735338"/>
              <a:ext cx="1588" cy="111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299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max(</a:t>
              </a:r>
              <a:r>
                <a:rPr lang="en-US" altLang="zh-CN" sz="200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a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[]</a:t>
              </a:r>
              <a:r>
                <a:rPr lang="zh-CN" altLang="en-US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	</a:t>
              </a:r>
              <a:r>
                <a:rPr lang="en-US" altLang="zh-CN" sz="200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maxi=0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nb-NO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for (i=1;i&lt;=n;i++)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		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if (a[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]&gt;a[maxi])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			maxi=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	return a[maxi];</a:t>
              </a: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57159" y="3789363"/>
              <a:ext cx="4286279" cy="224676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void </a:t>
              </a:r>
              <a:r>
                <a:rPr lang="en-US" altLang="zh-CN" sz="20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maxfun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endParaRPr lang="pt-BR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	int b</a:t>
              </a:r>
              <a:r>
                <a:rPr lang="pt-BR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[]={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5}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n=5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	printf("Max=%</a:t>
              </a:r>
              <a:r>
                <a:rPr lang="pt-BR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d\n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"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max(b</a:t>
              </a:r>
              <a:r>
                <a:rPr lang="zh-CN" altLang="pt-BR" sz="20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altLang="zh-CN" sz="20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);</a:t>
              </a: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143372" y="1109088"/>
            <a:ext cx="5000628" cy="83715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如果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max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函数中再考虑形参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空间，就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重复累计了执行整个算法所需的空间。</a:t>
            </a:r>
            <a:endParaRPr lang="zh-CN" altLang="en-US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3976653" y="1971640"/>
            <a:ext cx="4916490" cy="403252"/>
            <a:chOff x="4013196" y="1668450"/>
            <a:chExt cx="4916490" cy="403252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空间复杂度为</a:t>
              </a:r>
              <a:r>
                <a:rPr lang="pt-BR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O(1)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78333" y="4820137"/>
            <a:ext cx="4429188" cy="769441"/>
            <a:chOff x="4714876" y="4516947"/>
            <a:chExt cx="442918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maxfun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算法中为</a:t>
              </a:r>
              <a:r>
                <a:rPr lang="pt-BR" altLang="zh-CN" sz="2000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数组分配了相应的</a:t>
              </a:r>
              <a:r>
                <a:rPr lang="zh-CN" altLang="pt-BR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内存</a:t>
              </a:r>
              <a:r>
                <a:rPr lang="zh-CN" altLang="pt-BR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空间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zh-CN" altLang="pt-BR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其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空间复杂度为</a:t>
              </a:r>
              <a:r>
                <a:rPr lang="pt-BR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pt-BR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7858180" cy="1324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为什么算法的时、空分析都采用复杂度的形式表示？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4489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1063608"/>
            <a:ext cx="4000528" cy="387798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]=2*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printf("%d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a[i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457200" indent="-457200" algn="just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printf("\n");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14414" y="1571612"/>
            <a:ext cx="6143668" cy="2895620"/>
            <a:chOff x="1214414" y="1571612"/>
            <a:chExt cx="6143668" cy="2895620"/>
          </a:xfrm>
        </p:grpSpPr>
        <p:sp>
          <p:nvSpPr>
            <p:cNvPr id="16" name="矩形 15"/>
            <p:cNvSpPr/>
            <p:nvPr/>
          </p:nvSpPr>
          <p:spPr>
            <a:xfrm>
              <a:off x="1643042" y="3500438"/>
              <a:ext cx="2428892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43042" y="2551106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403860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571612"/>
              <a:ext cx="1357322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192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原操作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643174" y="1806564"/>
              <a:ext cx="3571900" cy="10715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143240" y="2765420"/>
              <a:ext cx="3000396" cy="1841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071934" y="3092448"/>
              <a:ext cx="2071702" cy="6223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09924"/>
              <a:ext cx="2786082" cy="10429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786082" cy="448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算法分析方式：</a:t>
            </a:r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事后分析统计方法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：编写算法对应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程序，统计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其执行时间。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42910" y="1939424"/>
            <a:ext cx="3500462" cy="15481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编写程序的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语言不同</a:t>
            </a:r>
          </a:p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执行程序的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环境不同</a:t>
            </a:r>
          </a:p>
          <a:p>
            <a:pPr marL="457200" indent="-457200" algn="just">
              <a:buFontTx/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因素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82564"/>
            <a:ext cx="8358246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事前估算分析方法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：撇开上述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因素，认为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算法的执行时间是问题规模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的函数。 </a:t>
            </a:r>
            <a:r>
              <a:rPr lang="zh-CN" altLang="en-US" sz="3600" smtClean="0">
                <a:solidFill>
                  <a:srgbClr val="0070C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</a:t>
            </a:r>
            <a:endParaRPr lang="zh-CN" altLang="en-US" sz="3600" smtClean="0">
              <a:solidFill>
                <a:srgbClr val="0070C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3438" y="2368052"/>
            <a:ext cx="242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所以不能用绝对执行时间进行比较。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4286248" y="2153738"/>
            <a:ext cx="285752" cy="1285884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2929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出算法所有原操作的执行次数（也称为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频度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问题规模</a:t>
            </a:r>
            <a:r>
              <a:rPr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函数，用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执行时间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大致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原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操作所需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×T(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。所以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算法的执行时间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成正比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。为此用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表示算法的执行时间。</a:t>
            </a: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比较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不同算法的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大小得出算法执行时间的好坏。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8596" y="1928802"/>
            <a:ext cx="6715172" cy="2796797"/>
            <a:chOff x="428596" y="2168516"/>
            <a:chExt cx="6715172" cy="2796797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6715172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用于表示求解问题大小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的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正整数，如</a:t>
              </a:r>
              <a:r>
                <a:rPr lang="en-US" altLang="zh-CN" sz="2200" i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个记录排序</a:t>
              </a:r>
              <a:endPara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510353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85786" y="500042"/>
            <a:ext cx="3714776" cy="4985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分析算法的执行时间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814600"/>
            <a:ext cx="7429552" cy="375754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isometricOffAxis2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定义最大的方阶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C[MAX][MAX])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	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		//①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	//②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][j]=A[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][j]+B[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//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③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 rot="279624">
            <a:off x="468313" y="543336"/>
            <a:ext cx="8135937" cy="8925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其时间复杂度。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MAX   20    //</a:t>
            </a:r>
            <a:r>
              <a:rPr lang="zh-CN" altLang="en-US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定义最大的方阶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C[MAX][MAX])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	</a:t>
            </a:r>
            <a:r>
              <a:rPr lang="en-US" altLang="zh-CN" sz="18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for 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①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②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//</a:t>
            </a:r>
            <a:r>
              <a:rPr lang="en-US" altLang="zh-CN" sz="18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③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0694" y="857232"/>
            <a:ext cx="3500462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除变量定义语句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外，该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算法包括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个可执行语句①、②和③。</a:t>
            </a:r>
            <a:endParaRPr lang="zh-CN" altLang="en-US" sz="2200"/>
          </a:p>
        </p:txBody>
      </p:sp>
      <p:grpSp>
        <p:nvGrpSpPr>
          <p:cNvPr id="19" name="组合 18"/>
          <p:cNvGrpSpPr/>
          <p:nvPr/>
        </p:nvGrpSpPr>
        <p:grpSpPr>
          <a:xfrm>
            <a:off x="4929190" y="2454244"/>
            <a:ext cx="4143404" cy="430887"/>
            <a:chOff x="4929190" y="2454244"/>
            <a:chExt cx="4143404" cy="430887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，循环体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执行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  <a:endParaRPr lang="zh-CN" altLang="en-US" sz="2000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29190" y="2993351"/>
            <a:ext cx="2714644" cy="430887"/>
            <a:chOff x="4929190" y="2993351"/>
            <a:chExt cx="2714644" cy="430887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+1)</a:t>
              </a:r>
              <a:endParaRPr lang="zh-CN" altLang="en-US" sz="2000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929190" y="3564855"/>
            <a:ext cx="2286016" cy="430887"/>
            <a:chOff x="4929190" y="3564855"/>
            <a:chExt cx="2286016" cy="430887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所有语句频度之和为：</a:t>
              </a:r>
              <a:endParaRPr lang="zh-CN" altLang="en-US" sz="2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72132" y="5072074"/>
              <a:ext cx="342902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n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 </a:t>
              </a: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       =  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endParaRPr lang="zh-CN" altLang="en-US" sz="220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算法中执行时间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是问题规模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的某个函数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，记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作：</a:t>
            </a:r>
          </a:p>
          <a:p>
            <a:pPr algn="just"/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 = O(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5746762" cy="472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的执行时间用时间复杂度来表示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169375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记号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”读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作“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大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”，它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表示随问题规模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的增大算法执行时间的增长率和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增长率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 </a:t>
            </a:r>
            <a:r>
              <a:rPr lang="zh-CN" altLang="en-US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趋势分析</a:t>
            </a:r>
            <a:endParaRPr lang="en-US" altLang="zh-CN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3175000"/>
            <a:ext cx="6357982" cy="2897206"/>
            <a:chOff x="1714480" y="3175000"/>
            <a:chExt cx="6357982" cy="289720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247900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900" h="2247900">
                  <a:moveTo>
                    <a:pt x="0" y="2247900"/>
                  </a:moveTo>
                  <a:cubicBezTo>
                    <a:pt x="560916" y="2214033"/>
                    <a:pt x="1121833" y="2180167"/>
                    <a:pt x="1587500" y="2032000"/>
                  </a:cubicBezTo>
                  <a:cubicBezTo>
                    <a:pt x="2053167" y="1883833"/>
                    <a:pt x="2387600" y="1591733"/>
                    <a:pt x="2794000" y="1358900"/>
                  </a:cubicBezTo>
                  <a:cubicBezTo>
                    <a:pt x="3200400" y="1126067"/>
                    <a:pt x="3714750" y="861483"/>
                    <a:pt x="4025900" y="635000"/>
                  </a:cubicBezTo>
                  <a:cubicBezTo>
                    <a:pt x="4337050" y="408517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768350" y="1765300"/>
                    <a:pt x="1168400" y="1689100"/>
                  </a:cubicBezTo>
                  <a:cubicBezTo>
                    <a:pt x="1568450" y="1612900"/>
                    <a:pt x="1991783" y="1549400"/>
                    <a:pt x="2400300" y="1384300"/>
                  </a:cubicBezTo>
                  <a:cubicBezTo>
                    <a:pt x="2808817" y="1219200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504" y="3500438"/>
              <a:ext cx="714380" cy="4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)</a:t>
              </a:r>
              <a:endParaRPr lang="zh-CN" altLang="en-US" sz="2000" dirty="0">
                <a:solidFill>
                  <a:srgbClr val="808000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57166"/>
            <a:ext cx="8305800" cy="2205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形式定义为：</a:t>
            </a:r>
          </a:p>
          <a:p>
            <a:pPr algn="just">
              <a:lnSpc>
                <a:spcPts val="3400"/>
              </a:lnSpc>
            </a:pPr>
            <a:r>
              <a:rPr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T(</a:t>
            </a:r>
            <a:r>
              <a:rPr lang="en-US" altLang="zh-CN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O(</a:t>
            </a:r>
            <a:r>
              <a:rPr lang="en-US" altLang="zh-CN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表示存在一个正的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常数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，使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得当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时都满足：</a:t>
            </a:r>
          </a:p>
          <a:p>
            <a:pPr algn="just">
              <a:lnSpc>
                <a:spcPts val="34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|T(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)|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)|      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4300563" y="2571744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89300" y="2978145"/>
            <a:ext cx="2382832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上界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586183" y="3347449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28794" y="3753850"/>
            <a:ext cx="3597278" cy="76944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这种上界可能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很多，通常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取最接近的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上界，即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紧凑上界</a:t>
            </a:r>
            <a:endParaRPr lang="zh-CN" altLang="en-US" sz="20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85852" y="4857760"/>
            <a:ext cx="4500594" cy="1049207"/>
            <a:chOff x="714348" y="4857760"/>
            <a:chExt cx="4500594" cy="1049207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大致情况：</a:t>
              </a:r>
              <a:endPara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lim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i="1" smtClean="0">
                  <a:solidFill>
                    <a:srgbClr val="0000FF"/>
                  </a:solidFill>
                </a:rPr>
                <a:t>n</a:t>
              </a:r>
              <a:r>
                <a:rPr lang="zh-CN" altLang="en-US" sz="1600" smtClean="0">
                  <a:solidFill>
                    <a:srgbClr val="0000FF"/>
                  </a:solidFill>
                </a:rPr>
                <a:t>→ ∞ 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f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=  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1294</Words>
  <Application>Microsoft PowerPoint</Application>
  <PresentationFormat>全屏显示(4:3)</PresentationFormat>
  <Paragraphs>218</Paragraphs>
  <Slides>23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772</cp:revision>
  <dcterms:created xsi:type="dcterms:W3CDTF">2004-03-31T23:50:14Z</dcterms:created>
  <dcterms:modified xsi:type="dcterms:W3CDTF">2017-05-19T05:27:32Z</dcterms:modified>
</cp:coreProperties>
</file>