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6"/>
  </p:notesMasterIdLst>
  <p:sldIdLst>
    <p:sldId id="295" r:id="rId2"/>
    <p:sldId id="385" r:id="rId3"/>
    <p:sldId id="383" r:id="rId4"/>
    <p:sldId id="370" r:id="rId5"/>
    <p:sldId id="373" r:id="rId6"/>
    <p:sldId id="388" r:id="rId7"/>
    <p:sldId id="391" r:id="rId8"/>
    <p:sldId id="392" r:id="rId9"/>
    <p:sldId id="390" r:id="rId10"/>
    <p:sldId id="384" r:id="rId11"/>
    <p:sldId id="393" r:id="rId12"/>
    <p:sldId id="374" r:id="rId13"/>
    <p:sldId id="394" r:id="rId14"/>
    <p:sldId id="368" r:id="rId15"/>
  </p:sldIdLst>
  <p:sldSz cx="9144000" cy="6858000" type="screen4x3"/>
  <p:notesSz cx="6858000" cy="9144000"/>
  <p:defaultTextStyle>
    <a:defPPr>
      <a:defRPr lang="zh-CN"/>
    </a:defPPr>
    <a:lvl1pPr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FF"/>
    <a:srgbClr val="FF3300"/>
    <a:srgbClr val="808000"/>
    <a:srgbClr val="6600CC"/>
    <a:srgbClr val="0033CC"/>
    <a:srgbClr val="669900"/>
    <a:srgbClr val="3366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581" autoAdjust="0"/>
  </p:normalViewPr>
  <p:slideViewPr>
    <p:cSldViewPr>
      <p:cViewPr varScale="1">
        <p:scale>
          <a:sx n="60" d="100"/>
          <a:sy n="60"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8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D6836A47-F2A7-406E-887D-DAE0E45A0A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1A70754-95A5-4CAA-868A-E72F053637E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E38F08-44BF-4642-A499-5689B8C3727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006DFA0-0457-4024-9E69-BF8CD5EB984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212CA-D34A-40E3-AFE0-26915C4FE1F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D9CE54D-1897-4669-84E7-A56C8EBBAB0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3EA6A8-3A22-4C70-A2DB-AF31AD5E8969}"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1B821CE-6942-4A43-A0A0-A8C59F956098}"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9AB4865-7BA5-48C5-94C2-CF738209C479}"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36E68863-33C2-4D6D-B9FA-F4917E910219}" type="slidenum">
              <a:rPr lang="en-US" altLang="zh-CN" smtClean="0"/>
              <a:pPr/>
              <a:t>‹#›</a:t>
            </a:fld>
            <a:r>
              <a:rPr lang="en-US" altLang="zh-CN" smtClean="0"/>
              <a:t>/14</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3D299BF-7BD1-46F9-A3C3-BD773687F5CE}"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054371-229B-4F0D-9E69-97C7B50F0F5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E2A1-5EAD-411B-8D38-DF501AA1BDA0}"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jpe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000232" y="642918"/>
            <a:ext cx="514353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1.4   </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其他情况的算法分析</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16" name="Text Box 4"/>
          <p:cNvSpPr txBox="1">
            <a:spLocks noChangeArrowheads="1"/>
          </p:cNvSpPr>
          <p:nvPr/>
        </p:nvSpPr>
        <p:spPr bwMode="auto">
          <a:xfrm>
            <a:off x="428596" y="2391242"/>
            <a:ext cx="8569325" cy="2015936"/>
          </a:xfrm>
          <a:prstGeom prst="rect">
            <a:avLst/>
          </a:prstGeom>
          <a:noFill/>
          <a:ln w="9525" algn="ctr">
            <a:noFill/>
            <a:miter lim="800000"/>
            <a:headEnd/>
            <a:tailEnd/>
          </a:ln>
          <a:effectLst/>
        </p:spPr>
        <p:txBody>
          <a:bodyPr>
            <a:spAutoFit/>
          </a:bodyPr>
          <a:lstStyle/>
          <a:p>
            <a:pPr algn="l">
              <a:lnSpc>
                <a:spcPts val="5000"/>
              </a:lnSpc>
            </a:pPr>
            <a:r>
              <a:rPr lang="zh-CN" altLang="en-US" dirty="0">
                <a:ea typeface="楷体" pitchFamily="49" charset="-122"/>
                <a:cs typeface="Times New Roman" pitchFamily="18" charset="0"/>
              </a:rPr>
              <a:t>　　</a:t>
            </a:r>
            <a:r>
              <a:rPr lang="zh-CN" altLang="en-US" dirty="0" smtClean="0">
                <a:solidFill>
                  <a:srgbClr val="FF3300"/>
                </a:solidFill>
                <a:latin typeface="黑体" pitchFamily="49" charset="-122"/>
                <a:ea typeface="黑体" pitchFamily="49" charset="-122"/>
                <a:cs typeface="Times New Roman" pitchFamily="18" charset="0"/>
              </a:rPr>
              <a:t>定义：</a:t>
            </a:r>
            <a:r>
              <a:rPr lang="zh-CN" altLang="en-US" dirty="0" smtClean="0">
                <a:solidFill>
                  <a:srgbClr val="0000FF"/>
                </a:solidFill>
                <a:ea typeface="楷体" pitchFamily="49" charset="-122"/>
                <a:cs typeface="Times New Roman" pitchFamily="18" charset="0"/>
              </a:rPr>
              <a:t>设</a:t>
            </a:r>
            <a:r>
              <a:rPr lang="zh-CN" altLang="en-US" dirty="0">
                <a:solidFill>
                  <a:srgbClr val="0000FF"/>
                </a:solidFill>
                <a:ea typeface="楷体" pitchFamily="49" charset="-122"/>
                <a:cs typeface="Times New Roman" pitchFamily="18" charset="0"/>
              </a:rPr>
              <a:t>一个算法的输入规模</a:t>
            </a:r>
            <a:r>
              <a:rPr lang="zh-CN" altLang="en-US">
                <a:solidFill>
                  <a:srgbClr val="0000FF"/>
                </a:solidFill>
                <a:ea typeface="楷体" pitchFamily="49" charset="-122"/>
                <a:cs typeface="Times New Roman" pitchFamily="18" charset="0"/>
              </a:rPr>
              <a:t>为</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D</a:t>
            </a:r>
            <a:r>
              <a:rPr lang="en-US" altLang="zh-CN" i="1" baseline="-25000" smtClean="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是所有输入</a:t>
            </a:r>
            <a:r>
              <a:rPr lang="zh-CN" altLang="en-US">
                <a:solidFill>
                  <a:srgbClr val="0000FF"/>
                </a:solidFill>
                <a:ea typeface="楷体" pitchFamily="49" charset="-122"/>
                <a:cs typeface="Times New Roman" pitchFamily="18" charset="0"/>
              </a:rPr>
              <a:t>的</a:t>
            </a:r>
            <a:r>
              <a:rPr lang="zh-CN" altLang="en-US" smtClean="0">
                <a:solidFill>
                  <a:srgbClr val="0000FF"/>
                </a:solidFill>
                <a:ea typeface="楷体" pitchFamily="49" charset="-122"/>
                <a:cs typeface="Times New Roman" pitchFamily="18" charset="0"/>
              </a:rPr>
              <a:t>集合，任</a:t>
            </a:r>
            <a:r>
              <a:rPr lang="zh-CN" altLang="en-US" dirty="0">
                <a:solidFill>
                  <a:srgbClr val="0000FF"/>
                </a:solidFill>
                <a:ea typeface="楷体" pitchFamily="49" charset="-122"/>
                <a:cs typeface="Times New Roman" pitchFamily="18" charset="0"/>
              </a:rPr>
              <a:t>一输入</a:t>
            </a:r>
            <a:r>
              <a:rPr lang="en-US" altLang="zh-CN" i="1" dirty="0" err="1">
                <a:solidFill>
                  <a:srgbClr val="0000FF"/>
                </a:solidFill>
                <a:ea typeface="楷体" pitchFamily="49" charset="-122"/>
                <a:cs typeface="Times New Roman" pitchFamily="18" charset="0"/>
              </a:rPr>
              <a:t>I</a:t>
            </a:r>
            <a:r>
              <a:rPr lang="en-US" altLang="zh-CN" err="1">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D</a:t>
            </a:r>
            <a:r>
              <a:rPr lang="en-US" altLang="zh-CN" i="1" baseline="-25000"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P</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是</a:t>
            </a:r>
            <a:r>
              <a:rPr lang="en-US" altLang="zh-CN" i="1" dirty="0">
                <a:solidFill>
                  <a:srgbClr val="0000FF"/>
                </a:solidFill>
                <a:ea typeface="楷体" pitchFamily="49" charset="-122"/>
                <a:cs typeface="Times New Roman" pitchFamily="18" charset="0"/>
              </a:rPr>
              <a:t>I</a:t>
            </a:r>
            <a:r>
              <a:rPr lang="zh-CN" altLang="en-US">
                <a:solidFill>
                  <a:srgbClr val="0000FF"/>
                </a:solidFill>
                <a:ea typeface="楷体" pitchFamily="49" charset="-122"/>
                <a:cs typeface="Times New Roman" pitchFamily="18" charset="0"/>
              </a:rPr>
              <a:t>出现</a:t>
            </a:r>
            <a:r>
              <a:rPr lang="zh-CN" altLang="en-US" smtClean="0">
                <a:solidFill>
                  <a:srgbClr val="0000FF"/>
                </a:solidFill>
                <a:ea typeface="楷体" pitchFamily="49" charset="-122"/>
                <a:cs typeface="Times New Roman" pitchFamily="18" charset="0"/>
              </a:rPr>
              <a:t>的概率，有   </a:t>
            </a:r>
            <a:r>
              <a:rPr lang="zh-CN" altLang="en-US" dirty="0">
                <a:solidFill>
                  <a:srgbClr val="0000FF"/>
                </a:solidFill>
                <a:ea typeface="楷体" pitchFamily="49" charset="-122"/>
                <a:cs typeface="Times New Roman" pitchFamily="18" charset="0"/>
              </a:rPr>
              <a:t>　　　</a:t>
            </a:r>
            <a:r>
              <a:rPr lang="zh-CN" altLang="en-US" smtClean="0">
                <a:solidFill>
                  <a:srgbClr val="0000FF"/>
                </a:solidFill>
                <a:ea typeface="楷体" pitchFamily="49" charset="-122"/>
                <a:cs typeface="Times New Roman" pitchFamily="18" charset="0"/>
              </a:rPr>
              <a:t>     ，</a:t>
            </a:r>
            <a:r>
              <a:rPr lang="en-US" altLang="zh-CN" i="1" smtClean="0">
                <a:solidFill>
                  <a:srgbClr val="0000FF"/>
                </a:solidFill>
                <a:ea typeface="楷体" pitchFamily="49" charset="-122"/>
                <a:cs typeface="Times New Roman" pitchFamily="18" charset="0"/>
              </a:rPr>
              <a:t>T</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是算法在输入</a:t>
            </a:r>
            <a:r>
              <a:rPr lang="en-US" altLang="zh-CN" i="1">
                <a:solidFill>
                  <a:srgbClr val="0000FF"/>
                </a:solidFill>
                <a:ea typeface="楷体" pitchFamily="49" charset="-122"/>
                <a:cs typeface="Times New Roman" pitchFamily="18" charset="0"/>
              </a:rPr>
              <a:t>I</a:t>
            </a:r>
            <a:r>
              <a:rPr lang="zh-CN" altLang="en-US" smtClean="0">
                <a:solidFill>
                  <a:srgbClr val="0000FF"/>
                </a:solidFill>
                <a:ea typeface="楷体" pitchFamily="49" charset="-122"/>
                <a:cs typeface="Times New Roman" pitchFamily="18" charset="0"/>
              </a:rPr>
              <a:t>下的执行时间，则算法的</a:t>
            </a:r>
            <a:r>
              <a:rPr lang="zh-CN" altLang="en-US" smtClean="0">
                <a:solidFill>
                  <a:srgbClr val="FF0000"/>
                </a:solidFill>
                <a:ea typeface="楷体" pitchFamily="49" charset="-122"/>
                <a:cs typeface="Times New Roman" pitchFamily="18" charset="0"/>
              </a:rPr>
              <a:t>平均时间复杂</a:t>
            </a:r>
            <a:r>
              <a:rPr lang="zh-CN" altLang="en-US" dirty="0">
                <a:solidFill>
                  <a:srgbClr val="FF0000"/>
                </a:solidFill>
                <a:ea typeface="楷体" pitchFamily="49" charset="-122"/>
                <a:cs typeface="Times New Roman" pitchFamily="18" charset="0"/>
              </a:rPr>
              <a:t>度</a:t>
            </a:r>
            <a:r>
              <a:rPr lang="zh-CN" altLang="en-US" dirty="0">
                <a:solidFill>
                  <a:srgbClr val="0000FF"/>
                </a:solidFill>
                <a:ea typeface="楷体" pitchFamily="49" charset="-122"/>
                <a:cs typeface="Times New Roman" pitchFamily="18" charset="0"/>
              </a:rPr>
              <a:t>为：</a:t>
            </a:r>
          </a:p>
        </p:txBody>
      </p:sp>
      <p:sp>
        <p:nvSpPr>
          <p:cNvPr id="35" name="Rectangle 3" descr="信纸">
            <a:hlinkClick r:id="rId4" action="ppaction://hlinksldjump"/>
          </p:cNvPr>
          <p:cNvSpPr>
            <a:spLocks noChangeArrowheads="1"/>
          </p:cNvSpPr>
          <p:nvPr/>
        </p:nvSpPr>
        <p:spPr bwMode="auto">
          <a:xfrm>
            <a:off x="285720" y="1772655"/>
            <a:ext cx="6643734" cy="584775"/>
          </a:xfrm>
          <a:prstGeom prst="rect">
            <a:avLst/>
          </a:prstGeom>
          <a:blipFill dpi="0" rotWithShape="1">
            <a:blip r:embed="rId5"/>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1.4.1  </a:t>
            </a:r>
            <a:r>
              <a:rPr lang="zh-CN" altLang="en-US" sz="2800" smtClean="0">
                <a:solidFill>
                  <a:srgbClr val="FF0000"/>
                </a:solidFill>
                <a:ea typeface="隶书" pitchFamily="49" charset="-122"/>
                <a:cs typeface="Times New Roman" pitchFamily="18" charset="0"/>
              </a:rPr>
              <a:t>最好、最坏和平均时间复杂度分析</a:t>
            </a:r>
            <a:r>
              <a:rPr lang="zh-CN" altLang="en-US"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rPr>
              <a:t> </a:t>
            </a:r>
            <a:endParaRPr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itchFamily="18" charset="0"/>
            </a:endParaRPr>
          </a:p>
        </p:txBody>
      </p:sp>
      <p:graphicFrame>
        <p:nvGraphicFramePr>
          <p:cNvPr id="1026" name="Object 2"/>
          <p:cNvGraphicFramePr>
            <a:graphicFrameLocks noChangeAspect="1"/>
          </p:cNvGraphicFramePr>
          <p:nvPr/>
        </p:nvGraphicFramePr>
        <p:xfrm>
          <a:off x="2849563" y="4572000"/>
          <a:ext cx="2432050" cy="1066800"/>
        </p:xfrm>
        <a:graphic>
          <a:graphicData uri="http://schemas.openxmlformats.org/presentationml/2006/ole">
            <p:oleObj spid="_x0000_s1026" name="Equation" r:id="rId6" imgW="1218960" imgH="533160" progId="">
              <p:embed/>
            </p:oleObj>
          </a:graphicData>
        </a:graphic>
      </p:graphicFrame>
      <p:graphicFrame>
        <p:nvGraphicFramePr>
          <p:cNvPr id="36" name="对象 35"/>
          <p:cNvGraphicFramePr>
            <a:graphicFrameLocks noChangeAspect="1"/>
          </p:cNvGraphicFramePr>
          <p:nvPr/>
        </p:nvGraphicFramePr>
        <p:xfrm>
          <a:off x="4521200" y="3333750"/>
          <a:ext cx="101600" cy="190500"/>
        </p:xfrm>
        <a:graphic>
          <a:graphicData uri="http://schemas.openxmlformats.org/presentationml/2006/ole">
            <p:oleObj spid="_x0000_s1027" name="Equation" r:id="rId7" imgW="101520" imgH="190440" progId="">
              <p:embed/>
            </p:oleObj>
          </a:graphicData>
        </a:graphic>
      </p:graphicFrame>
      <p:graphicFrame>
        <p:nvGraphicFramePr>
          <p:cNvPr id="1028" name="Object 4"/>
          <p:cNvGraphicFramePr>
            <a:graphicFrameLocks noChangeAspect="1"/>
          </p:cNvGraphicFramePr>
          <p:nvPr/>
        </p:nvGraphicFramePr>
        <p:xfrm>
          <a:off x="6000760" y="2857496"/>
          <a:ext cx="1393825" cy="1066800"/>
        </p:xfrm>
        <a:graphic>
          <a:graphicData uri="http://schemas.openxmlformats.org/presentationml/2006/ole">
            <p:oleObj spid="_x0000_s1028" name="Equation" r:id="rId8" imgW="698400" imgH="533160" progId="">
              <p:embed/>
            </p:oleObj>
          </a:graphicData>
        </a:graphic>
      </p:graphicFrame>
      <p:sp>
        <p:nvSpPr>
          <p:cNvPr id="9" name="灯片编号占位符 8"/>
          <p:cNvSpPr>
            <a:spLocks noGrp="1"/>
          </p:cNvSpPr>
          <p:nvPr>
            <p:ph type="sldNum" sz="quarter" idx="12"/>
          </p:nvPr>
        </p:nvSpPr>
        <p:spPr/>
        <p:txBody>
          <a:bodyPr/>
          <a:lstStyle/>
          <a:p>
            <a:fld id="{36E68863-33C2-4D6D-B9FA-F4917E910219}" type="slidenum">
              <a:rPr lang="en-US" altLang="zh-CN" smtClean="0"/>
              <a:pPr/>
              <a:t>1</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1109668" y="1785926"/>
            <a:ext cx="6605604" cy="47670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72000">
            <a:spAutoFit/>
          </a:bodyPr>
          <a:lstStyle/>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i="1"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(k==n-1)</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for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printf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d\</a:t>
            </a:r>
            <a:r>
              <a:rPr lang="en-US" altLang="zh-CN" sz="2000" err="1">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else</a:t>
            </a:r>
            <a:endParaRPr lang="en-US" altLang="zh-CN" sz="2000" dirty="0">
              <a:solidFill>
                <a:srgbClr val="0000FF"/>
              </a:solidFill>
              <a:latin typeface="Times New Roman" pitchFamily="18" charset="0"/>
              <a:ea typeface="楷体" pitchFamily="49" charset="-122"/>
              <a:cs typeface="Times New Roman" pitchFamily="18" charset="0"/>
            </a:endParaRP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k;i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//n-k</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2200"/>
              </a:lnSpc>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smtClean="0">
                <a:solidFill>
                  <a:srgbClr val="FF0000"/>
                </a:solidFill>
                <a:latin typeface="Times New Roman" pitchFamily="18" charset="0"/>
                <a:ea typeface="楷体" pitchFamily="49" charset="-122"/>
                <a:cs typeface="Times New Roman" pitchFamily="18" charset="0"/>
              </a:rPr>
              <a:t>fun</a:t>
            </a:r>
            <a:r>
              <a:rPr lang="en-US" altLang="zh-CN" sz="2000" smtClean="0">
                <a:solidFill>
                  <a:srgbClr val="0000FF"/>
                </a:solidFill>
                <a:latin typeface="Times New Roman" pitchFamily="18" charset="0"/>
                <a:ea typeface="楷体" pitchFamily="49" charset="-122"/>
                <a:cs typeface="Times New Roman" pitchFamily="18" charset="0"/>
              </a:rPr>
              <a:t>(a</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k+1</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22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lnSpc>
                <a:spcPts val="22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dirty="0">
                <a:solidFill>
                  <a:srgbClr val="0000FF"/>
                </a:solidFill>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285720" y="813352"/>
            <a:ext cx="8358246" cy="972574"/>
          </a:xfrm>
          <a:prstGeom prst="rect">
            <a:avLst/>
          </a:prstGeom>
          <a:noFill/>
          <a:ln w="19050" algn="ctr">
            <a:noFill/>
            <a:miter lim="800000"/>
            <a:headEnd/>
            <a:tailEnd/>
          </a:ln>
          <a:effectLst/>
        </p:spPr>
        <p:txBody>
          <a:bodyPr wrap="square">
            <a:spAutoFit/>
          </a:bodyPr>
          <a:lstStyle/>
          <a:p>
            <a:pPr algn="just"/>
            <a:r>
              <a:rPr lang="en-US" altLang="zh-CN" smtClean="0">
                <a:solidFill>
                  <a:srgbClr val="FF0000"/>
                </a:solidFill>
                <a:ea typeface="楷体" pitchFamily="49" charset="-122"/>
                <a:cs typeface="Times New Roman" pitchFamily="18" charset="0"/>
              </a:rPr>
              <a:t>    </a:t>
            </a:r>
            <a:r>
              <a:rPr lang="en-US" altLang="zh-CN" sz="2800" smtClean="0">
                <a:solidFill>
                  <a:srgbClr val="FF0000"/>
                </a:solidFill>
                <a:ea typeface="楷体" pitchFamily="49" charset="-122"/>
                <a:cs typeface="Times New Roman" pitchFamily="18" charset="0"/>
              </a:rPr>
              <a:t>【</a:t>
            </a:r>
            <a:r>
              <a:rPr lang="zh-CN" altLang="en-US" sz="2800" smtClean="0">
                <a:solidFill>
                  <a:srgbClr val="FF0000"/>
                </a:solidFill>
                <a:ea typeface="楷体" pitchFamily="49" charset="-122"/>
                <a:cs typeface="Times New Roman" pitchFamily="18" charset="0"/>
              </a:rPr>
              <a:t>例</a:t>
            </a:r>
            <a:r>
              <a:rPr lang="en-US" altLang="zh-CN" sz="2800" smtClean="0">
                <a:solidFill>
                  <a:srgbClr val="FF0000"/>
                </a:solidFill>
                <a:ea typeface="楷体" pitchFamily="49" charset="-122"/>
                <a:cs typeface="Times New Roman" pitchFamily="18" charset="0"/>
              </a:rPr>
              <a:t>1-11】</a:t>
            </a:r>
            <a:r>
              <a:rPr lang="zh-CN" altLang="en-US" smtClean="0">
                <a:solidFill>
                  <a:srgbClr val="0000FF"/>
                </a:solidFill>
                <a:ea typeface="楷体" pitchFamily="49" charset="-122"/>
                <a:cs typeface="Times New Roman" pitchFamily="18" charset="0"/>
              </a:rPr>
              <a:t>有如下递归算法，分析调用</a:t>
            </a:r>
            <a:r>
              <a:rPr lang="en-US" altLang="zh-CN" smtClean="0">
                <a:solidFill>
                  <a:srgbClr val="FF0000"/>
                </a:solidFill>
                <a:ea typeface="楷体" pitchFamily="49" charset="-122"/>
                <a:cs typeface="Times New Roman" pitchFamily="18" charset="0"/>
              </a:rPr>
              <a:t>fun(</a:t>
            </a:r>
            <a:r>
              <a:rPr lang="en-US" altLang="zh-CN" i="1" smtClean="0">
                <a:solidFill>
                  <a:srgbClr val="FF0000"/>
                </a:solidFill>
                <a:ea typeface="楷体" pitchFamily="49" charset="-122"/>
                <a:cs typeface="Times New Roman" pitchFamily="18" charset="0"/>
              </a:rPr>
              <a:t>a</a:t>
            </a:r>
            <a:r>
              <a:rPr lang="zh-CN" altLang="en-US" smtClean="0">
                <a:solidFill>
                  <a:srgbClr val="FF0000"/>
                </a:solidFill>
                <a:ea typeface="楷体" pitchFamily="49" charset="-122"/>
                <a:cs typeface="Times New Roman" pitchFamily="18" charset="0"/>
              </a:rPr>
              <a:t>，</a:t>
            </a:r>
            <a:r>
              <a:rPr lang="en-US" altLang="zh-CN" i="1" smtClean="0">
                <a:solidFill>
                  <a:srgbClr val="FF0000"/>
                </a:solidFill>
                <a:ea typeface="楷体" pitchFamily="49" charset="-122"/>
                <a:cs typeface="Times New Roman" pitchFamily="18" charset="0"/>
              </a:rPr>
              <a:t>n</a:t>
            </a:r>
            <a:r>
              <a:rPr lang="zh-CN" altLang="en-US" smtClean="0">
                <a:solidFill>
                  <a:srgbClr val="FF0000"/>
                </a:solidFill>
                <a:ea typeface="楷体" pitchFamily="49" charset="-122"/>
                <a:cs typeface="Times New Roman" pitchFamily="18" charset="0"/>
              </a:rPr>
              <a:t>，</a:t>
            </a:r>
            <a:r>
              <a:rPr lang="en-US" altLang="zh-CN" smtClean="0">
                <a:solidFill>
                  <a:srgbClr val="FF0000"/>
                </a:solidFill>
                <a:ea typeface="楷体" pitchFamily="49" charset="-122"/>
                <a:cs typeface="Times New Roman" pitchFamily="18" charset="0"/>
              </a:rPr>
              <a:t>0</a:t>
            </a:r>
            <a:r>
              <a:rPr lang="en-US" altLang="zh-CN" dirty="0">
                <a:solidFill>
                  <a:srgbClr val="FF0000"/>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的空间复杂度。 </a:t>
            </a:r>
          </a:p>
        </p:txBody>
      </p:sp>
      <p:sp>
        <p:nvSpPr>
          <p:cNvPr id="217094" name="Text Box 6"/>
          <p:cNvSpPr txBox="1">
            <a:spLocks noChangeArrowheads="1"/>
          </p:cNvSpPr>
          <p:nvPr/>
        </p:nvSpPr>
        <p:spPr bwMode="auto">
          <a:xfrm>
            <a:off x="714348" y="285728"/>
            <a:ext cx="4389439" cy="4654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r>
              <a:rPr lang="en-US" altLang="zh-CN"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2</a:t>
            </a:r>
            <a:r>
              <a:rPr lang="zh-CN" alt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算法的空间复杂度分析</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10</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792195" y="857232"/>
            <a:ext cx="6605604" cy="4242114"/>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a:spAutoFit/>
          </a:bodyPr>
          <a:lstStyle/>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fun</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k)   //</a:t>
            </a:r>
            <a:r>
              <a:rPr lang="zh-CN" altLang="en-US" sz="2000" dirty="0">
                <a:solidFill>
                  <a:srgbClr val="0000FF"/>
                </a:solidFill>
                <a:latin typeface="Times New Roman" pitchFamily="18" charset="0"/>
                <a:ea typeface="楷体" pitchFamily="49" charset="-122"/>
                <a:cs typeface="Times New Roman" pitchFamily="18" charset="0"/>
              </a:rPr>
              <a:t>数组</a:t>
            </a:r>
            <a:r>
              <a:rPr lang="en-US" altLang="zh-CN" sz="2000" i="1" dirty="0">
                <a:solidFill>
                  <a:srgbClr val="0000FF"/>
                </a:solidFill>
                <a:latin typeface="Times New Roman" pitchFamily="18" charset="0"/>
                <a:ea typeface="楷体" pitchFamily="49" charset="-122"/>
                <a:cs typeface="Times New Roman" pitchFamily="18" charset="0"/>
              </a:rPr>
              <a:t>a</a:t>
            </a:r>
            <a:r>
              <a:rPr lang="zh-CN" altLang="en-US" sz="2000" dirty="0">
                <a:solidFill>
                  <a:srgbClr val="0000FF"/>
                </a:solidFill>
                <a:latin typeface="Times New Roman" pitchFamily="18" charset="0"/>
                <a:ea typeface="楷体" pitchFamily="49" charset="-122"/>
                <a:cs typeface="Times New Roman" pitchFamily="18" charset="0"/>
              </a:rPr>
              <a:t>共有</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个元素</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(k==n-1)</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for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n</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printf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d\</a:t>
            </a:r>
            <a:r>
              <a:rPr lang="en-US" altLang="zh-CN" sz="2000" err="1">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else</a:t>
            </a:r>
            <a:endParaRPr lang="en-US" altLang="zh-CN" sz="2000" dirty="0">
              <a:solidFill>
                <a:srgbClr val="0000FF"/>
              </a:solidFill>
              <a:latin typeface="Times New Roman" pitchFamily="18" charset="0"/>
              <a:ea typeface="楷体" pitchFamily="49" charset="-122"/>
              <a:cs typeface="Times New Roman" pitchFamily="18" charset="0"/>
            </a:endParaRP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k;i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//n-k</a:t>
            </a:r>
            <a:r>
              <a:rPr lang="zh-CN" altLang="en-US" sz="2000" dirty="0">
                <a:solidFill>
                  <a:srgbClr val="0000FF"/>
                </a:solidFill>
                <a:latin typeface="Times New Roman" pitchFamily="18" charset="0"/>
                <a:ea typeface="楷体" pitchFamily="49" charset="-122"/>
                <a:cs typeface="Times New Roman" pitchFamily="18" charset="0"/>
              </a:rPr>
              <a:t>次</a:t>
            </a:r>
          </a:p>
          <a:p>
            <a:pPr algn="just">
              <a:lnSpc>
                <a:spcPts val="1800"/>
              </a:lnSpc>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smtClean="0">
                <a:solidFill>
                  <a:srgbClr val="FF0000"/>
                </a:solidFill>
                <a:latin typeface="Times New Roman" pitchFamily="18" charset="0"/>
                <a:ea typeface="楷体" pitchFamily="49" charset="-122"/>
                <a:cs typeface="Times New Roman" pitchFamily="18" charset="0"/>
              </a:rPr>
              <a:t>fun</a:t>
            </a:r>
            <a:r>
              <a:rPr lang="en-US" altLang="zh-CN" sz="2000" smtClean="0">
                <a:solidFill>
                  <a:srgbClr val="0000FF"/>
                </a:solidFill>
                <a:latin typeface="Times New Roman" pitchFamily="18" charset="0"/>
                <a:ea typeface="楷体" pitchFamily="49" charset="-122"/>
                <a:cs typeface="Times New Roman" pitchFamily="18" charset="0"/>
              </a:rPr>
              <a:t>(a</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k+1</a:t>
            </a:r>
            <a:r>
              <a:rPr lang="en-US" altLang="zh-CN" sz="2000" dirty="0">
                <a:solidFill>
                  <a:srgbClr val="0000FF"/>
                </a:solidFill>
                <a:latin typeface="Times New Roman" pitchFamily="18" charset="0"/>
                <a:ea typeface="楷体" pitchFamily="49" charset="-122"/>
                <a:cs typeface="Times New Roman" pitchFamily="18" charset="0"/>
              </a:rPr>
              <a:t>);</a:t>
            </a:r>
          </a:p>
          <a:p>
            <a:pPr algn="just">
              <a:lnSpc>
                <a:spcPts val="1800"/>
              </a:lnSpc>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lnSpc>
                <a:spcPts val="1800"/>
              </a:lnSpc>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dirty="0">
                <a:solidFill>
                  <a:srgbClr val="0000FF"/>
                </a:solidFill>
                <a:latin typeface="Times New Roman" pitchFamily="18" charset="0"/>
                <a:ea typeface="楷体" pitchFamily="49" charset="-122"/>
                <a:cs typeface="Times New Roman" pitchFamily="18" charset="0"/>
              </a:rPr>
              <a:t>   </a:t>
            </a:r>
          </a:p>
        </p:txBody>
      </p:sp>
      <p:sp>
        <p:nvSpPr>
          <p:cNvPr id="217093" name="Text Box 5"/>
          <p:cNvSpPr txBox="1">
            <a:spLocks noChangeArrowheads="1"/>
          </p:cNvSpPr>
          <p:nvPr/>
        </p:nvSpPr>
        <p:spPr bwMode="auto">
          <a:xfrm>
            <a:off x="719169" y="214290"/>
            <a:ext cx="2138319" cy="498598"/>
          </a:xfrm>
          <a:prstGeom prst="rect">
            <a:avLst/>
          </a:prstGeom>
          <a:noFill/>
          <a:ln w="19050" algn="ctr">
            <a:noFill/>
            <a:miter lim="800000"/>
            <a:headEnd/>
            <a:tailEnd/>
          </a:ln>
          <a:effectLst/>
        </p:spPr>
        <p:txBody>
          <a:bodyPr wrap="square">
            <a:spAutoFit/>
          </a:bodyPr>
          <a:lstStyle/>
          <a:p>
            <a:pPr algn="just"/>
            <a:r>
              <a:rPr lang="zh-CN" altLang="en-US" smtClean="0">
                <a:solidFill>
                  <a:srgbClr val="0000FF"/>
                </a:solidFill>
                <a:ea typeface="楷体" pitchFamily="49" charset="-122"/>
                <a:cs typeface="Times New Roman" pitchFamily="18" charset="0"/>
              </a:rPr>
              <a:t>递归算法： </a:t>
            </a:r>
            <a:endParaRPr lang="zh-CN" altLang="en-US" dirty="0">
              <a:solidFill>
                <a:srgbClr val="0000FF"/>
              </a:solidFill>
              <a:ea typeface="楷体" pitchFamily="49" charset="-122"/>
              <a:cs typeface="Times New Roman" pitchFamily="18" charset="0"/>
            </a:endParaRPr>
          </a:p>
        </p:txBody>
      </p:sp>
      <p:grpSp>
        <p:nvGrpSpPr>
          <p:cNvPr id="5" name="组合 4"/>
          <p:cNvGrpSpPr/>
          <p:nvPr/>
        </p:nvGrpSpPr>
        <p:grpSpPr>
          <a:xfrm>
            <a:off x="5786446" y="5716484"/>
            <a:ext cx="1500198" cy="498598"/>
            <a:chOff x="5786446" y="5665684"/>
            <a:chExt cx="1500198" cy="498598"/>
          </a:xfrm>
        </p:grpSpPr>
        <p:sp>
          <p:nvSpPr>
            <p:cNvPr id="6" name="左箭头 5"/>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itchFamily="49" charset="-122"/>
                  <a:ea typeface="楷体" pitchFamily="49" charset="-122"/>
                </a:rPr>
                <a:t>错误</a:t>
              </a:r>
              <a:endParaRPr lang="zh-CN" altLang="en-US">
                <a:solidFill>
                  <a:srgbClr val="FF0000"/>
                </a:solidFill>
                <a:latin typeface="楷体" pitchFamily="49" charset="-122"/>
                <a:ea typeface="楷体" pitchFamily="49" charset="-122"/>
              </a:endParaRPr>
            </a:p>
          </p:txBody>
        </p:sp>
      </p:grpSp>
      <p:grpSp>
        <p:nvGrpSpPr>
          <p:cNvPr id="12" name="组合 11"/>
          <p:cNvGrpSpPr/>
          <p:nvPr/>
        </p:nvGrpSpPr>
        <p:grpSpPr>
          <a:xfrm>
            <a:off x="1071538" y="5286388"/>
            <a:ext cx="5857916" cy="927226"/>
            <a:chOff x="1071538" y="5286388"/>
            <a:chExt cx="5857916" cy="927226"/>
          </a:xfrm>
        </p:grpSpPr>
        <p:sp>
          <p:nvSpPr>
            <p:cNvPr id="9" name="TextBox 8"/>
            <p:cNvSpPr txBox="1"/>
            <p:nvPr/>
          </p:nvSpPr>
          <p:spPr>
            <a:xfrm>
              <a:off x="1071538" y="5715016"/>
              <a:ext cx="4714908" cy="498598"/>
            </a:xfrm>
            <a:prstGeom prst="rect">
              <a:avLst/>
            </a:prstGeom>
            <a:noFill/>
          </p:spPr>
          <p:txBody>
            <a:bodyPr wrap="square" rtlCol="0">
              <a:spAutoFit/>
            </a:bodyPr>
            <a:lstStyle/>
            <a:p>
              <a:pPr algn="l"/>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0)</a:t>
              </a:r>
              <a:r>
                <a:rPr lang="zh-CN" altLang="en-US" smtClean="0">
                  <a:solidFill>
                    <a:srgbClr val="0000FF"/>
                  </a:solidFill>
                  <a:ea typeface="楷体" pitchFamily="49" charset="-122"/>
                  <a:cs typeface="Times New Roman" pitchFamily="18" charset="0"/>
                </a:rPr>
                <a:t>的空间复杂度为</a:t>
              </a:r>
              <a:r>
                <a:rPr lang="en-US" altLang="zh-CN" smtClean="0">
                  <a:solidFill>
                    <a:srgbClr val="0000FF"/>
                  </a:solidFill>
                  <a:ea typeface="楷体" pitchFamily="49" charset="-122"/>
                  <a:cs typeface="Times New Roman" pitchFamily="18" charset="0"/>
                </a:rPr>
                <a:t>O(1)</a:t>
              </a:r>
              <a:r>
                <a:rPr lang="zh-CN" altLang="en-US"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10" name="下箭头 9"/>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3571868" y="5286388"/>
              <a:ext cx="3357586" cy="403252"/>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仅仅定义了一个临时变量</a:t>
              </a:r>
              <a:r>
                <a:rPr lang="en-US" altLang="zh-CN" sz="2000" i="1" smtClean="0">
                  <a:solidFill>
                    <a:srgbClr val="0000FF"/>
                  </a:solidFill>
                  <a:ea typeface="楷体" pitchFamily="49" charset="-122"/>
                  <a:cs typeface="Times New Roman" pitchFamily="18" charset="0"/>
                </a:rPr>
                <a:t>i</a:t>
              </a:r>
              <a:endParaRPr lang="zh-CN" altLang="en-US" sz="2000" i="1">
                <a:solidFill>
                  <a:srgbClr val="0000FF"/>
                </a:solidFill>
                <a:ea typeface="楷体" pitchFamily="49" charset="-122"/>
                <a:cs typeface="Times New Roman" pitchFamily="18" charset="0"/>
              </a:endParaRPr>
            </a:p>
          </p:txBody>
        </p:sp>
      </p:grpSp>
      <p:sp>
        <p:nvSpPr>
          <p:cNvPr id="13" name="灯片编号占位符 12"/>
          <p:cNvSpPr>
            <a:spLocks noGrp="1"/>
          </p:cNvSpPr>
          <p:nvPr>
            <p:ph type="sldNum" sz="quarter" idx="12"/>
          </p:nvPr>
        </p:nvSpPr>
        <p:spPr/>
        <p:txBody>
          <a:bodyPr/>
          <a:lstStyle/>
          <a:p>
            <a:fld id="{36E68863-33C2-4D6D-B9FA-F4917E910219}" type="slidenum">
              <a:rPr lang="en-US" altLang="zh-CN" smtClean="0"/>
              <a:pPr/>
              <a:t>11</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4282" y="214290"/>
            <a:ext cx="8713788" cy="972574"/>
          </a:xfrm>
          <a:prstGeom prst="rect">
            <a:avLst/>
          </a:prstGeom>
          <a:noFill/>
          <a:ln w="9525" algn="ctr">
            <a:noFill/>
            <a:miter lim="800000"/>
            <a:headEnd/>
            <a:tailEnd/>
          </a:ln>
          <a:effectLst/>
        </p:spPr>
        <p:txBody>
          <a:bodyPr>
            <a:spAutoFit/>
          </a:bodyPr>
          <a:lstStyle/>
          <a:p>
            <a:pPr algn="l"/>
            <a:r>
              <a:rPr lang="zh-CN" altLang="en-US" dirty="0">
                <a:solidFill>
                  <a:srgbClr val="0000FF"/>
                </a:solidFill>
                <a:ea typeface="楷体" pitchFamily="49" charset="-122"/>
                <a:cs typeface="Times New Roman" pitchFamily="18" charset="0"/>
              </a:rPr>
              <a:t>　　</a:t>
            </a:r>
            <a:r>
              <a:rPr lang="zh-CN" altLang="en-US" sz="2800" smtClean="0">
                <a:solidFill>
                  <a:srgbClr val="FF0000"/>
                </a:solidFill>
                <a:ea typeface="楷体" pitchFamily="49" charset="-122"/>
                <a:cs typeface="Times New Roman" pitchFamily="18" charset="0"/>
              </a:rPr>
              <a:t>解：</a:t>
            </a:r>
            <a:r>
              <a:rPr lang="zh-CN" altLang="en-US" smtClean="0">
                <a:solidFill>
                  <a:srgbClr val="0000FF"/>
                </a:solidFill>
                <a:ea typeface="楷体" pitchFamily="49" charset="-122"/>
                <a:cs typeface="Times New Roman" pitchFamily="18" charset="0"/>
              </a:rPr>
              <a:t>设</a:t>
            </a:r>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0)</a:t>
            </a:r>
            <a:r>
              <a:rPr lang="zh-CN" altLang="en-US" smtClean="0">
                <a:solidFill>
                  <a:srgbClr val="0000FF"/>
                </a:solidFill>
                <a:ea typeface="楷体" pitchFamily="49" charset="-122"/>
                <a:cs typeface="Times New Roman" pitchFamily="18" charset="0"/>
              </a:rPr>
              <a:t>的空间为</a:t>
            </a:r>
            <a:r>
              <a:rPr lang="en-US" altLang="zh-CN" smtClean="0">
                <a:solidFill>
                  <a:srgbClr val="0000FF"/>
                </a:solidFill>
                <a:ea typeface="楷体" pitchFamily="49" charset="-122"/>
                <a:cs typeface="Times New Roman" pitchFamily="18" charset="0"/>
              </a:rPr>
              <a:t>S(</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a:t>
            </a:r>
            <a:r>
              <a:rPr lang="zh-CN" altLang="en-US" smtClean="0">
                <a:solidFill>
                  <a:srgbClr val="00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k</a:t>
            </a:r>
            <a:r>
              <a:rPr lang="en-US" altLang="zh-CN" smtClean="0">
                <a:solidFill>
                  <a:srgbClr val="FF00FF"/>
                </a:solidFill>
                <a:ea typeface="楷体" pitchFamily="49" charset="-122"/>
                <a:cs typeface="Times New Roman" pitchFamily="18" charset="0"/>
              </a:rPr>
              <a:t>)</a:t>
            </a:r>
            <a:r>
              <a:rPr lang="zh-CN" altLang="en-US" smtClean="0">
                <a:solidFill>
                  <a:srgbClr val="0000FF"/>
                </a:solidFill>
                <a:ea typeface="楷体" pitchFamily="49" charset="-122"/>
                <a:cs typeface="Times New Roman" pitchFamily="18" charset="0"/>
              </a:rPr>
              <a:t>的空间为</a:t>
            </a:r>
            <a:r>
              <a:rPr lang="en-US" altLang="zh-CN" smtClean="0">
                <a:solidFill>
                  <a:srgbClr val="0000FF"/>
                </a:solidFill>
                <a:ea typeface="楷体" pitchFamily="49" charset="-122"/>
                <a:cs typeface="Times New Roman" pitchFamily="18" charset="0"/>
              </a:rPr>
              <a:t>S</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k</a:t>
            </a:r>
            <a:r>
              <a:rPr lang="en-US" altLang="zh-CN"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sym typeface="Wingdings"/>
              </a:rPr>
              <a:t>   S(</a:t>
            </a:r>
            <a:r>
              <a:rPr lang="en-US" altLang="zh-CN" i="1" smtClean="0">
                <a:solidFill>
                  <a:srgbClr val="0000FF"/>
                </a:solidFill>
                <a:ea typeface="楷体" pitchFamily="49" charset="-122"/>
                <a:cs typeface="Times New Roman" pitchFamily="18" charset="0"/>
                <a:sym typeface="Wingdings"/>
              </a:rPr>
              <a:t>n</a:t>
            </a:r>
            <a:r>
              <a:rPr lang="en-US" altLang="zh-CN" smtClean="0">
                <a:solidFill>
                  <a:srgbClr val="0000FF"/>
                </a:solidFill>
                <a:ea typeface="楷体" pitchFamily="49" charset="-122"/>
                <a:cs typeface="Times New Roman" pitchFamily="18" charset="0"/>
                <a:sym typeface="Wingdings"/>
              </a:rPr>
              <a:t>) = S</a:t>
            </a:r>
            <a:r>
              <a:rPr lang="en-US" altLang="zh-CN" baseline="-25000" smtClean="0">
                <a:solidFill>
                  <a:srgbClr val="0000FF"/>
                </a:solidFill>
                <a:ea typeface="楷体" pitchFamily="49" charset="-122"/>
                <a:cs typeface="Times New Roman" pitchFamily="18" charset="0"/>
                <a:sym typeface="Wingdings"/>
              </a:rPr>
              <a:t>1</a:t>
            </a:r>
            <a:r>
              <a:rPr lang="en-US" altLang="zh-CN" smtClean="0">
                <a:solidFill>
                  <a:srgbClr val="0000FF"/>
                </a:solidFill>
                <a:ea typeface="楷体" pitchFamily="49" charset="-122"/>
                <a:cs typeface="Times New Roman" pitchFamily="18" charset="0"/>
                <a:sym typeface="Wingdings"/>
              </a:rPr>
              <a:t>(</a:t>
            </a:r>
            <a:r>
              <a:rPr lang="en-US" altLang="zh-CN" i="1" smtClean="0">
                <a:solidFill>
                  <a:srgbClr val="0000FF"/>
                </a:solidFill>
                <a:ea typeface="楷体" pitchFamily="49" charset="-122"/>
                <a:cs typeface="Times New Roman" pitchFamily="18" charset="0"/>
                <a:sym typeface="Wingdings"/>
              </a:rPr>
              <a:t>n</a:t>
            </a:r>
            <a:r>
              <a:rPr lang="zh-CN" altLang="en-US" smtClean="0">
                <a:solidFill>
                  <a:srgbClr val="0000FF"/>
                </a:solidFill>
                <a:ea typeface="楷体" pitchFamily="49" charset="-122"/>
                <a:cs typeface="Times New Roman" pitchFamily="18" charset="0"/>
                <a:sym typeface="Wingdings"/>
              </a:rPr>
              <a:t>，</a:t>
            </a:r>
            <a:r>
              <a:rPr lang="en-US" altLang="zh-CN" smtClean="0">
                <a:solidFill>
                  <a:srgbClr val="0000FF"/>
                </a:solidFill>
                <a:ea typeface="楷体" pitchFamily="49" charset="-122"/>
                <a:cs typeface="Times New Roman" pitchFamily="18" charset="0"/>
                <a:sym typeface="Wingdings"/>
              </a:rPr>
              <a:t>0)</a:t>
            </a:r>
            <a:r>
              <a:rPr lang="zh-CN" altLang="en-US" smtClean="0">
                <a:solidFill>
                  <a:srgbClr val="0000FF"/>
                </a:solidFill>
                <a:ea typeface="楷体" pitchFamily="49" charset="-122"/>
                <a:cs typeface="Times New Roman" pitchFamily="18" charset="0"/>
                <a:sym typeface="Wingdings"/>
              </a:rPr>
              <a:t>。</a:t>
            </a:r>
            <a:endParaRPr lang="zh-CN" altLang="en-US" dirty="0">
              <a:solidFill>
                <a:srgbClr val="0000FF"/>
              </a:solidFill>
              <a:ea typeface="楷体" pitchFamily="49" charset="-122"/>
              <a:cs typeface="Times New Roman" pitchFamily="18" charset="0"/>
            </a:endParaRPr>
          </a:p>
        </p:txBody>
      </p:sp>
      <p:sp>
        <p:nvSpPr>
          <p:cNvPr id="206856" name="Text Box 8"/>
          <p:cNvSpPr txBox="1">
            <a:spLocks noChangeArrowheads="1"/>
          </p:cNvSpPr>
          <p:nvPr/>
        </p:nvSpPr>
        <p:spPr bwMode="auto">
          <a:xfrm>
            <a:off x="755650" y="3071810"/>
            <a:ext cx="6840538" cy="1680460"/>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smtClean="0">
                <a:solidFill>
                  <a:srgbClr val="0000FF"/>
                </a:solidFill>
                <a:ea typeface="楷体" pitchFamily="49" charset="-122"/>
                <a:cs typeface="Times New Roman" pitchFamily="18" charset="0"/>
              </a:rPr>
              <a:t>则： </a:t>
            </a:r>
            <a:endParaRPr lang="en-US" altLang="zh-CN" smtClean="0">
              <a:solidFill>
                <a:srgbClr val="0000FF"/>
              </a:solidFill>
              <a:ea typeface="楷体" pitchFamily="49" charset="-122"/>
              <a:cs typeface="Times New Roman" pitchFamily="18" charset="0"/>
            </a:endParaRPr>
          </a:p>
          <a:p>
            <a:pPr algn="l"/>
            <a:r>
              <a:rPr lang="en-US" altLang="zh-CN" smtClean="0">
                <a:solidFill>
                  <a:srgbClr val="0000FF"/>
                </a:solidFill>
              </a:rPr>
              <a:t>S(</a:t>
            </a:r>
            <a:r>
              <a:rPr lang="en-US" altLang="zh-CN" i="1" smtClean="0">
                <a:solidFill>
                  <a:srgbClr val="0000FF"/>
                </a:solidFill>
              </a:rPr>
              <a:t>n</a:t>
            </a:r>
            <a:r>
              <a:rPr lang="en-US" altLang="zh-CN" smtClean="0">
                <a:solidFill>
                  <a:srgbClr val="0000FF"/>
                </a:solidFill>
              </a:rPr>
              <a:t>) = 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0) = 1+S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1) = 1+1+S</a:t>
            </a:r>
            <a:r>
              <a:rPr lang="en-US" altLang="zh-CN" baseline="-25000" smtClean="0">
                <a:solidFill>
                  <a:srgbClr val="0000FF"/>
                </a:solidFill>
              </a:rPr>
              <a:t>1</a:t>
            </a:r>
            <a:r>
              <a:rPr lang="en-US" altLang="zh-CN" smtClean="0">
                <a:solidFill>
                  <a:srgbClr val="0000FF"/>
                </a:solidFill>
              </a:rPr>
              <a:t>(</a:t>
            </a:r>
            <a:r>
              <a:rPr lang="en-US" altLang="zh-CN" i="1" smtClean="0">
                <a:solidFill>
                  <a:srgbClr val="0000FF"/>
                </a:solidFill>
              </a:rPr>
              <a:t>n</a:t>
            </a:r>
            <a:r>
              <a:rPr lang="zh-CN" altLang="en-US" smtClean="0">
                <a:solidFill>
                  <a:srgbClr val="0000FF"/>
                </a:solidFill>
              </a:rPr>
              <a:t>，</a:t>
            </a:r>
            <a:r>
              <a:rPr lang="en-US" altLang="zh-CN" smtClean="0">
                <a:solidFill>
                  <a:srgbClr val="0000FF"/>
                </a:solidFill>
              </a:rPr>
              <a:t>2</a:t>
            </a:r>
            <a:r>
              <a:rPr lang="en-US" altLang="zh-CN" dirty="0">
                <a:solidFill>
                  <a:srgbClr val="0000FF"/>
                </a:solidFill>
              </a:rPr>
              <a:t>)</a:t>
            </a:r>
          </a:p>
          <a:p>
            <a:pPr algn="l"/>
            <a:r>
              <a:rPr lang="en-US" altLang="zh-CN" smtClean="0">
                <a:solidFill>
                  <a:srgbClr val="0000FF"/>
                </a:solidFill>
              </a:rPr>
              <a:t>        = </a:t>
            </a:r>
            <a:r>
              <a:rPr lang="en-US" altLang="zh-CN" smtClean="0">
                <a:solidFill>
                  <a:srgbClr val="0000FF"/>
                </a:solidFill>
                <a:latin typeface="宋体"/>
                <a:ea typeface="宋体" pitchFamily="2" charset="-122"/>
                <a:cs typeface="Times New Roman" pitchFamily="18" charset="0"/>
              </a:rPr>
              <a:t>… </a:t>
            </a:r>
            <a:r>
              <a:rPr lang="en-US" altLang="zh-CN" smtClean="0">
                <a:solidFill>
                  <a:srgbClr val="0000FF"/>
                </a:solidFill>
                <a:cs typeface="Times New Roman" pitchFamily="18" charset="0"/>
              </a:rPr>
              <a:t>= </a:t>
            </a:r>
            <a:r>
              <a:rPr lang="en-US" altLang="zh-CN" smtClean="0">
                <a:solidFill>
                  <a:srgbClr val="0000FF"/>
                </a:solidFill>
              </a:rPr>
              <a:t>1 </a:t>
            </a:r>
            <a:r>
              <a:rPr lang="en-US" altLang="zh-CN" dirty="0">
                <a:solidFill>
                  <a:srgbClr val="0000FF"/>
                </a:solidFill>
              </a:rPr>
              <a:t>+ 1 + </a:t>
            </a:r>
            <a:r>
              <a:rPr lang="en-US" altLang="zh-CN" dirty="0">
                <a:solidFill>
                  <a:srgbClr val="0000FF"/>
                </a:solidFill>
                <a:latin typeface="宋体"/>
                <a:ea typeface="宋体" pitchFamily="2" charset="-122"/>
              </a:rPr>
              <a:t>…</a:t>
            </a:r>
            <a:r>
              <a:rPr lang="en-US" altLang="zh-CN" dirty="0">
                <a:solidFill>
                  <a:srgbClr val="0000FF"/>
                </a:solidFill>
                <a:ea typeface="宋体" pitchFamily="2" charset="-122"/>
              </a:rPr>
              <a:t> </a:t>
            </a:r>
            <a:r>
              <a:rPr lang="en-US" altLang="zh-CN">
                <a:solidFill>
                  <a:srgbClr val="0000FF"/>
                </a:solidFill>
              </a:rPr>
              <a:t>+ </a:t>
            </a:r>
            <a:r>
              <a:rPr lang="en-US" altLang="zh-CN" smtClean="0">
                <a:solidFill>
                  <a:srgbClr val="0000FF"/>
                </a:solidFill>
              </a:rPr>
              <a:t>1 = O(</a:t>
            </a:r>
            <a:r>
              <a:rPr lang="en-US" altLang="zh-CN" i="1" smtClean="0">
                <a:solidFill>
                  <a:srgbClr val="0000FF"/>
                </a:solidFill>
              </a:rPr>
              <a:t>n</a:t>
            </a:r>
            <a:r>
              <a:rPr lang="en-US" altLang="zh-CN" dirty="0">
                <a:solidFill>
                  <a:srgbClr val="0000FF"/>
                </a:solidFill>
              </a:rPr>
              <a:t>)</a:t>
            </a:r>
          </a:p>
        </p:txBody>
      </p:sp>
      <p:grpSp>
        <p:nvGrpSpPr>
          <p:cNvPr id="14" name="组合 13"/>
          <p:cNvGrpSpPr/>
          <p:nvPr/>
        </p:nvGrpSpPr>
        <p:grpSpPr>
          <a:xfrm>
            <a:off x="2428860" y="4640263"/>
            <a:ext cx="1584325" cy="649314"/>
            <a:chOff x="2089150" y="4640263"/>
            <a:chExt cx="1584325" cy="649314"/>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noFill/>
            <a:ln w="38100">
              <a:solidFill>
                <a:srgbClr val="6600CC"/>
              </a:solidFill>
              <a:round/>
              <a:headEnd/>
              <a:tailEnd/>
            </a:ln>
            <a:effectLst/>
          </p:spPr>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403252"/>
            </a:xfrm>
            <a:prstGeom prst="rect">
              <a:avLst/>
            </a:prstGeom>
            <a:noFill/>
            <a:ln w="38100" algn="ctr">
              <a:noFill/>
              <a:miter lim="800000"/>
              <a:headEnd/>
              <a:tailEnd/>
            </a:ln>
            <a:effectLst/>
          </p:spPr>
          <p:txBody>
            <a:bodyPr>
              <a:spAutoFit/>
            </a:bodyPr>
            <a:lstStyle/>
            <a:p>
              <a:pPr algn="l"/>
              <a:r>
                <a:rPr lang="en-US" altLang="zh-CN" sz="2000" i="1" dirty="0">
                  <a:solidFill>
                    <a:srgbClr val="660066"/>
                  </a:solidFill>
                </a:rPr>
                <a:t>n</a:t>
              </a:r>
              <a:r>
                <a:rPr lang="zh-CN" altLang="en-US" sz="2000" dirty="0">
                  <a:solidFill>
                    <a:srgbClr val="660066"/>
                  </a:solidFill>
                  <a:latin typeface="楷体" pitchFamily="49" charset="-122"/>
                  <a:ea typeface="楷体" pitchFamily="49" charset="-122"/>
                </a:rPr>
                <a:t>个</a:t>
              </a:r>
              <a:r>
                <a:rPr lang="en-US" altLang="zh-CN" sz="2000" dirty="0">
                  <a:solidFill>
                    <a:srgbClr val="660066"/>
                  </a:solidFill>
                </a:rPr>
                <a:t>1</a:t>
              </a:r>
            </a:p>
          </p:txBody>
        </p:sp>
      </p:grpSp>
      <p:sp>
        <p:nvSpPr>
          <p:cNvPr id="10" name="TextBox 9"/>
          <p:cNvSpPr txBox="1"/>
          <p:nvPr/>
        </p:nvSpPr>
        <p:spPr>
          <a:xfrm>
            <a:off x="642910" y="5357826"/>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solidFill>
                  <a:srgbClr val="0000FF"/>
                </a:solidFill>
                <a:ea typeface="楷体" pitchFamily="49" charset="-122"/>
                <a:cs typeface="Times New Roman" pitchFamily="18" charset="0"/>
              </a:rPr>
              <a:t>所以</a:t>
            </a:r>
            <a:r>
              <a:rPr lang="zh-CN" altLang="en-US" smtClean="0">
                <a:solidFill>
                  <a:srgbClr val="0000FF"/>
                </a:solidFill>
                <a:ea typeface="楷体" pitchFamily="49" charset="-122"/>
                <a:cs typeface="Times New Roman" pitchFamily="18" charset="0"/>
              </a:rPr>
              <a:t>调用</a:t>
            </a:r>
            <a:r>
              <a:rPr lang="en-US" altLang="zh-CN" smtClean="0">
                <a:solidFill>
                  <a:srgbClr val="0000FF"/>
                </a:solidFill>
                <a:ea typeface="楷体" pitchFamily="49" charset="-122"/>
                <a:cs typeface="Times New Roman" pitchFamily="18" charset="0"/>
              </a:rPr>
              <a:t>fun(</a:t>
            </a:r>
            <a:r>
              <a:rPr lang="en-US" altLang="zh-CN" i="1" smtClean="0">
                <a:solidFill>
                  <a:srgbClr val="0000FF"/>
                </a:solidFill>
                <a:ea typeface="楷体" pitchFamily="49" charset="-122"/>
                <a:cs typeface="Times New Roman" pitchFamily="18" charset="0"/>
              </a:rPr>
              <a:t>a</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0)</a:t>
            </a:r>
            <a:r>
              <a:rPr lang="zh-CN" altLang="en-US" smtClean="0">
                <a:solidFill>
                  <a:srgbClr val="0000FF"/>
                </a:solidFill>
                <a:ea typeface="楷体" pitchFamily="49" charset="-122"/>
                <a:cs typeface="Times New Roman" pitchFamily="18" charset="0"/>
              </a:rPr>
              <a:t>的空间复杂</a:t>
            </a:r>
            <a:r>
              <a:rPr lang="zh-CN" altLang="en-US" dirty="0" smtClean="0">
                <a:solidFill>
                  <a:srgbClr val="0000FF"/>
                </a:solidFill>
                <a:ea typeface="楷体" pitchFamily="49" charset="-122"/>
                <a:cs typeface="Times New Roman" pitchFamily="18" charset="0"/>
              </a:rPr>
              <a:t>度</a:t>
            </a:r>
            <a:r>
              <a:rPr lang="zh-CN" altLang="en-US" smtClean="0">
                <a:solidFill>
                  <a:srgbClr val="0000FF"/>
                </a:solidFill>
                <a:ea typeface="楷体" pitchFamily="49" charset="-122"/>
                <a:cs typeface="Times New Roman" pitchFamily="18" charset="0"/>
              </a:rPr>
              <a:t>为</a:t>
            </a:r>
            <a:r>
              <a:rPr lang="en-US" altLang="zh-CN" smtClean="0">
                <a:solidFill>
                  <a:srgbClr val="FF3300"/>
                </a:solidFill>
                <a:ea typeface="楷体" pitchFamily="49" charset="-122"/>
                <a:cs typeface="Times New Roman" pitchFamily="18" charset="0"/>
              </a:rPr>
              <a:t>O(</a:t>
            </a:r>
            <a:r>
              <a:rPr lang="en-US" altLang="zh-CN" i="1" smtClean="0">
                <a:solidFill>
                  <a:srgbClr val="FF3300"/>
                </a:solidFill>
                <a:ea typeface="楷体" pitchFamily="49" charset="-122"/>
                <a:cs typeface="Times New Roman" pitchFamily="18" charset="0"/>
              </a:rPr>
              <a:t>n</a:t>
            </a:r>
            <a:r>
              <a:rPr lang="en-US" altLang="zh-CN" smtClean="0">
                <a:solidFill>
                  <a:srgbClr val="FF3300"/>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a:t>
            </a:r>
            <a:endParaRPr lang="zh-CN" altLang="en-US" dirty="0"/>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12</a:t>
            </a:fld>
            <a:r>
              <a:rPr lang="en-US" altLang="zh-CN" smtClean="0"/>
              <a:t>/14</a:t>
            </a:r>
            <a:endParaRPr lang="en-US" altLang="zh-CN"/>
          </a:p>
        </p:txBody>
      </p:sp>
      <p:grpSp>
        <p:nvGrpSpPr>
          <p:cNvPr id="13" name="组合 12"/>
          <p:cNvGrpSpPr/>
          <p:nvPr/>
        </p:nvGrpSpPr>
        <p:grpSpPr>
          <a:xfrm>
            <a:off x="857224" y="1177602"/>
            <a:ext cx="5100647" cy="1531654"/>
            <a:chOff x="857224" y="1177602"/>
            <a:chExt cx="5100647" cy="1531654"/>
          </a:xfrm>
        </p:grpSpPr>
        <p:sp>
          <p:nvSpPr>
            <p:cNvPr id="206854" name="Text Box 6"/>
            <p:cNvSpPr txBox="1">
              <a:spLocks noChangeArrowheads="1"/>
            </p:cNvSpPr>
            <p:nvPr/>
          </p:nvSpPr>
          <p:spPr bwMode="auto">
            <a:xfrm>
              <a:off x="1000100" y="1785926"/>
              <a:ext cx="4957771" cy="9233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algn="l"/>
              <a:r>
                <a:rPr lang="en-US" altLang="zh-CN" sz="2000" smtClean="0">
                  <a:solidFill>
                    <a:srgbClr val="0000FF"/>
                  </a:solidFill>
                  <a:latin typeface="Times New Roman" pitchFamily="18" charset="0"/>
                  <a:ea typeface="楷体" pitchFamily="49" charset="-122"/>
                  <a:cs typeface="Times New Roman" pitchFamily="18" charset="0"/>
                </a:rPr>
                <a:t>S</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 = 1</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当</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n-ea"/>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1</a:t>
              </a:r>
              <a:r>
                <a:rPr lang="zh-CN" altLang="en-US" sz="2000" dirty="0">
                  <a:solidFill>
                    <a:srgbClr val="0000FF"/>
                  </a:solidFill>
                  <a:latin typeface="Times New Roman" pitchFamily="18" charset="0"/>
                  <a:ea typeface="楷体" pitchFamily="49" charset="-122"/>
                  <a:cs typeface="Times New Roman" pitchFamily="18" charset="0"/>
                </a:rPr>
                <a:t>时</a:t>
              </a:r>
            </a:p>
            <a:p>
              <a:pPr algn="l"/>
              <a:r>
                <a:rPr lang="en-US" altLang="zh-CN" sz="2000" err="1">
                  <a:solidFill>
                    <a:srgbClr val="0000FF"/>
                  </a:solidFill>
                  <a:latin typeface="Times New Roman" pitchFamily="18" charset="0"/>
                  <a:ea typeface="楷体" pitchFamily="49" charset="-122"/>
                  <a:cs typeface="Times New Roman" pitchFamily="18" charset="0"/>
                </a:rPr>
                <a:t>S</a:t>
              </a:r>
              <a:r>
                <a:rPr lang="en-US" altLang="zh-CN" sz="2000" baseline="-25000" err="1">
                  <a:solidFill>
                    <a:srgbClr val="0000FF"/>
                  </a:solidFill>
                  <a:latin typeface="Times New Roman" pitchFamily="18" charset="0"/>
                  <a:ea typeface="楷体" pitchFamily="49" charset="-122"/>
                  <a:cs typeface="Times New Roman" pitchFamily="18" charset="0"/>
                </a:rPr>
                <a:t>1</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i="1">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 = 1+S</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+1</a:t>
              </a:r>
              <a:r>
                <a:rPr lang="en-US" altLang="zh-CN"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其他</a:t>
              </a:r>
              <a:r>
                <a:rPr lang="zh-CN" altLang="en-US" sz="2000" dirty="0">
                  <a:solidFill>
                    <a:srgbClr val="0000FF"/>
                  </a:solidFill>
                  <a:latin typeface="Times New Roman" pitchFamily="18" charset="0"/>
                  <a:ea typeface="楷体" pitchFamily="49" charset="-122"/>
                  <a:cs typeface="Times New Roman" pitchFamily="18" charset="0"/>
                </a:rPr>
                <a:t>情况</a:t>
              </a:r>
            </a:p>
          </p:txBody>
        </p:sp>
        <p:sp>
          <p:nvSpPr>
            <p:cNvPr id="12" name="TextBox 11"/>
            <p:cNvSpPr txBox="1"/>
            <p:nvPr/>
          </p:nvSpPr>
          <p:spPr>
            <a:xfrm>
              <a:off x="857224" y="1177602"/>
              <a:ext cx="3500462" cy="465448"/>
            </a:xfrm>
            <a:prstGeom prst="rect">
              <a:avLst/>
            </a:prstGeom>
            <a:noFill/>
          </p:spPr>
          <p:txBody>
            <a:bodyPr wrap="square" rtlCol="0">
              <a:spAutoFit/>
            </a:bodyPr>
            <a:lstStyle/>
            <a:p>
              <a:pPr algn="l"/>
              <a:r>
                <a:rPr lang="zh-CN" altLang="en-US" smtClean="0">
                  <a:solidFill>
                    <a:srgbClr val="0000FF"/>
                  </a:solidFill>
                  <a:ea typeface="楷体" pitchFamily="49" charset="-122"/>
                  <a:cs typeface="Times New Roman" pitchFamily="18" charset="0"/>
                </a:rPr>
                <a:t>由</a:t>
              </a:r>
              <a:r>
                <a:rPr lang="en-US" altLang="zh-CN" smtClean="0">
                  <a:solidFill>
                    <a:srgbClr val="0000FF"/>
                  </a:solidFill>
                  <a:ea typeface="楷体" pitchFamily="49" charset="-122"/>
                  <a:cs typeface="Times New Roman" pitchFamily="18" charset="0"/>
                </a:rPr>
                <a:t>fun()</a:t>
              </a:r>
              <a:r>
                <a:rPr lang="zh-CN" altLang="en-US" smtClean="0">
                  <a:solidFill>
                    <a:srgbClr val="0000FF"/>
                  </a:solidFill>
                  <a:ea typeface="楷体" pitchFamily="49" charset="-122"/>
                  <a:cs typeface="Times New Roman" pitchFamily="18" charset="0"/>
                </a:rPr>
                <a:t>递归算法可知：</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206856">
                                            <p:txEl>
                                              <p:pRg st="0" end="0"/>
                                            </p:txEl>
                                          </p:spTgt>
                                        </p:tgtEl>
                                        <p:attrNameLst>
                                          <p:attrName>style.visibility</p:attrName>
                                        </p:attrNameLst>
                                      </p:cBhvr>
                                      <p:to>
                                        <p:strVal val="visible"/>
                                      </p:to>
                                    </p:set>
                                    <p:anim calcmode="discrete" valueType="clr">
                                      <p:cBhvr override="childStyle">
                                        <p:cTn id="11" dur="80"/>
                                        <p:tgtEl>
                                          <p:spTgt spid="2068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6856">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206856">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06856">
                                            <p:txEl>
                                              <p:pRg st="1" end="1"/>
                                            </p:txEl>
                                          </p:spTgt>
                                        </p:tgtEl>
                                        <p:attrNameLst>
                                          <p:attrName>style.visibility</p:attrName>
                                        </p:attrNameLst>
                                      </p:cBhvr>
                                      <p:to>
                                        <p:strVal val="visible"/>
                                      </p:to>
                                    </p:set>
                                    <p:anim calcmode="discrete" valueType="clr">
                                      <p:cBhvr override="childStyle">
                                        <p:cTn id="16" dur="80"/>
                                        <p:tgtEl>
                                          <p:spTgt spid="20685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06856">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206856">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206856">
                                            <p:txEl>
                                              <p:pRg st="2" end="2"/>
                                            </p:txEl>
                                          </p:spTgt>
                                        </p:tgtEl>
                                        <p:attrNameLst>
                                          <p:attrName>style.visibility</p:attrName>
                                        </p:attrNameLst>
                                      </p:cBhvr>
                                      <p:to>
                                        <p:strVal val="visible"/>
                                      </p:to>
                                    </p:set>
                                    <p:anim calcmode="discrete" valueType="clr">
                                      <p:cBhvr override="childStyle">
                                        <p:cTn id="23" dur="80"/>
                                        <p:tgtEl>
                                          <p:spTgt spid="20685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206856">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206856">
                                            <p:txEl>
                                              <p:pRg st="2" end="2"/>
                                            </p:txEl>
                                          </p:spTgt>
                                        </p:tgtEl>
                                        <p:attrNameLst>
                                          <p:attrName>fill.type</p:attrName>
                                        </p:attrNameLst>
                                      </p:cBhvr>
                                      <p:to>
                                        <p:strVal val="solid"/>
                                      </p:to>
                                    </p:set>
                                  </p:childTnLst>
                                </p:cTn>
                              </p:par>
                            </p:childTnLst>
                          </p:cTn>
                        </p:par>
                        <p:par>
                          <p:cTn id="26" fill="hold">
                            <p:stCondLst>
                              <p:cond delay="640"/>
                            </p:stCondLst>
                            <p:childTnLst>
                              <p:par>
                                <p:cTn id="27" presetID="1"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0"/>
                                        </p:tgtEl>
                                        <p:attrNameLst>
                                          <p:attrName>style.visibility</p:attrName>
                                        </p:attrNameLst>
                                      </p:cBhvr>
                                      <p:to>
                                        <p:strVal val="visible"/>
                                      </p:to>
                                    </p:set>
                                    <p:anim calcmode="discrete" valueType="clr">
                                      <p:cBhvr override="childStyle">
                                        <p:cTn id="33"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0"/>
                                        </p:tgtEl>
                                        <p:attrNameLst>
                                          <p:attrName>fillcolor</p:attrName>
                                        </p:attrNameLst>
                                      </p:cBhvr>
                                      <p:tavLst>
                                        <p:tav tm="0">
                                          <p:val>
                                            <p:clrVal>
                                              <a:schemeClr val="accent2"/>
                                            </p:clrVal>
                                          </p:val>
                                        </p:tav>
                                        <p:tav tm="50000">
                                          <p:val>
                                            <p:clrVal>
                                              <a:schemeClr val="hlink"/>
                                            </p:clrVal>
                                          </p:val>
                                        </p:tav>
                                      </p:tavLst>
                                    </p:anim>
                                    <p:set>
                                      <p:cBhvr>
                                        <p:cTn id="35"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285860"/>
            <a:ext cx="8215370" cy="173062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2700000" scaled="1"/>
            <a:tileRect/>
          </a:gradFill>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algn="l"/>
            <a:r>
              <a:rPr lang="zh-CN" altLang="en-US" smtClean="0">
                <a:solidFill>
                  <a:srgbClr val="FF0000"/>
                </a:solidFill>
                <a:latin typeface="黑体" pitchFamily="49" charset="-122"/>
                <a:ea typeface="黑体" pitchFamily="49" charset="-122"/>
                <a:cs typeface="Times New Roman" pitchFamily="18" charset="0"/>
              </a:rPr>
              <a:t>思考题</a:t>
            </a:r>
            <a:endParaRPr lang="en-US" altLang="zh-CN" smtClean="0">
              <a:solidFill>
                <a:srgbClr val="FF0000"/>
              </a:solidFill>
              <a:latin typeface="黑体" pitchFamily="49" charset="-122"/>
              <a:ea typeface="黑体" pitchFamily="49" charset="-122"/>
              <a:cs typeface="Times New Roman" pitchFamily="18" charset="0"/>
            </a:endParaRPr>
          </a:p>
          <a:p>
            <a:pPr algn="l"/>
            <a:r>
              <a:rPr lang="en-US" altLang="zh-CN" smtClean="0">
                <a:latin typeface="Times New Roman" pitchFamily="18" charset="0"/>
                <a:ea typeface="楷体" pitchFamily="49" charset="-122"/>
                <a:cs typeface="Times New Roman" pitchFamily="18" charset="0"/>
              </a:rPr>
              <a:t>        </a:t>
            </a:r>
            <a:r>
              <a:rPr lang="zh-CN" altLang="en-US" smtClean="0">
                <a:solidFill>
                  <a:srgbClr val="0000FF"/>
                </a:solidFill>
                <a:latin typeface="Times New Roman" pitchFamily="18" charset="0"/>
                <a:ea typeface="楷体" pitchFamily="49" charset="-122"/>
                <a:cs typeface="Times New Roman" pitchFamily="18" charset="0"/>
              </a:rPr>
              <a:t>递归算法和非递归算法在分析时间复杂度和空间复杂度上为什么不同？</a:t>
            </a:r>
            <a:endParaRPr lang="zh-CN" altLang="en-US">
              <a:solidFill>
                <a:srgbClr val="0000FF"/>
              </a:solidFill>
              <a:latin typeface="Times New Roman" pitchFamily="18" charset="0"/>
              <a:ea typeface="楷体"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13</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lnSpc>
                <a:spcPct val="100000"/>
              </a:lnSpc>
            </a:pPr>
            <a:r>
              <a:rPr kumimoji="0" lang="en-US" altLang="zh-CN">
                <a:solidFill>
                  <a:srgbClr val="FF00FF"/>
                </a:solidFill>
              </a:rPr>
              <a:t> </a:t>
            </a:r>
            <a:r>
              <a:rPr kumimoji="0" lang="en-US" altLang="zh-CN" sz="4000">
                <a:solidFill>
                  <a:srgbClr val="FF3300"/>
                </a:solidFill>
                <a:effectLst>
                  <a:outerShdw blurRad="38100" dist="38100" dir="2700000" algn="tl">
                    <a:srgbClr val="000000"/>
                  </a:outerShdw>
                </a:effectLst>
              </a:rPr>
              <a:t>━━</a:t>
            </a:r>
            <a:r>
              <a:rPr kumimoji="0"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kumimoji="0" lang="zh-CN" altLang="en-US" sz="40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0" y="100010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0719" name="Text Box 15"/>
          <p:cNvSpPr txBox="1">
            <a:spLocks noChangeArrowheads="1"/>
          </p:cNvSpPr>
          <p:nvPr/>
        </p:nvSpPr>
        <p:spPr bwMode="auto">
          <a:xfrm>
            <a:off x="293713" y="948490"/>
            <a:ext cx="6207113" cy="3059299"/>
          </a:xfrm>
          <a:prstGeom prst="rect">
            <a:avLst/>
          </a:prstGeom>
          <a:noFill/>
          <a:ln w="19050" algn="ctr">
            <a:noFill/>
            <a:miter lim="800000"/>
            <a:headEnd/>
            <a:tailEnd/>
          </a:ln>
          <a:effectLst/>
        </p:spPr>
        <p:txBody>
          <a:bodyPr wrap="square">
            <a:spAutoFit/>
          </a:bodyPr>
          <a:lstStyle/>
          <a:p>
            <a:pPr algn="l">
              <a:lnSpc>
                <a:spcPct val="90000"/>
              </a:lnSpc>
            </a:pPr>
            <a:r>
              <a:rPr lang="zh-CN" altLang="en-US" smtClean="0">
                <a:solidFill>
                  <a:srgbClr val="0000FF"/>
                </a:solidFill>
                <a:ea typeface="楷体" pitchFamily="49" charset="-122"/>
                <a:cs typeface="Times New Roman" pitchFamily="18" charset="0"/>
              </a:rPr>
              <a:t>例如，</a:t>
            </a:r>
            <a:r>
              <a:rPr lang="en-US" altLang="zh-CN" smtClean="0">
                <a:solidFill>
                  <a:srgbClr val="0000FF"/>
                </a:solidFill>
                <a:ea typeface="楷体" pitchFamily="49" charset="-122"/>
                <a:cs typeface="Times New Roman" pitchFamily="18" charset="0"/>
              </a:rPr>
              <a:t>10</a:t>
            </a:r>
            <a:r>
              <a:rPr lang="zh-CN" altLang="en-US" dirty="0">
                <a:solidFill>
                  <a:srgbClr val="0000FF"/>
                </a:solidFill>
                <a:ea typeface="楷体" pitchFamily="49" charset="-122"/>
                <a:cs typeface="Times New Roman" pitchFamily="18" charset="0"/>
              </a:rPr>
              <a:t>个</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a:t>
            </a:r>
            <a:r>
              <a:rPr lang="en-US" altLang="zh-CN" dirty="0">
                <a:solidFill>
                  <a:srgbClr val="0000FF"/>
                </a:solidFill>
                <a:ea typeface="楷体" pitchFamily="49" charset="-122"/>
                <a:cs typeface="Times New Roman" pitchFamily="18" charset="0"/>
              </a:rPr>
              <a:t>10</a:t>
            </a:r>
            <a:r>
              <a:rPr lang="zh-CN" altLang="en-US" dirty="0">
                <a:solidFill>
                  <a:srgbClr val="0000FF"/>
                </a:solidFill>
                <a:ea typeface="楷体" pitchFamily="49" charset="-122"/>
                <a:cs typeface="Times New Roman" pitchFamily="18" charset="0"/>
              </a:rPr>
              <a:t>的</a:t>
            </a:r>
            <a:r>
              <a:rPr lang="zh-CN" altLang="en-US" dirty="0" smtClean="0">
                <a:solidFill>
                  <a:srgbClr val="0000FF"/>
                </a:solidFill>
                <a:ea typeface="楷体" pitchFamily="49" charset="-122"/>
                <a:cs typeface="Times New Roman" pitchFamily="18" charset="0"/>
              </a:rPr>
              <a:t>整数序列递增</a:t>
            </a:r>
            <a:r>
              <a:rPr lang="zh-CN" altLang="en-US" dirty="0">
                <a:solidFill>
                  <a:srgbClr val="0000FF"/>
                </a:solidFill>
                <a:ea typeface="楷体" pitchFamily="49" charset="-122"/>
                <a:cs typeface="Times New Roman" pitchFamily="18" charset="0"/>
              </a:rPr>
              <a:t>排序：</a:t>
            </a:r>
          </a:p>
          <a:p>
            <a:pPr algn="l">
              <a:lnSpc>
                <a:spcPct val="150000"/>
              </a:lnSpc>
            </a:pPr>
            <a:r>
              <a:rPr lang="zh-CN" altLang="en-US" dirty="0">
                <a:solidFill>
                  <a:srgbClr val="0000FF"/>
                </a:solidFill>
                <a:ea typeface="楷体" pitchFamily="49" charset="-122"/>
                <a:cs typeface="Times New Roman" pitchFamily="18" charset="0"/>
              </a:rPr>
              <a:t>　　</a:t>
            </a:r>
            <a:r>
              <a:rPr lang="en-US" altLang="zh-CN" sz="2200" i="1" dirty="0">
                <a:solidFill>
                  <a:srgbClr val="FF00FF"/>
                </a:solidFill>
                <a:ea typeface="楷体" pitchFamily="49" charset="-122"/>
                <a:cs typeface="Times New Roman" pitchFamily="18" charset="0"/>
              </a:rPr>
              <a:t>n</a:t>
            </a:r>
            <a:r>
              <a:rPr lang="en-US" altLang="zh-CN" sz="2200" dirty="0">
                <a:solidFill>
                  <a:srgbClr val="FF00FF"/>
                </a:solidFill>
                <a:ea typeface="楷体" pitchFamily="49" charset="-122"/>
                <a:cs typeface="Times New Roman" pitchFamily="18" charset="0"/>
              </a:rPr>
              <a:t>=10</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a:solidFill>
                  <a:srgbClr val="FF00FF"/>
                </a:solidFill>
                <a:ea typeface="楷体" pitchFamily="49" charset="-122"/>
                <a:cs typeface="Times New Roman" pitchFamily="18" charset="0"/>
              </a:rPr>
              <a:t>I</a:t>
            </a:r>
            <a:r>
              <a:rPr lang="en-US" altLang="zh-CN" sz="2200" baseline="-25000" dirty="0" err="1">
                <a:solidFill>
                  <a:srgbClr val="FF00FF"/>
                </a:solidFill>
                <a:ea typeface="楷体" pitchFamily="49" charset="-122"/>
                <a:cs typeface="Times New Roman" pitchFamily="18" charset="0"/>
              </a:rPr>
              <a:t>1</a:t>
            </a:r>
            <a:r>
              <a:rPr lang="en-US" altLang="zh-CN" sz="220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2</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3</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4</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5</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6</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7</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8</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9</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10</a:t>
            </a:r>
            <a:r>
              <a:rPr lang="en-US" altLang="zh-CN" sz="2200" dirty="0">
                <a:solidFill>
                  <a:srgbClr val="FF00FF"/>
                </a:solidFill>
                <a:ea typeface="楷体" pitchFamily="49" charset="-122"/>
                <a:cs typeface="Times New Roman" pitchFamily="18" charset="0"/>
              </a:rPr>
              <a:t>}</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a:solidFill>
                  <a:srgbClr val="FF00FF"/>
                </a:solidFill>
                <a:ea typeface="楷体" pitchFamily="49" charset="-122"/>
                <a:cs typeface="Times New Roman" pitchFamily="18" charset="0"/>
              </a:rPr>
              <a:t>I</a:t>
            </a:r>
            <a:r>
              <a:rPr lang="en-US" altLang="zh-CN" sz="2200" baseline="-25000" dirty="0" err="1">
                <a:solidFill>
                  <a:srgbClr val="FF00FF"/>
                </a:solidFill>
                <a:ea typeface="楷体" pitchFamily="49" charset="-122"/>
                <a:cs typeface="Times New Roman" pitchFamily="18" charset="0"/>
              </a:rPr>
              <a:t>2</a:t>
            </a:r>
            <a:r>
              <a:rPr lang="en-US" altLang="zh-CN" sz="220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2</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3</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4</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5</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6</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7</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8</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9</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10</a:t>
            </a:r>
            <a:r>
              <a:rPr lang="en-US" altLang="zh-CN" sz="2200" dirty="0">
                <a:solidFill>
                  <a:srgbClr val="FF00FF"/>
                </a:solidFill>
                <a:ea typeface="楷体" pitchFamily="49" charset="-122"/>
                <a:cs typeface="Times New Roman" pitchFamily="18" charset="0"/>
              </a:rPr>
              <a:t>}</a:t>
            </a:r>
          </a:p>
          <a:p>
            <a:pPr algn="l">
              <a:lnSpc>
                <a:spcPct val="90000"/>
              </a:lnSpc>
            </a:pPr>
            <a:r>
              <a:rPr lang="en-US" altLang="zh-CN" sz="2200" dirty="0">
                <a:solidFill>
                  <a:srgbClr val="FF00FF"/>
                </a:solidFill>
                <a:ea typeface="楷体" pitchFamily="49" charset="-122"/>
                <a:cs typeface="Times New Roman" pitchFamily="18" charset="0"/>
              </a:rPr>
              <a:t>	…</a:t>
            </a:r>
          </a:p>
          <a:p>
            <a:pPr algn="l">
              <a:lnSpc>
                <a:spcPct val="90000"/>
              </a:lnSpc>
            </a:pPr>
            <a:r>
              <a:rPr lang="zh-CN" altLang="en-US" sz="2200" dirty="0">
                <a:solidFill>
                  <a:srgbClr val="FF00FF"/>
                </a:solidFill>
                <a:ea typeface="楷体" pitchFamily="49" charset="-122"/>
                <a:cs typeface="Times New Roman" pitchFamily="18" charset="0"/>
              </a:rPr>
              <a:t>　　</a:t>
            </a:r>
            <a:r>
              <a:rPr lang="en-US" altLang="zh-CN" sz="2200" i="1" dirty="0" err="1" smtClean="0">
                <a:solidFill>
                  <a:srgbClr val="FF00FF"/>
                </a:solidFill>
                <a:ea typeface="楷体" pitchFamily="49" charset="-122"/>
                <a:cs typeface="Times New Roman" pitchFamily="18" charset="0"/>
              </a:rPr>
              <a:t>I</a:t>
            </a:r>
            <a:r>
              <a:rPr lang="en-US" altLang="zh-CN" sz="2200" i="1" baseline="-25000" dirty="0" err="1" smtClean="0">
                <a:solidFill>
                  <a:srgbClr val="FF00FF"/>
                </a:solidFill>
                <a:ea typeface="楷体" pitchFamily="49" charset="-122"/>
                <a:cs typeface="Times New Roman" pitchFamily="18" charset="0"/>
              </a:rPr>
              <a:t>m</a:t>
            </a:r>
            <a:r>
              <a:rPr lang="en-US" altLang="zh-CN" sz="220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10</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9</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8</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7</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6</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5</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4</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3</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2</a:t>
            </a:r>
            <a:r>
              <a:rPr lang="zh-CN" altLang="en-US" sz="2200" smtClean="0">
                <a:solidFill>
                  <a:srgbClr val="FF00FF"/>
                </a:solidFill>
                <a:ea typeface="楷体" pitchFamily="49" charset="-122"/>
                <a:cs typeface="Times New Roman" pitchFamily="18" charset="0"/>
              </a:rPr>
              <a:t>，</a:t>
            </a:r>
            <a:r>
              <a:rPr lang="en-US" altLang="zh-CN" sz="2200" smtClean="0">
                <a:solidFill>
                  <a:srgbClr val="FF00FF"/>
                </a:solidFill>
                <a:ea typeface="楷体" pitchFamily="49" charset="-122"/>
                <a:cs typeface="Times New Roman" pitchFamily="18" charset="0"/>
              </a:rPr>
              <a:t>1</a:t>
            </a:r>
            <a:r>
              <a:rPr lang="en-US" altLang="zh-CN" sz="2200" dirty="0">
                <a:solidFill>
                  <a:srgbClr val="FF00FF"/>
                </a:solidFill>
                <a:ea typeface="楷体" pitchFamily="49" charset="-122"/>
                <a:cs typeface="Times New Roman" pitchFamily="18" charset="0"/>
              </a:rPr>
              <a:t>}</a:t>
            </a:r>
          </a:p>
        </p:txBody>
      </p:sp>
      <p:sp>
        <p:nvSpPr>
          <p:cNvPr id="200720" name="AutoShape 16"/>
          <p:cNvSpPr>
            <a:spLocks/>
          </p:cNvSpPr>
          <p:nvPr/>
        </p:nvSpPr>
        <p:spPr bwMode="auto">
          <a:xfrm>
            <a:off x="5857883" y="2214554"/>
            <a:ext cx="287337" cy="1728788"/>
          </a:xfrm>
          <a:prstGeom prst="rightBrace">
            <a:avLst>
              <a:gd name="adj1" fmla="val 50138"/>
              <a:gd name="adj2" fmla="val 50000"/>
            </a:avLst>
          </a:prstGeom>
          <a:noFill/>
          <a:ln w="28575">
            <a:solidFill>
              <a:srgbClr val="6600CC"/>
            </a:solidFill>
            <a:round/>
            <a:headEnd/>
            <a:tailEnd/>
          </a:ln>
          <a:effectLst/>
        </p:spPr>
        <p:txBody>
          <a:bodyPr wrap="none" anchor="ctr">
            <a:spAutoFit/>
          </a:bodyPr>
          <a:lstStyle/>
          <a:p>
            <a:endParaRPr lang="zh-CN" altLang="en-US"/>
          </a:p>
        </p:txBody>
      </p:sp>
      <p:sp>
        <p:nvSpPr>
          <p:cNvPr id="200721" name="Text Box 17"/>
          <p:cNvSpPr txBox="1">
            <a:spLocks noChangeArrowheads="1"/>
          </p:cNvSpPr>
          <p:nvPr/>
        </p:nvSpPr>
        <p:spPr bwMode="auto">
          <a:xfrm>
            <a:off x="6173772" y="2812747"/>
            <a:ext cx="2684508" cy="498598"/>
          </a:xfrm>
          <a:prstGeom prst="rect">
            <a:avLst/>
          </a:prstGeom>
          <a:noFill/>
          <a:ln w="19050" algn="ctr">
            <a:noFill/>
            <a:miter lim="800000"/>
            <a:headEnd/>
            <a:tailEnd/>
          </a:ln>
          <a:effectLst/>
        </p:spPr>
        <p:txBody>
          <a:bodyPr wrap="square">
            <a:spAutoFit/>
          </a:bodyPr>
          <a:lstStyle/>
          <a:p>
            <a:pPr algn="l"/>
            <a:r>
              <a:rPr lang="zh-CN" altLang="en-US">
                <a:solidFill>
                  <a:srgbClr val="0000FF"/>
                </a:solidFill>
                <a:ea typeface="楷体" pitchFamily="49" charset="-122"/>
                <a:cs typeface="Times New Roman" pitchFamily="18" charset="0"/>
              </a:rPr>
              <a:t>构成</a:t>
            </a:r>
            <a:r>
              <a:rPr lang="en-US" altLang="zh-CN" i="1" smtClean="0">
                <a:solidFill>
                  <a:srgbClr val="0000FF"/>
                </a:solidFill>
                <a:ea typeface="楷体" pitchFamily="49" charset="-122"/>
                <a:cs typeface="Times New Roman" pitchFamily="18" charset="0"/>
              </a:rPr>
              <a:t>D</a:t>
            </a:r>
            <a:r>
              <a:rPr lang="en-US" altLang="zh-CN" i="1" baseline="-25000"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P</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)=1/</a:t>
            </a:r>
            <a:r>
              <a:rPr lang="en-US" altLang="zh-CN" i="1" dirty="0">
                <a:solidFill>
                  <a:srgbClr val="0000FF"/>
                </a:solidFill>
                <a:ea typeface="楷体" pitchFamily="49" charset="-122"/>
                <a:cs typeface="Times New Roman" pitchFamily="18" charset="0"/>
              </a:rPr>
              <a:t>m</a:t>
            </a:r>
          </a:p>
        </p:txBody>
      </p:sp>
      <p:sp>
        <p:nvSpPr>
          <p:cNvPr id="8" name="上箭头 7"/>
          <p:cNvSpPr/>
          <p:nvPr/>
        </p:nvSpPr>
        <p:spPr>
          <a:xfrm>
            <a:off x="2357422" y="4141121"/>
            <a:ext cx="214314" cy="285752"/>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TextBox 8"/>
          <p:cNvSpPr txBox="1"/>
          <p:nvPr/>
        </p:nvSpPr>
        <p:spPr>
          <a:xfrm>
            <a:off x="428596" y="4569749"/>
            <a:ext cx="5857916" cy="430887"/>
          </a:xfrm>
          <a:prstGeom prst="rect">
            <a:avLst/>
          </a:prstGeom>
          <a:noFill/>
        </p:spPr>
        <p:txBody>
          <a:bodyPr wrap="square" rtlCol="0">
            <a:spAutoFit/>
          </a:bodyPr>
          <a:lstStyle/>
          <a:p>
            <a:pPr algn="l"/>
            <a:r>
              <a:rPr lang="zh-CN" altLang="en-US" sz="2000" dirty="0" smtClean="0">
                <a:solidFill>
                  <a:srgbClr val="0000FF"/>
                </a:solidFill>
                <a:ea typeface="楷体" pitchFamily="49" charset="-122"/>
                <a:cs typeface="Times New Roman" pitchFamily="18" charset="0"/>
              </a:rPr>
              <a:t>所有可能的初始序列有</a:t>
            </a:r>
            <a:r>
              <a:rPr lang="en-US" altLang="zh-CN" sz="2000" i="1" smtClean="0">
                <a:solidFill>
                  <a:srgbClr val="0000FF"/>
                </a:solidFill>
                <a:ea typeface="楷体" pitchFamily="49" charset="-122"/>
                <a:cs typeface="Times New Roman" pitchFamily="18" charset="0"/>
              </a:rPr>
              <a:t>m</a:t>
            </a:r>
            <a:r>
              <a:rPr lang="zh-CN" altLang="en-US" sz="2000" smtClean="0">
                <a:solidFill>
                  <a:srgbClr val="0000FF"/>
                </a:solidFill>
                <a:ea typeface="楷体" pitchFamily="49" charset="-122"/>
                <a:cs typeface="Times New Roman" pitchFamily="18" charset="0"/>
              </a:rPr>
              <a:t>个，</a:t>
            </a:r>
            <a:r>
              <a:rPr lang="en-US" altLang="zh-CN" sz="2000" i="1" smtClean="0">
                <a:solidFill>
                  <a:srgbClr val="0000FF"/>
                </a:solidFill>
                <a:ea typeface="楷体" pitchFamily="49" charset="-122"/>
                <a:cs typeface="Times New Roman" pitchFamily="18" charset="0"/>
              </a:rPr>
              <a:t>m</a:t>
            </a:r>
            <a:r>
              <a:rPr lang="en-US" altLang="zh-CN" sz="2000" smtClean="0">
                <a:solidFill>
                  <a:srgbClr val="0000FF"/>
                </a:solidFill>
                <a:ea typeface="楷体" pitchFamily="49" charset="-122"/>
                <a:cs typeface="Times New Roman" pitchFamily="18" charset="0"/>
              </a:rPr>
              <a:t>=10!</a:t>
            </a:r>
            <a:endParaRPr lang="zh-CN" altLang="en-US" sz="2000" dirty="0">
              <a:solidFill>
                <a:srgbClr val="0000FF"/>
              </a:solidFill>
              <a:ea typeface="楷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2</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Text Box 5"/>
          <p:cNvSpPr txBox="1">
            <a:spLocks noChangeArrowheads="1"/>
          </p:cNvSpPr>
          <p:nvPr/>
        </p:nvSpPr>
        <p:spPr bwMode="auto">
          <a:xfrm>
            <a:off x="5067308" y="1052513"/>
            <a:ext cx="719138" cy="248722"/>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68" name="Text Box 4"/>
          <p:cNvSpPr txBox="1">
            <a:spLocks noChangeArrowheads="1"/>
          </p:cNvSpPr>
          <p:nvPr/>
        </p:nvSpPr>
        <p:spPr bwMode="auto">
          <a:xfrm>
            <a:off x="468313" y="549275"/>
            <a:ext cx="7991475" cy="646331"/>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算法的</a:t>
            </a:r>
            <a:r>
              <a:rPr lang="zh-CN" altLang="en-US" dirty="0" smtClean="0">
                <a:solidFill>
                  <a:srgbClr val="FF00FF"/>
                </a:solidFill>
                <a:ea typeface="楷体" pitchFamily="49" charset="-122"/>
                <a:cs typeface="Times New Roman" pitchFamily="18" charset="0"/>
              </a:rPr>
              <a:t>最坏时间复杂</a:t>
            </a:r>
            <a:r>
              <a:rPr lang="zh-CN" altLang="en-US" dirty="0">
                <a:solidFill>
                  <a:srgbClr val="FF00FF"/>
                </a:solidFill>
                <a:ea typeface="楷体" pitchFamily="49" charset="-122"/>
                <a:cs typeface="Times New Roman" pitchFamily="18" charset="0"/>
              </a:rPr>
              <a:t>度</a:t>
            </a:r>
            <a:r>
              <a:rPr lang="zh-CN" altLang="en-US" dirty="0">
                <a:solidFill>
                  <a:srgbClr val="0000FF"/>
                </a:solidFill>
                <a:ea typeface="楷体" pitchFamily="49" charset="-122"/>
                <a:cs typeface="Times New Roman" pitchFamily="18" charset="0"/>
              </a:rPr>
              <a:t>为：</a:t>
            </a:r>
            <a:r>
              <a:rPr lang="en-US" altLang="zh-CN" i="1" dirty="0">
                <a:solidFill>
                  <a:srgbClr val="0000FF"/>
                </a:solidFill>
                <a:ea typeface="楷体" pitchFamily="49" charset="-122"/>
                <a:cs typeface="Times New Roman" pitchFamily="18" charset="0"/>
              </a:rPr>
              <a:t>W</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dirty="0">
                <a:solidFill>
                  <a:srgbClr val="C00000"/>
                </a:solidFill>
                <a:ea typeface="楷体" pitchFamily="49" charset="-122"/>
                <a:cs typeface="Times New Roman" pitchFamily="18" charset="0"/>
              </a:rPr>
              <a:t>MAX</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T</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p>
        </p:txBody>
      </p:sp>
      <p:sp>
        <p:nvSpPr>
          <p:cNvPr id="216070" name="Text Box 6"/>
          <p:cNvSpPr txBox="1">
            <a:spLocks noChangeArrowheads="1"/>
          </p:cNvSpPr>
          <p:nvPr/>
        </p:nvSpPr>
        <p:spPr bwMode="auto">
          <a:xfrm>
            <a:off x="5067308" y="2146288"/>
            <a:ext cx="719138" cy="248722"/>
          </a:xfrm>
          <a:prstGeom prst="rect">
            <a:avLst/>
          </a:prstGeom>
          <a:noFill/>
          <a:ln w="19050" algn="ctr">
            <a:noFill/>
            <a:miter lim="800000"/>
            <a:headEnd/>
            <a:tailEnd/>
          </a:ln>
          <a:effectLst/>
        </p:spPr>
        <p:txBody>
          <a:bodyPr lIns="0" tIns="0" rIns="0" bIns="0">
            <a:spAutoFit/>
          </a:bodyPr>
          <a:lstStyle/>
          <a:p>
            <a:r>
              <a:rPr lang="en-US" altLang="zh-CN" sz="1600" i="1" dirty="0" err="1">
                <a:solidFill>
                  <a:srgbClr val="0000FF"/>
                </a:solidFill>
              </a:rPr>
              <a:t>I</a:t>
            </a:r>
            <a:r>
              <a:rPr lang="en-US" altLang="zh-CN" sz="1600" dirty="0" err="1">
                <a:solidFill>
                  <a:srgbClr val="0000FF"/>
                </a:solidFill>
              </a:rPr>
              <a:t>∈</a:t>
            </a:r>
            <a:r>
              <a:rPr lang="en-US" altLang="zh-CN" sz="1600" i="1" dirty="0" err="1">
                <a:solidFill>
                  <a:srgbClr val="0000FF"/>
                </a:solidFill>
              </a:rPr>
              <a:t>D</a:t>
            </a:r>
            <a:r>
              <a:rPr lang="en-US" altLang="zh-CN" sz="1600" i="1" baseline="-25000" dirty="0" err="1">
                <a:solidFill>
                  <a:srgbClr val="0000FF"/>
                </a:solidFill>
              </a:rPr>
              <a:t>n</a:t>
            </a:r>
            <a:endParaRPr lang="en-US" altLang="zh-CN" sz="1600" i="1" baseline="-25000" dirty="0">
              <a:solidFill>
                <a:srgbClr val="0000FF"/>
              </a:solidFill>
            </a:endParaRPr>
          </a:p>
        </p:txBody>
      </p:sp>
      <p:sp>
        <p:nvSpPr>
          <p:cNvPr id="216071" name="Text Box 7"/>
          <p:cNvSpPr txBox="1">
            <a:spLocks noChangeArrowheads="1"/>
          </p:cNvSpPr>
          <p:nvPr/>
        </p:nvSpPr>
        <p:spPr bwMode="auto">
          <a:xfrm>
            <a:off x="468313" y="1643050"/>
            <a:ext cx="7991475" cy="646331"/>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算法的</a:t>
            </a:r>
            <a:r>
              <a:rPr lang="zh-CN" altLang="en-US" dirty="0" smtClean="0">
                <a:solidFill>
                  <a:srgbClr val="FF00FF"/>
                </a:solidFill>
                <a:ea typeface="楷体" pitchFamily="49" charset="-122"/>
                <a:cs typeface="Times New Roman" pitchFamily="18" charset="0"/>
              </a:rPr>
              <a:t>最好时间复杂</a:t>
            </a:r>
            <a:r>
              <a:rPr lang="zh-CN" altLang="en-US" dirty="0">
                <a:solidFill>
                  <a:srgbClr val="FF00FF"/>
                </a:solidFill>
                <a:ea typeface="楷体" pitchFamily="49" charset="-122"/>
                <a:cs typeface="Times New Roman" pitchFamily="18" charset="0"/>
              </a:rPr>
              <a:t>度</a:t>
            </a:r>
            <a:r>
              <a:rPr lang="zh-CN" altLang="en-US" dirty="0">
                <a:solidFill>
                  <a:srgbClr val="0000FF"/>
                </a:solidFill>
                <a:ea typeface="楷体" pitchFamily="49" charset="-122"/>
                <a:cs typeface="Times New Roman" pitchFamily="18" charset="0"/>
              </a:rPr>
              <a:t>为：</a:t>
            </a:r>
            <a:r>
              <a:rPr lang="en-US" altLang="zh-CN" i="1" dirty="0">
                <a:solidFill>
                  <a:srgbClr val="0000FF"/>
                </a:solidFill>
                <a:ea typeface="楷体" pitchFamily="49" charset="-122"/>
                <a:cs typeface="Times New Roman" pitchFamily="18" charset="0"/>
              </a:rPr>
              <a:t>B</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en-US" altLang="zh-CN" dirty="0">
                <a:solidFill>
                  <a:srgbClr val="C00000"/>
                </a:solidFill>
                <a:ea typeface="楷体" pitchFamily="49" charset="-122"/>
                <a:cs typeface="Times New Roman" pitchFamily="18" charset="0"/>
              </a:rPr>
              <a:t>MIN</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T</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p>
        </p:txBody>
      </p:sp>
      <p:grpSp>
        <p:nvGrpSpPr>
          <p:cNvPr id="13" name="组合 12"/>
          <p:cNvGrpSpPr/>
          <p:nvPr/>
        </p:nvGrpSpPr>
        <p:grpSpPr>
          <a:xfrm>
            <a:off x="1928794" y="1071546"/>
            <a:ext cx="3786214" cy="2684835"/>
            <a:chOff x="1928794" y="1071546"/>
            <a:chExt cx="3786214" cy="2684835"/>
          </a:xfrm>
        </p:grpSpPr>
        <p:sp>
          <p:nvSpPr>
            <p:cNvPr id="7" name="TextBox 6"/>
            <p:cNvSpPr txBox="1"/>
            <p:nvPr/>
          </p:nvSpPr>
          <p:spPr>
            <a:xfrm>
              <a:off x="1928794" y="3286124"/>
              <a:ext cx="3786214" cy="470257"/>
            </a:xfrm>
            <a:prstGeom prst="rect">
              <a:avLst/>
            </a:prstGeom>
            <a:noFill/>
          </p:spPr>
          <p:txBody>
            <a:bodyPr wrap="square" rtlCol="0">
              <a:spAutoFit/>
            </a:bodyPr>
            <a:lstStyle/>
            <a:p>
              <a:pPr algn="l"/>
              <a:r>
                <a:rPr lang="zh-CN" altLang="en-US" smtClean="0">
                  <a:solidFill>
                    <a:srgbClr val="C00000"/>
                  </a:solidFill>
                  <a:latin typeface="微软雅黑" pitchFamily="34" charset="-122"/>
                  <a:ea typeface="微软雅黑" pitchFamily="34" charset="-122"/>
                </a:rPr>
                <a:t>一种或几种特殊情况</a:t>
              </a:r>
              <a:endParaRPr lang="zh-CN" altLang="en-US">
                <a:solidFill>
                  <a:srgbClr val="C00000"/>
                </a:solidFill>
                <a:latin typeface="微软雅黑" pitchFamily="34" charset="-122"/>
                <a:ea typeface="微软雅黑" pitchFamily="34" charset="-122"/>
              </a:endParaRPr>
            </a:p>
          </p:txBody>
        </p:sp>
        <p:cxnSp>
          <p:nvCxnSpPr>
            <p:cNvPr id="10" name="直接箭头连接符 9"/>
            <p:cNvCxnSpPr/>
            <p:nvPr/>
          </p:nvCxnSpPr>
          <p:spPr>
            <a:xfrm rot="16200000" flipV="1">
              <a:off x="2143108" y="2428868"/>
              <a:ext cx="1071570" cy="64294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2000232" y="1643050"/>
              <a:ext cx="2214578" cy="107157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36E68863-33C2-4D6D-B9FA-F4917E910219}" type="slidenum">
              <a:rPr lang="en-US" altLang="zh-CN" smtClean="0"/>
              <a:pPr/>
              <a:t>3</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214282" y="260350"/>
            <a:ext cx="8534430" cy="972574"/>
          </a:xfrm>
          <a:prstGeom prst="rect">
            <a:avLst/>
          </a:prstGeom>
          <a:noFill/>
          <a:ln w="9525" algn="ctr">
            <a:noFill/>
            <a:miter lim="800000"/>
            <a:headEnd/>
            <a:tailEnd/>
          </a:ln>
          <a:effectLst/>
        </p:spPr>
        <p:txBody>
          <a:bodyPr wrap="square">
            <a:spAutoFit/>
          </a:bodyPr>
          <a:lstStyle/>
          <a:p>
            <a:pPr algn="l"/>
            <a:r>
              <a:rPr lang="zh-CN" altLang="en-US" dirty="0">
                <a:ea typeface="楷体" pitchFamily="49" charset="-122"/>
                <a:cs typeface="Times New Roman" pitchFamily="18" charset="0"/>
              </a:rPr>
              <a:t>　　</a:t>
            </a:r>
            <a:r>
              <a:rPr lang="zh-CN" altLang="en-US" sz="2800" dirty="0">
                <a:ea typeface="楷体" pitchFamily="49" charset="-122"/>
                <a:cs typeface="Times New Roman" pitchFamily="18" charset="0"/>
              </a:rPr>
              <a:t> </a:t>
            </a:r>
            <a:r>
              <a:rPr lang="en-US" altLang="zh-CN" sz="2800" dirty="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smtClean="0">
                <a:solidFill>
                  <a:srgbClr val="FF0000"/>
                </a:solidFill>
                <a:ea typeface="楷体" pitchFamily="49" charset="-122"/>
                <a:cs typeface="Times New Roman" pitchFamily="18" charset="0"/>
              </a:rPr>
              <a:t>1-8】</a:t>
            </a:r>
            <a:r>
              <a:rPr lang="zh-CN" altLang="en-US" dirty="0">
                <a:solidFill>
                  <a:srgbClr val="0000FF"/>
                </a:solidFill>
                <a:ea typeface="楷体" pitchFamily="49" charset="-122"/>
                <a:cs typeface="Times New Roman" pitchFamily="18" charset="0"/>
              </a:rPr>
              <a:t>设计一</a:t>
            </a:r>
            <a:r>
              <a:rPr lang="zh-CN" altLang="en-US">
                <a:solidFill>
                  <a:srgbClr val="0000FF"/>
                </a:solidFill>
                <a:ea typeface="楷体" pitchFamily="49" charset="-122"/>
                <a:cs typeface="Times New Roman" pitchFamily="18" charset="0"/>
              </a:rPr>
              <a:t>个</a:t>
            </a:r>
            <a:r>
              <a:rPr lang="zh-CN" altLang="en-US" smtClean="0">
                <a:solidFill>
                  <a:srgbClr val="0000FF"/>
                </a:solidFill>
                <a:ea typeface="楷体" pitchFamily="49" charset="-122"/>
                <a:cs typeface="Times New Roman" pitchFamily="18" charset="0"/>
              </a:rPr>
              <a:t>算法，求</a:t>
            </a:r>
            <a:r>
              <a:rPr lang="zh-CN" altLang="en-US" dirty="0">
                <a:solidFill>
                  <a:srgbClr val="0000FF"/>
                </a:solidFill>
                <a:ea typeface="楷体" pitchFamily="49" charset="-122"/>
                <a:cs typeface="Times New Roman" pitchFamily="18" charset="0"/>
              </a:rPr>
              <a:t>含</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个整数元素的序列中前</a:t>
            </a:r>
            <a:r>
              <a:rPr lang="en-US" altLang="zh-CN" i="1" dirty="0" err="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1</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）个元素的最大值。并分析算法的平均时间复杂度。</a:t>
            </a:r>
          </a:p>
        </p:txBody>
      </p:sp>
      <p:sp>
        <p:nvSpPr>
          <p:cNvPr id="201733" name="Text Box 5"/>
          <p:cNvSpPr txBox="1">
            <a:spLocks noChangeArrowheads="1"/>
          </p:cNvSpPr>
          <p:nvPr/>
        </p:nvSpPr>
        <p:spPr bwMode="auto">
          <a:xfrm>
            <a:off x="468313" y="1628775"/>
            <a:ext cx="8207375" cy="972574"/>
          </a:xfrm>
          <a:prstGeom prst="rect">
            <a:avLst/>
          </a:prstGeom>
          <a:noFill/>
          <a:ln w="9525" algn="ctr">
            <a:noFill/>
            <a:miter lim="800000"/>
            <a:headEnd/>
            <a:tailEnd/>
          </a:ln>
          <a:effectLst/>
        </p:spPr>
        <p:txBody>
          <a:bodyPr>
            <a:spAutoFit/>
          </a:bodyPr>
          <a:lstStyle/>
          <a:p>
            <a:pPr marL="12700" indent="-12700" algn="l"/>
            <a:r>
              <a:rPr lang="zh-CN" altLang="en-US" dirty="0">
                <a:solidFill>
                  <a:srgbClr val="FF3300"/>
                </a:solidFill>
                <a:ea typeface="楷体" pitchFamily="49" charset="-122"/>
                <a:cs typeface="Times New Roman" pitchFamily="18" charset="0"/>
              </a:rPr>
              <a:t>　　</a:t>
            </a:r>
            <a:r>
              <a:rPr lang="zh-CN" altLang="en-US" sz="2800" dirty="0">
                <a:solidFill>
                  <a:srgbClr val="FF0000"/>
                </a:solidFill>
                <a:ea typeface="楷体" pitchFamily="49" charset="-122"/>
                <a:cs typeface="Times New Roman" pitchFamily="18" charset="0"/>
              </a:rPr>
              <a:t>解：</a:t>
            </a:r>
            <a:r>
              <a:rPr lang="zh-CN" altLang="en-US" dirty="0">
                <a:solidFill>
                  <a:srgbClr val="0000FF"/>
                </a:solidFill>
                <a:ea typeface="楷体" pitchFamily="49" charset="-122"/>
                <a:cs typeface="Times New Roman" pitchFamily="18" charset="0"/>
              </a:rPr>
              <a:t>整数序列用数组</a:t>
            </a:r>
            <a:r>
              <a:rPr lang="en-US" altLang="zh-CN" i="1">
                <a:solidFill>
                  <a:srgbClr val="0000FF"/>
                </a:solidFill>
                <a:ea typeface="楷体" pitchFamily="49" charset="-122"/>
                <a:cs typeface="Times New Roman" pitchFamily="18" charset="0"/>
              </a:rPr>
              <a:t>a</a:t>
            </a:r>
            <a:r>
              <a:rPr lang="zh-CN" altLang="en-US" smtClean="0">
                <a:solidFill>
                  <a:srgbClr val="0000FF"/>
                </a:solidFill>
                <a:ea typeface="楷体" pitchFamily="49" charset="-122"/>
                <a:cs typeface="Times New Roman" pitchFamily="18" charset="0"/>
              </a:rPr>
              <a:t>表示，前</a:t>
            </a:r>
            <a:r>
              <a:rPr lang="en-US" altLang="zh-CN" i="1" smtClean="0">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a:t>
            </a:r>
            <a:r>
              <a:rPr lang="en-US" altLang="zh-CN" dirty="0" err="1">
                <a:solidFill>
                  <a:srgbClr val="0000FF"/>
                </a:solidFill>
                <a:ea typeface="楷体" pitchFamily="49" charset="-122"/>
                <a:cs typeface="Times New Roman" pitchFamily="18" charset="0"/>
              </a:rPr>
              <a:t>1</a:t>
            </a:r>
            <a:r>
              <a:rPr lang="en-US" altLang="zh-CN" dirty="0" err="1">
                <a:solidFill>
                  <a:srgbClr val="0000FF"/>
                </a:solidFill>
                <a:latin typeface="+mj-ea"/>
                <a:ea typeface="+mj-ea"/>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err="1">
                <a:solidFill>
                  <a:srgbClr val="0000FF"/>
                </a:solidFill>
                <a:latin typeface="+mn-ea"/>
                <a:ea typeface="+mn-ea"/>
                <a:cs typeface="Times New Roman" pitchFamily="18" charset="0"/>
              </a:rPr>
              <a:t>≤</a:t>
            </a:r>
            <a:r>
              <a:rPr lang="en-US" altLang="zh-CN" i="1" dirty="0" err="1">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a:t>
            </a:r>
            <a:r>
              <a:rPr lang="zh-CN" altLang="en-US">
                <a:solidFill>
                  <a:srgbClr val="0000FF"/>
                </a:solidFill>
                <a:ea typeface="楷体" pitchFamily="49" charset="-122"/>
                <a:cs typeface="Times New Roman" pitchFamily="18" charset="0"/>
              </a:rPr>
              <a:t>个</a:t>
            </a:r>
            <a:r>
              <a:rPr lang="zh-CN" altLang="en-US" smtClean="0">
                <a:solidFill>
                  <a:srgbClr val="0000FF"/>
                </a:solidFill>
                <a:ea typeface="楷体" pitchFamily="49" charset="-122"/>
                <a:cs typeface="Times New Roman" pitchFamily="18" charset="0"/>
              </a:rPr>
              <a:t>元素为</a:t>
            </a:r>
            <a:r>
              <a:rPr lang="en-US" altLang="zh-CN" i="1" smtClean="0">
                <a:solidFill>
                  <a:srgbClr val="0000FF"/>
                </a:solidFill>
                <a:ea typeface="楷体" pitchFamily="49" charset="-122"/>
                <a:cs typeface="Times New Roman" pitchFamily="18" charset="0"/>
              </a:rPr>
              <a:t>a</a:t>
            </a:r>
            <a:r>
              <a:rPr lang="en-US" altLang="zh-CN" smtClean="0">
                <a:solidFill>
                  <a:srgbClr val="0000FF"/>
                </a:solidFill>
                <a:ea typeface="楷体" pitchFamily="49" charset="-122"/>
                <a:cs typeface="Times New Roman" pitchFamily="18" charset="0"/>
              </a:rPr>
              <a:t>[0..</a:t>
            </a:r>
            <a:r>
              <a:rPr lang="en-US" altLang="zh-CN" i="1" smtClean="0">
                <a:solidFill>
                  <a:srgbClr val="0000FF"/>
                </a:solidFill>
                <a:ea typeface="楷体" pitchFamily="49" charset="-122"/>
                <a:cs typeface="Times New Roman" pitchFamily="18" charset="0"/>
              </a:rPr>
              <a:t>i</a:t>
            </a:r>
            <a:r>
              <a:rPr lang="en-US" altLang="zh-CN" smtClean="0">
                <a:solidFill>
                  <a:srgbClr val="0000FF"/>
                </a:solidFill>
                <a:latin typeface="+mj-ea"/>
                <a:ea typeface="+mj-ea"/>
                <a:cs typeface="Times New Roman" pitchFamily="18" charset="0"/>
              </a:rPr>
              <a:t>-</a:t>
            </a:r>
            <a:r>
              <a:rPr lang="en-US" altLang="zh-CN" smtClean="0">
                <a:solidFill>
                  <a:srgbClr val="0000FF"/>
                </a:solidFill>
                <a:ea typeface="楷体" pitchFamily="49" charset="-122"/>
                <a:cs typeface="Times New Roman" pitchFamily="18" charset="0"/>
              </a:rPr>
              <a:t>1</a:t>
            </a:r>
            <a:r>
              <a:rPr lang="en-US" altLang="zh-CN" dirty="0">
                <a:solidFill>
                  <a:srgbClr val="0000FF"/>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01734" name="Text Box 6"/>
          <p:cNvSpPr txBox="1">
            <a:spLocks noChangeArrowheads="1"/>
          </p:cNvSpPr>
          <p:nvPr/>
        </p:nvSpPr>
        <p:spPr bwMode="auto">
          <a:xfrm>
            <a:off x="1900244" y="2714620"/>
            <a:ext cx="4957772" cy="3091579"/>
          </a:xfrm>
          <a:prstGeom prst="rect">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2700000" scaled="1"/>
            <a:tileRect/>
          </a:gradFill>
          <a:ln>
            <a:headEnd/>
            <a:tailEnd/>
          </a:ln>
          <a:scene3d>
            <a:camera prst="perspectiveLeft"/>
            <a:lightRig rig="threePt" dir="t"/>
          </a:scene3d>
        </p:spPr>
        <p:style>
          <a:lnRef idx="1">
            <a:schemeClr val="accent2"/>
          </a:lnRef>
          <a:fillRef idx="2">
            <a:schemeClr val="accent2"/>
          </a:fillRef>
          <a:effectRef idx="1">
            <a:schemeClr val="accent2"/>
          </a:effectRef>
          <a:fontRef idx="minor">
            <a:schemeClr val="dk1"/>
          </a:fontRef>
        </p:style>
        <p:txBody>
          <a:bodyPr wrap="square" lIns="180000" tIns="144000" rIns="180000" bIns="144000">
            <a:spAutoFit/>
          </a:bodyPr>
          <a:lstStyle/>
          <a:p>
            <a:pPr marL="457200" indent="-457200" algn="l"/>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fun(</a:t>
            </a:r>
            <a:r>
              <a:rPr lang="en-US" altLang="zh-CN" sz="2000" dirty="0" err="1">
                <a:solidFill>
                  <a:srgbClr val="0033CC"/>
                </a:solidFill>
                <a:latin typeface="Times New Roman" pitchFamily="18" charset="0"/>
                <a:cs typeface="Times New Roman" pitchFamily="18" charset="0"/>
              </a:rPr>
              <a:t>int</a:t>
            </a:r>
            <a:r>
              <a:rPr lang="en-US" altLang="zh-CN" sz="2000" dirty="0">
                <a:solidFill>
                  <a:srgbClr val="0033CC"/>
                </a:solidFill>
                <a:latin typeface="Times New Roman" pitchFamily="18" charset="0"/>
                <a:cs typeface="Times New Roman" pitchFamily="18" charset="0"/>
              </a:rPr>
              <a:t> </a:t>
            </a:r>
            <a:r>
              <a:rPr lang="en-US" altLang="zh-CN" sz="2000">
                <a:solidFill>
                  <a:srgbClr val="0033CC"/>
                </a:solidFill>
                <a:latin typeface="Times New Roman" pitchFamily="18" charset="0"/>
                <a:cs typeface="Times New Roman" pitchFamily="18" charset="0"/>
              </a:rPr>
              <a:t>a</a:t>
            </a:r>
            <a:r>
              <a:rPr lang="en-US" altLang="zh-CN" sz="2000" smtClean="0">
                <a:solidFill>
                  <a:srgbClr val="0033CC"/>
                </a:solidFill>
                <a:latin typeface="Times New Roman" pitchFamily="18" charset="0"/>
                <a:cs typeface="Times New Roman" pitchFamily="18" charset="0"/>
              </a:rPr>
              <a:t>[]</a:t>
            </a:r>
            <a:r>
              <a:rPr lang="zh-CN" altLang="en-US" sz="2000" smtClean="0">
                <a:solidFill>
                  <a:srgbClr val="0033CC"/>
                </a:solidFill>
                <a:latin typeface="Times New Roman" pitchFamily="18" charset="0"/>
                <a:cs typeface="Times New Roman" pitchFamily="18" charset="0"/>
              </a:rPr>
              <a:t>，</a:t>
            </a:r>
            <a:r>
              <a:rPr lang="en-US" altLang="zh-CN" sz="2000" smtClean="0">
                <a:solidFill>
                  <a:srgbClr val="0033CC"/>
                </a:solidFill>
                <a:latin typeface="Times New Roman" pitchFamily="18" charset="0"/>
                <a:cs typeface="Times New Roman" pitchFamily="18" charset="0"/>
              </a:rPr>
              <a:t>int n</a:t>
            </a:r>
            <a:r>
              <a:rPr lang="zh-CN" altLang="en-US" sz="2000" smtClean="0">
                <a:solidFill>
                  <a:srgbClr val="0033CC"/>
                </a:solidFill>
                <a:latin typeface="Times New Roman" pitchFamily="18" charset="0"/>
                <a:cs typeface="Times New Roman" pitchFamily="18" charset="0"/>
              </a:rPr>
              <a:t>，</a:t>
            </a:r>
            <a:r>
              <a:rPr lang="en-US" altLang="zh-CN" sz="2000" smtClean="0">
                <a:solidFill>
                  <a:srgbClr val="FF00FF"/>
                </a:solidFill>
                <a:latin typeface="Times New Roman" pitchFamily="18" charset="0"/>
                <a:cs typeface="Times New Roman" pitchFamily="18" charset="0"/>
              </a:rPr>
              <a:t>int </a:t>
            </a:r>
            <a:r>
              <a:rPr lang="en-US" altLang="zh-CN" sz="2000" dirty="0" err="1">
                <a:solidFill>
                  <a:srgbClr val="FF00FF"/>
                </a:solidFill>
                <a:latin typeface="Times New Roman" pitchFamily="18" charset="0"/>
                <a:cs typeface="Times New Roman" pitchFamily="18" charset="0"/>
              </a:rPr>
              <a:t>i</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a:t>
            </a:r>
            <a:r>
              <a:rPr lang="en-US" altLang="zh-CN" sz="2000" err="1">
                <a:solidFill>
                  <a:srgbClr val="0033CC"/>
                </a:solidFill>
                <a:latin typeface="Times New Roman" pitchFamily="18" charset="0"/>
                <a:cs typeface="Times New Roman" pitchFamily="18" charset="0"/>
              </a:rPr>
              <a:t>int</a:t>
            </a:r>
            <a:r>
              <a:rPr lang="en-US" altLang="zh-CN" sz="2000">
                <a:solidFill>
                  <a:srgbClr val="0033CC"/>
                </a:solidFill>
                <a:latin typeface="Times New Roman" pitchFamily="18" charset="0"/>
                <a:cs typeface="Times New Roman" pitchFamily="18" charset="0"/>
              </a:rPr>
              <a:t> </a:t>
            </a:r>
            <a:r>
              <a:rPr lang="en-US" altLang="zh-CN" sz="2000" smtClean="0">
                <a:solidFill>
                  <a:srgbClr val="0033CC"/>
                </a:solidFill>
                <a:latin typeface="Times New Roman" pitchFamily="18" charset="0"/>
                <a:cs typeface="Times New Roman" pitchFamily="18" charset="0"/>
              </a:rPr>
              <a:t>j</a:t>
            </a:r>
            <a:r>
              <a:rPr lang="zh-CN" altLang="en-US" sz="2000" smtClean="0">
                <a:solidFill>
                  <a:srgbClr val="0033CC"/>
                </a:solidFill>
                <a:latin typeface="Times New Roman" pitchFamily="18" charset="0"/>
                <a:cs typeface="Times New Roman" pitchFamily="18" charset="0"/>
              </a:rPr>
              <a:t>，</a:t>
            </a:r>
            <a:r>
              <a:rPr lang="en-US" altLang="zh-CN" sz="2000" smtClean="0">
                <a:solidFill>
                  <a:srgbClr val="0033CC"/>
                </a:solidFill>
                <a:latin typeface="Times New Roman" pitchFamily="18" charset="0"/>
                <a:cs typeface="Times New Roman" pitchFamily="18" charset="0"/>
              </a:rPr>
              <a:t>max=a[0</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for (j=</a:t>
            </a:r>
            <a:r>
              <a:rPr lang="en-US" altLang="zh-CN" sz="2000" dirty="0" err="1">
                <a:solidFill>
                  <a:srgbClr val="0033CC"/>
                </a:solidFill>
                <a:latin typeface="Times New Roman" pitchFamily="18" charset="0"/>
                <a:cs typeface="Times New Roman" pitchFamily="18" charset="0"/>
              </a:rPr>
              <a:t>1;j</a:t>
            </a:r>
            <a:r>
              <a:rPr lang="en-US" altLang="zh-CN" sz="2000" dirty="0">
                <a:solidFill>
                  <a:srgbClr val="0033CC"/>
                </a:solidFill>
                <a:latin typeface="Times New Roman" pitchFamily="18" charset="0"/>
                <a:cs typeface="Times New Roman" pitchFamily="18" charset="0"/>
              </a:rPr>
              <a:t>&lt;=</a:t>
            </a:r>
            <a:r>
              <a:rPr lang="en-US" altLang="zh-CN" sz="2000" dirty="0" err="1">
                <a:solidFill>
                  <a:srgbClr val="0033CC"/>
                </a:solidFill>
                <a:latin typeface="Times New Roman" pitchFamily="18" charset="0"/>
                <a:cs typeface="Times New Roman" pitchFamily="18" charset="0"/>
              </a:rPr>
              <a:t>i-1;j</a:t>
            </a:r>
            <a:r>
              <a:rPr lang="en-US" altLang="zh-CN" sz="2000" dirty="0">
                <a:solidFill>
                  <a:srgbClr val="0033CC"/>
                </a:solidFill>
                <a:latin typeface="Times New Roman" pitchFamily="18" charset="0"/>
                <a:cs typeface="Times New Roman" pitchFamily="18" charset="0"/>
              </a:rPr>
              <a:t>++)</a:t>
            </a:r>
          </a:p>
          <a:p>
            <a:pPr marL="457200" indent="-457200" algn="l"/>
            <a:r>
              <a:rPr lang="en-US" altLang="zh-CN" sz="2000" dirty="0">
                <a:solidFill>
                  <a:srgbClr val="0033CC"/>
                </a:solidFill>
                <a:latin typeface="Times New Roman" pitchFamily="18" charset="0"/>
                <a:cs typeface="Times New Roman" pitchFamily="18" charset="0"/>
              </a:rPr>
              <a:t>		if (a[j]&gt;max) max=a[j];</a:t>
            </a:r>
          </a:p>
          <a:p>
            <a:pPr marL="457200" indent="-457200" algn="l"/>
            <a:r>
              <a:rPr lang="en-US" altLang="zh-CN" sz="2000" dirty="0">
                <a:solidFill>
                  <a:srgbClr val="0033CC"/>
                </a:solidFill>
                <a:latin typeface="Times New Roman" pitchFamily="18" charset="0"/>
                <a:cs typeface="Times New Roman" pitchFamily="18" charset="0"/>
              </a:rPr>
              <a:t>	return(max);</a:t>
            </a:r>
          </a:p>
          <a:p>
            <a:pPr marL="457200" indent="-457200" algn="l"/>
            <a:r>
              <a:rPr lang="en-US" altLang="zh-CN" sz="2000" dirty="0">
                <a:solidFill>
                  <a:srgbClr val="0033CC"/>
                </a:solidFill>
                <a:latin typeface="Times New Roman" pitchFamily="18" charset="0"/>
                <a:cs typeface="Times New Roman" pitchFamily="18" charset="0"/>
              </a:rPr>
              <a:t>}</a:t>
            </a: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4</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28596" y="285728"/>
            <a:ext cx="8286808" cy="1532727"/>
          </a:xfrm>
          <a:prstGeom prst="rect">
            <a:avLst/>
          </a:prstGeom>
          <a:noFill/>
          <a:ln w="9525" algn="ctr">
            <a:noFill/>
            <a:miter lim="800000"/>
            <a:headEnd/>
            <a:tailEnd/>
          </a:ln>
          <a:effectLst/>
        </p:spPr>
        <p:txBody>
          <a:bodyPr wrap="square">
            <a:spAutoFit/>
          </a:bodyPr>
          <a:lstStyle/>
          <a:p>
            <a:pPr algn="l">
              <a:lnSpc>
                <a:spcPct val="130000"/>
              </a:lnSpc>
            </a:pPr>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zh-CN" altLang="en-US" smtClean="0">
                <a:solidFill>
                  <a:srgbClr val="FF0000"/>
                </a:solidFill>
                <a:ea typeface="楷体" pitchFamily="49" charset="-122"/>
                <a:cs typeface="Times New Roman" pitchFamily="18" charset="0"/>
              </a:rPr>
              <a:t>解：</a:t>
            </a:r>
            <a:r>
              <a:rPr lang="en-US" altLang="zh-CN" i="1" smtClean="0">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的取值范围为</a:t>
            </a:r>
            <a:r>
              <a:rPr lang="en-US" altLang="zh-CN" dirty="0">
                <a:solidFill>
                  <a:srgbClr val="0000FF"/>
                </a:solidFill>
                <a:ea typeface="楷体" pitchFamily="49" charset="-122"/>
                <a:cs typeface="Times New Roman" pitchFamily="18" charset="0"/>
              </a:rPr>
              <a:t>1</a:t>
            </a:r>
            <a:r>
              <a:rPr lang="zh-CN" altLang="en-US">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（共</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种情况），对于</a:t>
            </a:r>
            <a:r>
              <a:rPr lang="zh-CN" altLang="en-US" dirty="0">
                <a:solidFill>
                  <a:srgbClr val="0000FF"/>
                </a:solidFill>
                <a:ea typeface="楷体" pitchFamily="49" charset="-122"/>
                <a:cs typeface="Times New Roman" pitchFamily="18" charset="0"/>
              </a:rPr>
              <a:t>求前</a:t>
            </a:r>
            <a:r>
              <a:rPr lang="en-US" altLang="zh-CN" i="1" dirty="0" err="1">
                <a:solidFill>
                  <a:srgbClr val="0000FF"/>
                </a:solidFill>
                <a:ea typeface="楷体" pitchFamily="49" charset="-122"/>
                <a:cs typeface="Times New Roman" pitchFamily="18" charset="0"/>
              </a:rPr>
              <a:t>i</a:t>
            </a:r>
            <a:r>
              <a:rPr lang="zh-CN" altLang="en-US" dirty="0">
                <a:solidFill>
                  <a:srgbClr val="0000FF"/>
                </a:solidFill>
                <a:ea typeface="楷体" pitchFamily="49" charset="-122"/>
                <a:cs typeface="Times New Roman" pitchFamily="18" charset="0"/>
              </a:rPr>
              <a:t>个元素的最大</a:t>
            </a:r>
            <a:r>
              <a:rPr lang="zh-CN" altLang="en-US">
                <a:solidFill>
                  <a:srgbClr val="0000FF"/>
                </a:solidFill>
                <a:ea typeface="楷体" pitchFamily="49" charset="-122"/>
                <a:cs typeface="Times New Roman" pitchFamily="18" charset="0"/>
              </a:rPr>
              <a:t>值</a:t>
            </a:r>
            <a:r>
              <a:rPr lang="zh-CN" altLang="en-US" smtClean="0">
                <a:solidFill>
                  <a:srgbClr val="0000FF"/>
                </a:solidFill>
                <a:ea typeface="楷体" pitchFamily="49" charset="-122"/>
                <a:cs typeface="Times New Roman" pitchFamily="18" charset="0"/>
              </a:rPr>
              <a:t>时，需要</a:t>
            </a:r>
            <a:r>
              <a:rPr lang="zh-CN" altLang="en-US" dirty="0">
                <a:solidFill>
                  <a:srgbClr val="0000FF"/>
                </a:solidFill>
                <a:ea typeface="楷体" pitchFamily="49" charset="-122"/>
                <a:cs typeface="Times New Roman" pitchFamily="18" charset="0"/>
              </a:rPr>
              <a:t>元素比较</a:t>
            </a:r>
            <a:r>
              <a:rPr lang="en-US" altLang="zh-CN" dirty="0">
                <a:solidFill>
                  <a:srgbClr val="0000FF"/>
                </a:solidFill>
                <a:ea typeface="楷体" pitchFamily="49" charset="-122"/>
                <a:cs typeface="Times New Roman" pitchFamily="18" charset="0"/>
              </a:rPr>
              <a:t>(</a:t>
            </a:r>
            <a:r>
              <a:rPr lang="en-US" altLang="zh-CN" i="1" dirty="0" err="1">
                <a:solidFill>
                  <a:srgbClr val="0000FF"/>
                </a:solidFill>
                <a:ea typeface="楷体" pitchFamily="49" charset="-122"/>
                <a:cs typeface="Times New Roman" pitchFamily="18" charset="0"/>
              </a:rPr>
              <a:t>i</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a:t>
            </a:r>
            <a:r>
              <a:rPr lang="en-US" altLang="zh-CN" dirty="0">
                <a:solidFill>
                  <a:srgbClr val="0000FF"/>
                </a:solidFill>
                <a:latin typeface="+mj-ea"/>
                <a:ea typeface="+mj-ea"/>
                <a:cs typeface="Times New Roman" pitchFamily="18" charset="0"/>
              </a:rPr>
              <a:t>-</a:t>
            </a:r>
            <a:r>
              <a:rPr lang="en-US" altLang="zh-CN" dirty="0">
                <a:solidFill>
                  <a:srgbClr val="0000FF"/>
                </a:solidFill>
                <a:ea typeface="楷体" pitchFamily="49" charset="-122"/>
                <a:cs typeface="Times New Roman" pitchFamily="18" charset="0"/>
              </a:rPr>
              <a:t>1+1=</a:t>
            </a:r>
            <a:r>
              <a:rPr lang="en-US" altLang="zh-CN" i="1" dirty="0" err="1">
                <a:solidFill>
                  <a:srgbClr val="0000FF"/>
                </a:solidFill>
                <a:ea typeface="楷体" pitchFamily="49" charset="-122"/>
                <a:cs typeface="Times New Roman" pitchFamily="18" charset="0"/>
              </a:rPr>
              <a:t>i</a:t>
            </a:r>
            <a:r>
              <a:rPr lang="en-US" altLang="zh-CN" dirty="0">
                <a:solidFill>
                  <a:srgbClr val="0000FF"/>
                </a:solidFill>
                <a:latin typeface="+mn-ea"/>
                <a:ea typeface="+mn-ea"/>
                <a:cs typeface="Times New Roman" pitchFamily="18" charset="0"/>
              </a:rPr>
              <a:t>-</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次。在</a:t>
            </a:r>
            <a:r>
              <a:rPr lang="zh-CN" altLang="en-US">
                <a:solidFill>
                  <a:srgbClr val="0000FF"/>
                </a:solidFill>
                <a:ea typeface="楷体" pitchFamily="49" charset="-122"/>
                <a:cs typeface="Times New Roman" pitchFamily="18" charset="0"/>
              </a:rPr>
              <a:t>等</a:t>
            </a:r>
            <a:r>
              <a:rPr lang="zh-CN" altLang="en-US" smtClean="0">
                <a:solidFill>
                  <a:srgbClr val="0000FF"/>
                </a:solidFill>
                <a:ea typeface="楷体" pitchFamily="49" charset="-122"/>
                <a:cs typeface="Times New Roman" pitchFamily="18" charset="0"/>
              </a:rPr>
              <a:t>概率情况（每种情况的概率为</a:t>
            </a:r>
            <a:r>
              <a:rPr lang="en-US" altLang="zh-CN" smtClean="0">
                <a:solidFill>
                  <a:srgbClr val="0000FF"/>
                </a:solidFill>
                <a:ea typeface="楷体" pitchFamily="49" charset="-122"/>
                <a:cs typeface="Times New Roman" pitchFamily="18" charset="0"/>
              </a:rPr>
              <a:t>1/</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04806" name="Rectangle 6"/>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08" name="Rectangle 8"/>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1" name="Rectangle 11"/>
          <p:cNvSpPr>
            <a:spLocks noChangeArrowheads="1"/>
          </p:cNvSpPr>
          <p:nvPr/>
        </p:nvSpPr>
        <p:spPr bwMode="auto">
          <a:xfrm>
            <a:off x="0" y="32718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4813" name="Text Box 13"/>
          <p:cNvSpPr txBox="1">
            <a:spLocks noChangeArrowheads="1"/>
          </p:cNvSpPr>
          <p:nvPr/>
        </p:nvSpPr>
        <p:spPr bwMode="auto">
          <a:xfrm>
            <a:off x="785786" y="3687079"/>
            <a:ext cx="7200900" cy="1384995"/>
          </a:xfrm>
          <a:prstGeom prst="rect">
            <a:avLst/>
          </a:prstGeom>
          <a:noFill/>
          <a:ln w="19050" algn="ctr">
            <a:noFill/>
            <a:miter lim="800000"/>
            <a:headEnd/>
            <a:tailEnd/>
          </a:ln>
          <a:effectLst/>
        </p:spPr>
        <p:txBody>
          <a:bodyPr>
            <a:spAutoFit/>
          </a:bodyPr>
          <a:lstStyle/>
          <a:p>
            <a:pPr algn="l">
              <a:lnSpc>
                <a:spcPct val="150000"/>
              </a:lnSpc>
            </a:pPr>
            <a:r>
              <a:rPr lang="zh-CN" altLang="en-US" dirty="0">
                <a:solidFill>
                  <a:srgbClr val="0000FF"/>
                </a:solidFill>
                <a:ea typeface="楷体" pitchFamily="49" charset="-122"/>
                <a:cs typeface="Times New Roman" pitchFamily="18" charset="0"/>
              </a:rPr>
              <a:t>该算法的</a:t>
            </a:r>
            <a:r>
              <a:rPr lang="zh-CN" altLang="en-US" dirty="0">
                <a:solidFill>
                  <a:srgbClr val="FF00FF"/>
                </a:solidFill>
                <a:ea typeface="楷体" pitchFamily="49" charset="-122"/>
                <a:cs typeface="Times New Roman" pitchFamily="18" charset="0"/>
              </a:rPr>
              <a:t>最坏复杂度</a:t>
            </a:r>
            <a:r>
              <a:rPr lang="zh-CN" altLang="en-US" dirty="0">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W</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)=O(</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a:t>
            </a:r>
            <a:r>
              <a:rPr lang="zh-CN" altLang="en-US" dirty="0">
                <a:solidFill>
                  <a:srgbClr val="0000FF"/>
                </a:solidFill>
                <a:ea typeface="楷体" pitchFamily="49" charset="-122"/>
                <a:cs typeface="Times New Roman" pitchFamily="18" charset="0"/>
              </a:rPr>
              <a:t>（当</a:t>
            </a:r>
            <a:r>
              <a:rPr lang="en-US" altLang="zh-CN" i="1"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zh-CN" altLang="en-US" dirty="0">
                <a:solidFill>
                  <a:srgbClr val="0000FF"/>
                </a:solidFill>
                <a:ea typeface="楷体" pitchFamily="49" charset="-122"/>
                <a:cs typeface="Times New Roman" pitchFamily="18" charset="0"/>
              </a:rPr>
              <a:t>时）</a:t>
            </a:r>
          </a:p>
          <a:p>
            <a:pPr algn="l">
              <a:lnSpc>
                <a:spcPct val="150000"/>
              </a:lnSpc>
            </a:pPr>
            <a:r>
              <a:rPr lang="zh-CN" altLang="en-US" dirty="0">
                <a:solidFill>
                  <a:srgbClr val="0000FF"/>
                </a:solidFill>
                <a:ea typeface="楷体" pitchFamily="49" charset="-122"/>
                <a:cs typeface="Times New Roman" pitchFamily="18" charset="0"/>
              </a:rPr>
              <a:t>该算法的</a:t>
            </a:r>
            <a:r>
              <a:rPr lang="zh-CN" altLang="en-US" dirty="0">
                <a:solidFill>
                  <a:srgbClr val="FF00FF"/>
                </a:solidFill>
                <a:ea typeface="楷体" pitchFamily="49" charset="-122"/>
                <a:cs typeface="Times New Roman" pitchFamily="18" charset="0"/>
              </a:rPr>
              <a:t>最好复杂度</a:t>
            </a:r>
            <a:r>
              <a:rPr lang="zh-CN" altLang="en-US" dirty="0">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B</a:t>
            </a:r>
            <a:r>
              <a:rPr lang="en-US" altLang="zh-CN" dirty="0">
                <a:solidFill>
                  <a:srgbClr val="0000FF"/>
                </a:solidFill>
                <a:ea typeface="楷体" pitchFamily="49" charset="-122"/>
                <a:cs typeface="Times New Roman" pitchFamily="18" charset="0"/>
              </a:rPr>
              <a:t>(</a:t>
            </a:r>
            <a:r>
              <a:rPr lang="en-US" altLang="zh-CN" i="1" dirty="0">
                <a:solidFill>
                  <a:srgbClr val="0000FF"/>
                </a:solidFill>
                <a:ea typeface="楷体" pitchFamily="49" charset="-122"/>
                <a:cs typeface="Times New Roman" pitchFamily="18" charset="0"/>
              </a:rPr>
              <a:t>n</a:t>
            </a:r>
            <a:r>
              <a:rPr lang="en-US" altLang="zh-CN" dirty="0">
                <a:solidFill>
                  <a:srgbClr val="0000FF"/>
                </a:solidFill>
                <a:ea typeface="楷体" pitchFamily="49" charset="-122"/>
                <a:cs typeface="Times New Roman" pitchFamily="18" charset="0"/>
              </a:rPr>
              <a:t>)=O(1)</a:t>
            </a:r>
            <a:r>
              <a:rPr lang="zh-CN" altLang="en-US" dirty="0">
                <a:solidFill>
                  <a:srgbClr val="0000FF"/>
                </a:solidFill>
                <a:ea typeface="楷体" pitchFamily="49" charset="-122"/>
                <a:cs typeface="Times New Roman" pitchFamily="18" charset="0"/>
              </a:rPr>
              <a:t>（当</a:t>
            </a:r>
            <a:r>
              <a:rPr lang="en-US" altLang="zh-CN" i="1" dirty="0" err="1">
                <a:solidFill>
                  <a:srgbClr val="0000FF"/>
                </a:solidFill>
                <a:ea typeface="楷体" pitchFamily="49" charset="-122"/>
                <a:cs typeface="Times New Roman" pitchFamily="18" charset="0"/>
              </a:rPr>
              <a:t>i</a:t>
            </a:r>
            <a:r>
              <a:rPr lang="en-US" altLang="zh-CN" dirty="0">
                <a:solidFill>
                  <a:srgbClr val="0000FF"/>
                </a:solidFill>
                <a:ea typeface="楷体" pitchFamily="49" charset="-122"/>
                <a:cs typeface="Times New Roman" pitchFamily="18" charset="0"/>
              </a:rPr>
              <a:t>=1</a:t>
            </a:r>
            <a:r>
              <a:rPr lang="zh-CN" altLang="en-US" dirty="0">
                <a:solidFill>
                  <a:srgbClr val="0000FF"/>
                </a:solidFill>
                <a:ea typeface="楷体" pitchFamily="49" charset="-122"/>
                <a:cs typeface="Times New Roman" pitchFamily="18" charset="0"/>
              </a:rPr>
              <a:t>时）</a:t>
            </a:r>
          </a:p>
        </p:txBody>
      </p:sp>
      <p:grpSp>
        <p:nvGrpSpPr>
          <p:cNvPr id="41" name="组合 40"/>
          <p:cNvGrpSpPr/>
          <p:nvPr/>
        </p:nvGrpSpPr>
        <p:grpSpPr>
          <a:xfrm>
            <a:off x="2000233" y="2928934"/>
            <a:ext cx="4065587" cy="498598"/>
            <a:chOff x="2000233" y="2928934"/>
            <a:chExt cx="4065587" cy="498598"/>
          </a:xfrm>
        </p:grpSpPr>
        <p:sp>
          <p:nvSpPr>
            <p:cNvPr id="204812" name="Text Box 12"/>
            <p:cNvSpPr txBox="1">
              <a:spLocks noChangeArrowheads="1"/>
            </p:cNvSpPr>
            <p:nvPr/>
          </p:nvSpPr>
          <p:spPr bwMode="auto">
            <a:xfrm>
              <a:off x="2000233" y="2928934"/>
              <a:ext cx="1500198" cy="498598"/>
            </a:xfrm>
            <a:prstGeom prst="rect">
              <a:avLst/>
            </a:prstGeom>
            <a:noFill/>
            <a:ln w="9525" algn="ctr">
              <a:noFill/>
              <a:miter lim="800000"/>
              <a:headEnd/>
              <a:tailEnd/>
            </a:ln>
            <a:effectLst/>
          </p:spPr>
          <p:txBody>
            <a:bodyPr wrap="square">
              <a:spAutoFit/>
            </a:bodyPr>
            <a:lstStyle/>
            <a:p>
              <a:pPr algn="l"/>
              <a:r>
                <a:rPr lang="en-US" altLang="zh-CN" smtClean="0">
                  <a:solidFill>
                    <a:srgbClr val="0000FF"/>
                  </a:solidFill>
                </a:rPr>
                <a:t>= O(</a:t>
              </a:r>
              <a:r>
                <a:rPr lang="en-US" altLang="zh-CN" i="1" smtClean="0">
                  <a:solidFill>
                    <a:srgbClr val="0000FF"/>
                  </a:solidFill>
                </a:rPr>
                <a:t>n</a:t>
              </a:r>
              <a:r>
                <a:rPr lang="en-US" altLang="zh-CN" dirty="0">
                  <a:solidFill>
                    <a:srgbClr val="0000FF"/>
                  </a:solidFill>
                </a:rPr>
                <a:t>)</a:t>
              </a:r>
            </a:p>
          </p:txBody>
        </p:sp>
        <p:sp>
          <p:nvSpPr>
            <p:cNvPr id="204815" name="Line 15"/>
            <p:cNvSpPr>
              <a:spLocks noChangeShapeType="1"/>
            </p:cNvSpPr>
            <p:nvPr/>
          </p:nvSpPr>
          <p:spPr bwMode="auto">
            <a:xfrm flipH="1">
              <a:off x="3008295" y="3190871"/>
              <a:ext cx="503237" cy="0"/>
            </a:xfrm>
            <a:prstGeom prst="line">
              <a:avLst/>
            </a:prstGeom>
            <a:noFill/>
            <a:ln w="38100">
              <a:solidFill>
                <a:srgbClr val="6600CC"/>
              </a:solidFill>
              <a:round/>
              <a:headEnd/>
              <a:tailEnd type="triangle" w="med" len="med"/>
            </a:ln>
            <a:effectLst/>
          </p:spPr>
          <p:txBody>
            <a:bodyPr wrap="none" anchor="ctr">
              <a:spAutoFit/>
            </a:bodyPr>
            <a:lstStyle/>
            <a:p>
              <a:endParaRPr lang="zh-CN" altLang="en-US"/>
            </a:p>
          </p:txBody>
        </p:sp>
        <p:sp>
          <p:nvSpPr>
            <p:cNvPr id="204816" name="Text Box 16"/>
            <p:cNvSpPr txBox="1">
              <a:spLocks noChangeArrowheads="1"/>
            </p:cNvSpPr>
            <p:nvPr/>
          </p:nvSpPr>
          <p:spPr bwMode="auto">
            <a:xfrm>
              <a:off x="3401995" y="2962271"/>
              <a:ext cx="2663825" cy="434350"/>
            </a:xfrm>
            <a:prstGeom prst="rect">
              <a:avLst/>
            </a:prstGeom>
            <a:noFill/>
            <a:ln w="19050" algn="ctr">
              <a:noFill/>
              <a:miter lim="800000"/>
              <a:headEnd/>
              <a:tailEnd/>
            </a:ln>
            <a:effectLst/>
          </p:spPr>
          <p:txBody>
            <a:bodyPr>
              <a:spAutoFit/>
            </a:bodyPr>
            <a:lstStyle/>
            <a:p>
              <a:pPr algn="l"/>
              <a:r>
                <a:rPr lang="zh-CN" altLang="en-US" sz="2200" dirty="0">
                  <a:solidFill>
                    <a:srgbClr val="FF00FF"/>
                  </a:solidFill>
                  <a:ea typeface="楷体" pitchFamily="49" charset="-122"/>
                  <a:cs typeface="Times New Roman" pitchFamily="18" charset="0"/>
                </a:rPr>
                <a:t>平均时间复杂度</a:t>
              </a:r>
            </a:p>
          </p:txBody>
        </p:sp>
      </p:grpSp>
      <p:sp>
        <p:nvSpPr>
          <p:cNvPr id="40" name="灯片编号占位符 39"/>
          <p:cNvSpPr>
            <a:spLocks noGrp="1"/>
          </p:cNvSpPr>
          <p:nvPr>
            <p:ph type="sldNum" sz="quarter" idx="12"/>
          </p:nvPr>
        </p:nvSpPr>
        <p:spPr/>
        <p:txBody>
          <a:bodyPr/>
          <a:lstStyle/>
          <a:p>
            <a:fld id="{36E68863-33C2-4D6D-B9FA-F4917E910219}" type="slidenum">
              <a:rPr lang="en-US" altLang="zh-CN" smtClean="0"/>
              <a:pPr/>
              <a:t>5</a:t>
            </a:fld>
            <a:r>
              <a:rPr lang="en-US" altLang="zh-CN" smtClean="0"/>
              <a:t>/14</a:t>
            </a:r>
            <a:endParaRPr lang="en-US" altLang="zh-CN"/>
          </a:p>
        </p:txBody>
      </p:sp>
      <p:pic>
        <p:nvPicPr>
          <p:cNvPr id="15365" name="Picture 5"/>
          <p:cNvPicPr>
            <a:picLocks noChangeAspect="1" noChangeArrowheads="1"/>
          </p:cNvPicPr>
          <p:nvPr/>
        </p:nvPicPr>
        <p:blipFill>
          <a:blip r:embed="rId2"/>
          <a:srcRect/>
          <a:stretch>
            <a:fillRect/>
          </a:stretch>
        </p:blipFill>
        <p:spPr bwMode="auto">
          <a:xfrm>
            <a:off x="1643042" y="1857364"/>
            <a:ext cx="4105275"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信纸">
            <a:hlinkClick r:id="rId2" action="ppaction://hlinksldjump"/>
          </p:cNvPr>
          <p:cNvSpPr>
            <a:spLocks noChangeArrowheads="1"/>
          </p:cNvSpPr>
          <p:nvPr/>
        </p:nvSpPr>
        <p:spPr bwMode="auto">
          <a:xfrm>
            <a:off x="357158" y="500042"/>
            <a:ext cx="5643602"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1.4.2  </a:t>
            </a:r>
            <a:r>
              <a:rPr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递归算法的时空复杂</a:t>
            </a:r>
            <a:r>
              <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度分析</a:t>
            </a: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cs typeface="Times New Roman" pitchFamily="18" charset="0"/>
              </a:rPr>
              <a:t> </a:t>
            </a:r>
          </a:p>
        </p:txBody>
      </p:sp>
      <p:sp>
        <p:nvSpPr>
          <p:cNvPr id="7" name="TextBox 6"/>
          <p:cNvSpPr txBox="1"/>
          <p:nvPr/>
        </p:nvSpPr>
        <p:spPr>
          <a:xfrm>
            <a:off x="500034" y="1785926"/>
            <a:ext cx="6500858" cy="448969"/>
          </a:xfrm>
          <a:prstGeom prst="rect">
            <a:avLst/>
          </a:prstGeom>
          <a:noFill/>
        </p:spPr>
        <p:txBody>
          <a:bodyPr wrap="square" rtlCol="0">
            <a:spAutoFit/>
          </a:bodyPr>
          <a:lstStyle/>
          <a:p>
            <a:pPr algn="l"/>
            <a:r>
              <a:rPr lang="zh-CN" altLang="en-US" smtClean="0">
                <a:solidFill>
                  <a:srgbClr val="0000FF"/>
                </a:solidFill>
                <a:latin typeface="楷体" pitchFamily="49" charset="-122"/>
                <a:ea typeface="楷体" pitchFamily="49" charset="-122"/>
              </a:rPr>
              <a:t>递归算法是指算法中出现调用自己的成分。</a:t>
            </a:r>
            <a:endParaRPr lang="en-US" altLang="zh-CN" smtClean="0">
              <a:solidFill>
                <a:srgbClr val="0000FF"/>
              </a:solidFill>
              <a:latin typeface="楷体" pitchFamily="49" charset="-122"/>
              <a:ea typeface="楷体" pitchFamily="49" charset="-122"/>
            </a:endParaRPr>
          </a:p>
        </p:txBody>
      </p:sp>
      <p:sp>
        <p:nvSpPr>
          <p:cNvPr id="4" name="TextBox 3"/>
          <p:cNvSpPr txBox="1"/>
          <p:nvPr/>
        </p:nvSpPr>
        <p:spPr>
          <a:xfrm>
            <a:off x="500034" y="2500306"/>
            <a:ext cx="6858048" cy="108952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4"/>
              </a:buBlip>
            </a:pPr>
            <a:r>
              <a:rPr lang="zh-CN" altLang="en-US" smtClean="0">
                <a:solidFill>
                  <a:srgbClr val="0000FF"/>
                </a:solidFill>
                <a:latin typeface="楷体" pitchFamily="49" charset="-122"/>
                <a:ea typeface="楷体" pitchFamily="49" charset="-122"/>
              </a:rPr>
              <a:t>递归算法分析也称为</a:t>
            </a:r>
            <a:r>
              <a:rPr lang="zh-CN" altLang="en-US" smtClean="0">
                <a:solidFill>
                  <a:srgbClr val="FF0000"/>
                </a:solidFill>
                <a:latin typeface="楷体" pitchFamily="49" charset="-122"/>
                <a:ea typeface="楷体" pitchFamily="49" charset="-122"/>
              </a:rPr>
              <a:t>变长时空分析</a:t>
            </a:r>
            <a:r>
              <a:rPr lang="zh-CN" altLang="en-US" smtClean="0">
                <a:latin typeface="楷体" pitchFamily="49" charset="-122"/>
                <a:ea typeface="楷体" pitchFamily="49" charset="-122"/>
              </a:rPr>
              <a:t>。</a:t>
            </a:r>
            <a:endParaRPr lang="en-US" altLang="zh-CN" smtClean="0">
              <a:latin typeface="楷体" pitchFamily="49" charset="-122"/>
              <a:ea typeface="楷体" pitchFamily="49" charset="-122"/>
            </a:endParaRPr>
          </a:p>
          <a:p>
            <a:pPr marL="457200" indent="-457200" algn="l">
              <a:buBlip>
                <a:blip r:embed="rId4"/>
              </a:buBlip>
            </a:pPr>
            <a:r>
              <a:rPr lang="zh-CN" altLang="en-US" smtClean="0">
                <a:solidFill>
                  <a:srgbClr val="0000FF"/>
                </a:solidFill>
                <a:latin typeface="楷体" pitchFamily="49" charset="-122"/>
                <a:ea typeface="楷体" pitchFamily="49" charset="-122"/>
              </a:rPr>
              <a:t>非递归算法分析也称为</a:t>
            </a:r>
            <a:r>
              <a:rPr lang="zh-CN" altLang="en-US" smtClean="0">
                <a:solidFill>
                  <a:srgbClr val="FF0000"/>
                </a:solidFill>
                <a:latin typeface="楷体" pitchFamily="49" charset="-122"/>
                <a:ea typeface="楷体" pitchFamily="49" charset="-122"/>
              </a:rPr>
              <a:t>定长时空分析</a:t>
            </a:r>
            <a:r>
              <a:rPr lang="zh-CN" altLang="en-US" smtClean="0">
                <a:latin typeface="楷体" pitchFamily="49" charset="-122"/>
                <a:ea typeface="楷体" pitchFamily="49" charset="-122"/>
              </a:rPr>
              <a:t>。</a:t>
            </a:r>
            <a:endParaRPr lang="en-US" altLang="zh-CN" smtClean="0">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36E68863-33C2-4D6D-B9FA-F4917E910219}" type="slidenum">
              <a:rPr lang="en-US" altLang="zh-CN" smtClean="0"/>
              <a:pPr/>
              <a:t>6</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24195"/>
            <a:ext cx="5072097" cy="523220"/>
          </a:xfrm>
          <a:prstGeom prst="rect">
            <a:avLst/>
          </a:prstGeom>
          <a:noFill/>
          <a:ln w="9525">
            <a:noFill/>
            <a:miter lim="800000"/>
            <a:headEnd/>
            <a:tailEnd/>
          </a:ln>
          <a:effectLst/>
        </p:spPr>
        <p:txBody>
          <a:bodyPr wrap="square">
            <a:spAutoFit/>
          </a:bodyPr>
          <a:lstStyle/>
          <a:p>
            <a:pPr algn="just">
              <a:lnSpc>
                <a:spcPct val="100000"/>
              </a:lnSpc>
            </a:pPr>
            <a:r>
              <a:rPr lang="en-US" altLang="zh-CN" dirty="0">
                <a:solidFill>
                  <a:srgbClr val="FF3300"/>
                </a:solidFill>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a:t>
            </a:r>
            <a:r>
              <a:rPr lang="en-US" altLang="zh-CN" sz="2800" smtClean="0">
                <a:solidFill>
                  <a:srgbClr val="FF0000"/>
                </a:solidFill>
                <a:ea typeface="楷体" pitchFamily="49" charset="-122"/>
                <a:cs typeface="Times New Roman" pitchFamily="18" charset="0"/>
              </a:rPr>
              <a:t>1-9】</a:t>
            </a:r>
            <a:r>
              <a:rPr lang="en-US" altLang="zh-CN" sz="2800" smtClean="0">
                <a:ea typeface="楷体" pitchFamily="49" charset="-122"/>
                <a:cs typeface="Times New Roman" pitchFamily="18" charset="0"/>
              </a:rPr>
              <a:t>  </a:t>
            </a:r>
            <a:r>
              <a:rPr lang="zh-CN" altLang="en-US">
                <a:solidFill>
                  <a:srgbClr val="0000FF"/>
                </a:solidFill>
                <a:ea typeface="楷体" pitchFamily="49" charset="-122"/>
                <a:cs typeface="Times New Roman" pitchFamily="18" charset="0"/>
              </a:rPr>
              <a:t>有</a:t>
            </a:r>
            <a:r>
              <a:rPr lang="zh-CN" altLang="en-US" smtClean="0">
                <a:solidFill>
                  <a:srgbClr val="0000FF"/>
                </a:solidFill>
                <a:ea typeface="楷体" pitchFamily="49" charset="-122"/>
                <a:cs typeface="Times New Roman" pitchFamily="18" charset="0"/>
              </a:rPr>
              <a:t>如下递归算法</a:t>
            </a:r>
            <a:r>
              <a:rPr lang="zh-CN" altLang="en-US"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4" name="Text Box 3"/>
          <p:cNvSpPr txBox="1">
            <a:spLocks noChangeArrowheads="1"/>
          </p:cNvSpPr>
          <p:nvPr/>
        </p:nvSpPr>
        <p:spPr bwMode="auto">
          <a:xfrm>
            <a:off x="500034" y="142852"/>
            <a:ext cx="4857784" cy="46544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l"/>
            <a:r>
              <a:rPr lang="en-US" altLang="zh-C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  </a:t>
            </a:r>
            <a:r>
              <a:rPr lang="en-US" altLang="zh-CN"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1</a:t>
            </a:r>
            <a:r>
              <a:rPr lang="zh-CN" alt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、递归</a:t>
            </a:r>
            <a:r>
              <a:rPr lang="zh-CN" alt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楷体" pitchFamily="49" charset="-122"/>
                <a:cs typeface="Times New Roman" pitchFamily="18" charset="0"/>
              </a:rPr>
              <a:t>算法的时间复杂度分析</a:t>
            </a:r>
          </a:p>
        </p:txBody>
      </p:sp>
      <p:sp>
        <p:nvSpPr>
          <p:cNvPr id="5" name="TextBox 4"/>
          <p:cNvSpPr txBox="1"/>
          <p:nvPr/>
        </p:nvSpPr>
        <p:spPr>
          <a:xfrm>
            <a:off x="500034" y="5821072"/>
            <a:ext cx="7786742" cy="498598"/>
          </a:xfrm>
          <a:prstGeom prst="rect">
            <a:avLst/>
          </a:prstGeom>
          <a:noFill/>
        </p:spPr>
        <p:txBody>
          <a:bodyPr wrap="square" rtlCol="0">
            <a:spAutoFit/>
          </a:bodyPr>
          <a:lstStyle/>
          <a:p>
            <a:pPr algn="l"/>
            <a:r>
              <a:rPr lang="zh-CN" altLang="en-US" dirty="0" smtClean="0">
                <a:solidFill>
                  <a:srgbClr val="0000FF"/>
                </a:solidFill>
                <a:ea typeface="楷体" pitchFamily="49" charset="-122"/>
                <a:cs typeface="Times New Roman" pitchFamily="18" charset="0"/>
              </a:rPr>
              <a:t>调用上述算法的语句</a:t>
            </a:r>
            <a:r>
              <a:rPr lang="zh-CN" altLang="en-US" smtClean="0">
                <a:solidFill>
                  <a:srgbClr val="0000FF"/>
                </a:solidFill>
                <a:ea typeface="楷体" pitchFamily="49" charset="-122"/>
                <a:cs typeface="Times New Roman" pitchFamily="18" charset="0"/>
              </a:rPr>
              <a:t>为</a:t>
            </a:r>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0)</a:t>
            </a:r>
            <a:r>
              <a:rPr lang="zh-CN" altLang="en-US" smtClean="0">
                <a:solidFill>
                  <a:srgbClr val="0000FF"/>
                </a:solidFill>
                <a:ea typeface="楷体" pitchFamily="49" charset="-122"/>
                <a:cs typeface="Times New Roman" pitchFamily="18" charset="0"/>
              </a:rPr>
              <a:t>，求</a:t>
            </a:r>
            <a:r>
              <a:rPr lang="zh-CN" altLang="en-US" dirty="0" smtClean="0">
                <a:solidFill>
                  <a:srgbClr val="0000FF"/>
                </a:solidFill>
                <a:ea typeface="楷体" pitchFamily="49" charset="-122"/>
                <a:cs typeface="Times New Roman" pitchFamily="18" charset="0"/>
              </a:rPr>
              <a:t>其时间复杂度。</a:t>
            </a:r>
            <a:endParaRPr lang="zh-CN" altLang="en-US" dirty="0">
              <a:solidFill>
                <a:srgbClr val="0000FF"/>
              </a:solidFill>
              <a:ea typeface="楷体" pitchFamily="49" charset="-122"/>
              <a:cs typeface="Times New Roman" pitchFamily="18" charset="0"/>
            </a:endParaRPr>
          </a:p>
        </p:txBody>
      </p:sp>
      <p:sp>
        <p:nvSpPr>
          <p:cNvPr id="6" name="TextBox 5"/>
          <p:cNvSpPr txBox="1"/>
          <p:nvPr/>
        </p:nvSpPr>
        <p:spPr>
          <a:xfrm>
            <a:off x="601607" y="1482388"/>
            <a:ext cx="6357982"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void </a:t>
            </a:r>
            <a:r>
              <a:rPr lang="en-US" altLang="zh-CN" sz="2000" dirty="0" smtClean="0">
                <a:solidFill>
                  <a:srgbClr val="FF0000"/>
                </a:solidFill>
                <a:latin typeface="Times New Roman" pitchFamily="18" charset="0"/>
                <a:ea typeface="楷体" pitchFamily="49" charset="-122"/>
                <a:cs typeface="Times New Roman" pitchFamily="18" charset="0"/>
              </a:rPr>
              <a:t>fun</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smtClean="0">
                <a:solidFill>
                  <a:srgbClr val="0000FF"/>
                </a:solidFill>
                <a:latin typeface="Times New Roman" pitchFamily="18" charset="0"/>
                <a:ea typeface="楷体" pitchFamily="49" charset="-122"/>
                <a:cs typeface="Times New Roman" pitchFamily="18" charset="0"/>
              </a:rPr>
              <a:t>a[]</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a:t>
            </a:r>
            <a:r>
              <a:rPr lang="en-US" altLang="zh-CN" sz="2000" dirty="0" smtClean="0">
                <a:solidFill>
                  <a:srgbClr val="0000FF"/>
                </a:solidFill>
                <a:latin typeface="Times New Roman" pitchFamily="18" charset="0"/>
                <a:ea typeface="楷体" pitchFamily="49" charset="-122"/>
                <a:cs typeface="Times New Roman" pitchFamily="18" charset="0"/>
              </a:rPr>
              <a:t>k)      //</a:t>
            </a:r>
            <a:r>
              <a:rPr lang="zh-CN" altLang="en-US" sz="2000" dirty="0" smtClean="0">
                <a:solidFill>
                  <a:srgbClr val="0000FF"/>
                </a:solidFill>
                <a:latin typeface="Times New Roman" pitchFamily="18" charset="0"/>
                <a:ea typeface="楷体" pitchFamily="49" charset="-122"/>
                <a:cs typeface="Times New Roman" pitchFamily="18" charset="0"/>
              </a:rPr>
              <a:t>数组</a:t>
            </a:r>
            <a:r>
              <a:rPr lang="en-US" altLang="zh-CN" sz="2000" dirty="0" smtClean="0">
                <a:solidFill>
                  <a:srgbClr val="0000FF"/>
                </a:solidFill>
                <a:latin typeface="Times New Roman" pitchFamily="18" charset="0"/>
                <a:ea typeface="楷体" pitchFamily="49" charset="-122"/>
                <a:cs typeface="Times New Roman" pitchFamily="18" charset="0"/>
              </a:rPr>
              <a:t>a</a:t>
            </a:r>
            <a:r>
              <a:rPr lang="zh-CN" altLang="en-US" sz="2000" dirty="0" smtClean="0">
                <a:solidFill>
                  <a:srgbClr val="0000FF"/>
                </a:solidFill>
                <a:latin typeface="Times New Roman" pitchFamily="18" charset="0"/>
                <a:ea typeface="楷体" pitchFamily="49" charset="-122"/>
                <a:cs typeface="Times New Roman" pitchFamily="18" charset="0"/>
              </a:rPr>
              <a:t>共有</a:t>
            </a:r>
            <a:r>
              <a:rPr lang="en-US" altLang="zh-CN" sz="2000" dirty="0" smtClean="0">
                <a:solidFill>
                  <a:srgbClr val="0000FF"/>
                </a:solidFill>
                <a:latin typeface="Times New Roman" pitchFamily="18" charset="0"/>
                <a:ea typeface="楷体" pitchFamily="49" charset="-122"/>
                <a:cs typeface="Times New Roman" pitchFamily="18" charset="0"/>
              </a:rPr>
              <a:t>n</a:t>
            </a:r>
            <a:r>
              <a:rPr lang="zh-CN" altLang="en-US" sz="2000" dirty="0" smtClean="0">
                <a:solidFill>
                  <a:srgbClr val="0000FF"/>
                </a:solidFill>
                <a:latin typeface="Times New Roman" pitchFamily="18" charset="0"/>
                <a:ea typeface="楷体" pitchFamily="49" charset="-122"/>
                <a:cs typeface="Times New Roman" pitchFamily="18" charset="0"/>
              </a:rPr>
              <a:t>个元素</a:t>
            </a:r>
          </a:p>
          <a:p>
            <a:pPr algn="l">
              <a:lnSpc>
                <a:spcPts val="1800"/>
              </a:lnSpc>
            </a:pP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6600CC"/>
                </a:solidFill>
                <a:latin typeface="Times New Roman" pitchFamily="18" charset="0"/>
                <a:ea typeface="楷体" pitchFamily="49" charset="-122"/>
                <a:cs typeface="Times New Roman" pitchFamily="18" charset="0"/>
              </a:rPr>
              <a:t>if (k==n-1)</a:t>
            </a:r>
          </a:p>
          <a:p>
            <a:pPr algn="l">
              <a:lnSpc>
                <a:spcPts val="1800"/>
              </a:lnSpc>
            </a:pPr>
            <a:r>
              <a:rPr lang="en-US" altLang="zh-CN" sz="2000" dirty="0" smtClean="0">
                <a:solidFill>
                  <a:srgbClr val="6600CC"/>
                </a:solidFill>
                <a:latin typeface="Times New Roman" pitchFamily="18" charset="0"/>
                <a:ea typeface="楷体" pitchFamily="49" charset="-122"/>
                <a:cs typeface="Times New Roman" pitchFamily="18" charset="0"/>
              </a:rPr>
              <a:t>            for (</a:t>
            </a:r>
            <a:r>
              <a:rPr lang="en-US" altLang="zh-CN" sz="2000" dirty="0" err="1" smtClean="0">
                <a:solidFill>
                  <a:srgbClr val="6600CC"/>
                </a:solidFill>
                <a:latin typeface="Times New Roman" pitchFamily="18" charset="0"/>
                <a:ea typeface="楷体" pitchFamily="49" charset="-122"/>
                <a:cs typeface="Times New Roman" pitchFamily="18" charset="0"/>
              </a:rPr>
              <a:t>i</a:t>
            </a:r>
            <a:r>
              <a:rPr lang="en-US" altLang="zh-CN" sz="2000" dirty="0" smtClean="0">
                <a:solidFill>
                  <a:srgbClr val="6600CC"/>
                </a:solidFill>
                <a:latin typeface="Times New Roman" pitchFamily="18" charset="0"/>
                <a:ea typeface="楷体" pitchFamily="49" charset="-122"/>
                <a:cs typeface="Times New Roman" pitchFamily="18" charset="0"/>
              </a:rPr>
              <a:t>=</a:t>
            </a:r>
            <a:r>
              <a:rPr lang="en-US" altLang="zh-CN" sz="2000" dirty="0" err="1" smtClean="0">
                <a:solidFill>
                  <a:srgbClr val="6600CC"/>
                </a:solidFill>
                <a:latin typeface="Times New Roman" pitchFamily="18" charset="0"/>
                <a:ea typeface="楷体" pitchFamily="49" charset="-122"/>
                <a:cs typeface="Times New Roman" pitchFamily="18" charset="0"/>
              </a:rPr>
              <a:t>0;i</a:t>
            </a:r>
            <a:r>
              <a:rPr lang="en-US" altLang="zh-CN" sz="2000" dirty="0" smtClean="0">
                <a:solidFill>
                  <a:srgbClr val="6600CC"/>
                </a:solidFill>
                <a:latin typeface="Times New Roman" pitchFamily="18" charset="0"/>
                <a:ea typeface="楷体" pitchFamily="49" charset="-122"/>
                <a:cs typeface="Times New Roman" pitchFamily="18" charset="0"/>
              </a:rPr>
              <a:t>&lt;</a:t>
            </a:r>
            <a:r>
              <a:rPr lang="en-US" altLang="zh-CN" sz="2000" dirty="0" err="1" smtClean="0">
                <a:solidFill>
                  <a:srgbClr val="6600CC"/>
                </a:solidFill>
                <a:latin typeface="Times New Roman" pitchFamily="18" charset="0"/>
                <a:ea typeface="楷体" pitchFamily="49" charset="-122"/>
                <a:cs typeface="Times New Roman" pitchFamily="18" charset="0"/>
              </a:rPr>
              <a:t>n;i</a:t>
            </a:r>
            <a:r>
              <a:rPr lang="en-US" altLang="zh-CN" sz="2000" dirty="0" smtClean="0">
                <a:solidFill>
                  <a:srgbClr val="6600CC"/>
                </a:solidFill>
                <a:latin typeface="Times New Roman" pitchFamily="18" charset="0"/>
                <a:ea typeface="楷体" pitchFamily="49" charset="-122"/>
                <a:cs typeface="Times New Roman" pitchFamily="18" charset="0"/>
              </a:rPr>
              <a:t>++) </a:t>
            </a:r>
            <a:r>
              <a:rPr lang="zh-CN" altLang="en-US" sz="2000" dirty="0" smtClean="0">
                <a:solidFill>
                  <a:srgbClr val="6600CC"/>
                </a:solidFill>
                <a:latin typeface="Times New Roman" pitchFamily="18" charset="0"/>
                <a:ea typeface="楷体" pitchFamily="49" charset="-122"/>
                <a:cs typeface="Times New Roman" pitchFamily="18" charset="0"/>
              </a:rPr>
              <a:t>　　   </a:t>
            </a:r>
            <a:r>
              <a:rPr lang="en-US" altLang="zh-CN" sz="2000" dirty="0" smtClean="0">
                <a:solidFill>
                  <a:srgbClr val="6600CC"/>
                </a:solidFill>
                <a:latin typeface="Times New Roman" pitchFamily="18" charset="0"/>
                <a:ea typeface="楷体" pitchFamily="49" charset="-122"/>
                <a:cs typeface="Times New Roman" pitchFamily="18" charset="0"/>
              </a:rPr>
              <a:t>//n</a:t>
            </a:r>
            <a:r>
              <a:rPr lang="zh-CN" altLang="en-US" sz="2000" dirty="0" smtClean="0">
                <a:solidFill>
                  <a:srgbClr val="6600CC"/>
                </a:solidFill>
                <a:latin typeface="Times New Roman" pitchFamily="18" charset="0"/>
                <a:ea typeface="楷体" pitchFamily="49" charset="-122"/>
                <a:cs typeface="Times New Roman" pitchFamily="18" charset="0"/>
              </a:rPr>
              <a:t>次</a:t>
            </a:r>
          </a:p>
          <a:p>
            <a:pPr algn="l">
              <a:lnSpc>
                <a:spcPts val="1800"/>
              </a:lnSpc>
            </a:pPr>
            <a:r>
              <a:rPr lang="zh-CN" altLang="en-US" sz="2000" dirty="0" smtClean="0">
                <a:solidFill>
                  <a:srgbClr val="6600CC"/>
                </a:solidFill>
                <a:latin typeface="Times New Roman" pitchFamily="18" charset="0"/>
                <a:ea typeface="楷体" pitchFamily="49" charset="-122"/>
                <a:cs typeface="Times New Roman" pitchFamily="18" charset="0"/>
              </a:rPr>
              <a:t>	     </a:t>
            </a:r>
            <a:r>
              <a:rPr lang="en-US" altLang="zh-CN" sz="2000" dirty="0" err="1" smtClean="0">
                <a:solidFill>
                  <a:srgbClr val="6600CC"/>
                </a:solidFill>
                <a:latin typeface="Times New Roman" pitchFamily="18" charset="0"/>
                <a:ea typeface="楷体" pitchFamily="49" charset="-122"/>
                <a:cs typeface="Times New Roman" pitchFamily="18" charset="0"/>
              </a:rPr>
              <a:t>printf</a:t>
            </a:r>
            <a:r>
              <a:rPr lang="en-US" altLang="zh-CN" sz="2000" dirty="0" smtClean="0">
                <a:solidFill>
                  <a:srgbClr val="6600CC"/>
                </a:solidFill>
                <a:latin typeface="Times New Roman" pitchFamily="18" charset="0"/>
                <a:ea typeface="楷体" pitchFamily="49" charset="-122"/>
                <a:cs typeface="Times New Roman" pitchFamily="18" charset="0"/>
              </a:rPr>
              <a:t>("%</a:t>
            </a:r>
            <a:r>
              <a:rPr lang="en-US" altLang="zh-CN" sz="2000" smtClean="0">
                <a:solidFill>
                  <a:srgbClr val="6600CC"/>
                </a:solidFill>
                <a:latin typeface="Times New Roman" pitchFamily="18" charset="0"/>
                <a:ea typeface="楷体" pitchFamily="49" charset="-122"/>
                <a:cs typeface="Times New Roman" pitchFamily="18" charset="0"/>
              </a:rPr>
              <a:t>d\</a:t>
            </a:r>
            <a:r>
              <a:rPr lang="en-US" altLang="zh-CN" sz="2000" err="1" smtClean="0">
                <a:solidFill>
                  <a:srgbClr val="6600CC"/>
                </a:solidFill>
                <a:latin typeface="Times New Roman" pitchFamily="18" charset="0"/>
                <a:ea typeface="楷体" pitchFamily="49" charset="-122"/>
                <a:cs typeface="Times New Roman" pitchFamily="18" charset="0"/>
              </a:rPr>
              <a:t>n</a:t>
            </a:r>
            <a:r>
              <a:rPr lang="en-US" altLang="zh-CN" sz="2000" smtClean="0">
                <a:solidFill>
                  <a:srgbClr val="6600CC"/>
                </a:solidFill>
                <a:latin typeface="Times New Roman" pitchFamily="18" charset="0"/>
                <a:ea typeface="楷体" pitchFamily="49" charset="-122"/>
                <a:cs typeface="Times New Roman" pitchFamily="18" charset="0"/>
              </a:rPr>
              <a:t>"</a:t>
            </a:r>
            <a:r>
              <a:rPr lang="zh-CN" altLang="en-US" sz="2000" smtClean="0">
                <a:solidFill>
                  <a:srgbClr val="6600CC"/>
                </a:solidFill>
                <a:latin typeface="Times New Roman" pitchFamily="18" charset="0"/>
                <a:ea typeface="楷体" pitchFamily="49" charset="-122"/>
                <a:cs typeface="Times New Roman" pitchFamily="18" charset="0"/>
              </a:rPr>
              <a:t>，</a:t>
            </a:r>
            <a:r>
              <a:rPr lang="en-US" altLang="zh-CN" sz="2000" smtClean="0">
                <a:solidFill>
                  <a:srgbClr val="6600CC"/>
                </a:solidFill>
                <a:latin typeface="Times New Roman" pitchFamily="18" charset="0"/>
                <a:ea typeface="楷体" pitchFamily="49" charset="-122"/>
                <a:cs typeface="Times New Roman" pitchFamily="18" charset="0"/>
              </a:rPr>
              <a:t>a[i</a:t>
            </a:r>
            <a:r>
              <a:rPr lang="en-US" altLang="zh-CN" sz="2000" dirty="0" smtClean="0">
                <a:solidFill>
                  <a:srgbClr val="6600CC"/>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else</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C00000"/>
                </a:solidFill>
                <a:latin typeface="Times New Roman" pitchFamily="18" charset="0"/>
                <a:ea typeface="楷体" pitchFamily="49" charset="-122"/>
                <a:cs typeface="Times New Roman" pitchFamily="18" charset="0"/>
              </a:rPr>
              <a:t>for (</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k;i</a:t>
            </a:r>
            <a:r>
              <a:rPr lang="en-US" altLang="zh-CN" sz="2000" dirty="0" smtClean="0">
                <a:solidFill>
                  <a:srgbClr val="C00000"/>
                </a:solidFill>
                <a:latin typeface="Times New Roman" pitchFamily="18" charset="0"/>
                <a:ea typeface="楷体" pitchFamily="49" charset="-122"/>
                <a:cs typeface="Times New Roman" pitchFamily="18" charset="0"/>
              </a:rPr>
              <a:t>&lt;</a:t>
            </a:r>
            <a:r>
              <a:rPr lang="en-US" altLang="zh-CN" sz="2000" dirty="0" err="1" smtClean="0">
                <a:solidFill>
                  <a:srgbClr val="C00000"/>
                </a:solidFill>
                <a:latin typeface="Times New Roman" pitchFamily="18" charset="0"/>
                <a:ea typeface="楷体" pitchFamily="49" charset="-122"/>
                <a:cs typeface="Times New Roman" pitchFamily="18" charset="0"/>
              </a:rPr>
              <a:t>n;i</a:t>
            </a:r>
            <a:r>
              <a:rPr lang="en-US" altLang="zh-CN" sz="2000" dirty="0" smtClean="0">
                <a:solidFill>
                  <a:srgbClr val="C00000"/>
                </a:solidFill>
                <a:latin typeface="Times New Roman" pitchFamily="18" charset="0"/>
                <a:ea typeface="楷体" pitchFamily="49" charset="-122"/>
                <a:cs typeface="Times New Roman" pitchFamily="18" charset="0"/>
              </a:rPr>
              <a:t>++)</a:t>
            </a:r>
            <a:r>
              <a:rPr lang="zh-CN" altLang="en-US" sz="2000" dirty="0" smtClean="0">
                <a:solidFill>
                  <a:srgbClr val="C00000"/>
                </a:solidFill>
                <a:latin typeface="Times New Roman" pitchFamily="18" charset="0"/>
                <a:ea typeface="楷体" pitchFamily="49" charset="-122"/>
                <a:cs typeface="Times New Roman" pitchFamily="18" charset="0"/>
              </a:rPr>
              <a:t>　　</a:t>
            </a:r>
            <a:r>
              <a:rPr lang="en-US" altLang="zh-CN" sz="2000" dirty="0" smtClean="0">
                <a:solidFill>
                  <a:srgbClr val="C00000"/>
                </a:solidFill>
                <a:latin typeface="Times New Roman" pitchFamily="18" charset="0"/>
                <a:ea typeface="楷体" pitchFamily="49" charset="-122"/>
                <a:cs typeface="Times New Roman" pitchFamily="18" charset="0"/>
              </a:rPr>
              <a:t>//n-k</a:t>
            </a:r>
            <a:r>
              <a:rPr lang="zh-CN" altLang="en-US" sz="2000" dirty="0" smtClean="0">
                <a:solidFill>
                  <a:srgbClr val="C00000"/>
                </a:solidFill>
                <a:latin typeface="Times New Roman" pitchFamily="18" charset="0"/>
                <a:ea typeface="楷体" pitchFamily="49" charset="-122"/>
                <a:cs typeface="Times New Roman" pitchFamily="18" charset="0"/>
              </a:rPr>
              <a:t>次</a:t>
            </a:r>
          </a:p>
          <a:p>
            <a:pPr algn="l">
              <a:lnSpc>
                <a:spcPts val="1800"/>
              </a:lnSpc>
            </a:pPr>
            <a:r>
              <a:rPr lang="zh-CN" altLang="en-US" sz="2000" dirty="0" smtClean="0">
                <a:solidFill>
                  <a:srgbClr val="C00000"/>
                </a:solidFill>
                <a:latin typeface="Times New Roman" pitchFamily="18" charset="0"/>
                <a:ea typeface="楷体" pitchFamily="49" charset="-122"/>
                <a:cs typeface="Times New Roman" pitchFamily="18" charset="0"/>
              </a:rPr>
              <a:t>	       </a:t>
            </a:r>
            <a:r>
              <a:rPr lang="en-US" altLang="zh-CN" sz="2000" dirty="0" smtClean="0">
                <a:solidFill>
                  <a:srgbClr val="C00000"/>
                </a:solidFill>
                <a:latin typeface="Times New Roman" pitchFamily="18" charset="0"/>
                <a:ea typeface="楷体" pitchFamily="49" charset="-122"/>
                <a:cs typeface="Times New Roman" pitchFamily="18" charset="0"/>
              </a:rPr>
              <a:t>a[</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C00000"/>
                </a:solidFill>
                <a:latin typeface="Times New Roman" pitchFamily="18" charset="0"/>
                <a:ea typeface="楷体" pitchFamily="49" charset="-122"/>
                <a:cs typeface="Times New Roman" pitchFamily="18" charset="0"/>
              </a:rPr>
              <a:t>	</a:t>
            </a:r>
            <a:r>
              <a:rPr lang="en-US" altLang="zh-CN" sz="2000" smtClean="0">
                <a:solidFill>
                  <a:srgbClr val="C00000"/>
                </a:solidFill>
                <a:latin typeface="Times New Roman" pitchFamily="18" charset="0"/>
                <a:ea typeface="楷体" pitchFamily="49" charset="-122"/>
                <a:cs typeface="Times New Roman" pitchFamily="18" charset="0"/>
              </a:rPr>
              <a:t> </a:t>
            </a:r>
            <a:r>
              <a:rPr lang="en-US" altLang="zh-CN" sz="2000" smtClean="0">
                <a:solidFill>
                  <a:srgbClr val="FF0000"/>
                </a:solidFill>
                <a:latin typeface="Times New Roman" pitchFamily="18" charset="0"/>
                <a:ea typeface="楷体" pitchFamily="49" charset="-122"/>
                <a:cs typeface="Times New Roman" pitchFamily="18" charset="0"/>
              </a:rPr>
              <a:t> fun</a:t>
            </a:r>
            <a:r>
              <a:rPr lang="en-US" altLang="zh-CN" sz="2000" smtClean="0">
                <a:solidFill>
                  <a:srgbClr val="C00000"/>
                </a:solidFill>
                <a:latin typeface="Times New Roman" pitchFamily="18" charset="0"/>
                <a:ea typeface="楷体" pitchFamily="49" charset="-122"/>
                <a:cs typeface="Times New Roman" pitchFamily="18" charset="0"/>
              </a:rPr>
              <a:t>(a</a:t>
            </a:r>
            <a:r>
              <a:rPr lang="zh-CN" altLang="en-US" sz="2000" smtClean="0">
                <a:solidFill>
                  <a:srgbClr val="C00000"/>
                </a:solidFill>
                <a:latin typeface="Times New Roman" pitchFamily="18" charset="0"/>
                <a:ea typeface="楷体" pitchFamily="49" charset="-122"/>
                <a:cs typeface="Times New Roman" pitchFamily="18" charset="0"/>
              </a:rPr>
              <a:t>，</a:t>
            </a:r>
            <a:r>
              <a:rPr lang="en-US" altLang="zh-CN" sz="2000" smtClean="0">
                <a:solidFill>
                  <a:srgbClr val="C00000"/>
                </a:solidFill>
                <a:latin typeface="Times New Roman" pitchFamily="18" charset="0"/>
                <a:ea typeface="楷体" pitchFamily="49" charset="-122"/>
                <a:cs typeface="Times New Roman" pitchFamily="18" charset="0"/>
              </a:rPr>
              <a:t>n</a:t>
            </a:r>
            <a:r>
              <a:rPr lang="zh-CN" altLang="en-US" sz="2000" smtClean="0">
                <a:solidFill>
                  <a:srgbClr val="C00000"/>
                </a:solidFill>
                <a:latin typeface="Times New Roman" pitchFamily="18" charset="0"/>
                <a:ea typeface="楷体" pitchFamily="49" charset="-122"/>
                <a:cs typeface="Times New Roman" pitchFamily="18" charset="0"/>
              </a:rPr>
              <a:t>，</a:t>
            </a:r>
            <a:r>
              <a:rPr lang="en-US" altLang="zh-CN" sz="2000" smtClean="0">
                <a:solidFill>
                  <a:srgbClr val="C00000"/>
                </a:solidFill>
                <a:latin typeface="Times New Roman" pitchFamily="18" charset="0"/>
                <a:ea typeface="楷体" pitchFamily="49" charset="-122"/>
                <a:cs typeface="Times New Roman" pitchFamily="18" charset="0"/>
              </a:rPr>
              <a:t>k+1</a:t>
            </a:r>
            <a:r>
              <a:rPr lang="en-US" altLang="zh-CN" sz="2000" dirty="0" smtClean="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    </a:t>
            </a:r>
            <a:endParaRPr lang="zh-CN" altLang="en-US" sz="2000" dirty="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7</a:t>
            </a:fld>
            <a:r>
              <a:rPr lang="en-US" altLang="zh-CN" smtClean="0"/>
              <a:t>/14</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1000108"/>
            <a:ext cx="6072230" cy="41727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tIns="72000" rtlCol="0">
            <a:spAutoFit/>
          </a:bodyPr>
          <a:lstStyle/>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void </a:t>
            </a:r>
            <a:r>
              <a:rPr lang="en-US" altLang="zh-CN" sz="2000" dirty="0" smtClean="0">
                <a:solidFill>
                  <a:srgbClr val="FF0000"/>
                </a:solidFill>
                <a:latin typeface="Times New Roman" pitchFamily="18" charset="0"/>
                <a:ea typeface="楷体" pitchFamily="49" charset="-122"/>
                <a:cs typeface="Times New Roman" pitchFamily="18" charset="0"/>
              </a:rPr>
              <a:t>fun</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smtClean="0">
                <a:solidFill>
                  <a:srgbClr val="0000FF"/>
                </a:solidFill>
                <a:latin typeface="Times New Roman" pitchFamily="18" charset="0"/>
                <a:ea typeface="楷体" pitchFamily="49" charset="-122"/>
                <a:cs typeface="Times New Roman" pitchFamily="18" charset="0"/>
              </a:rPr>
              <a:t>a[]</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int </a:t>
            </a:r>
            <a:r>
              <a:rPr lang="en-US" altLang="zh-CN" sz="2000" dirty="0" smtClean="0">
                <a:solidFill>
                  <a:srgbClr val="0000FF"/>
                </a:solidFill>
                <a:latin typeface="Times New Roman" pitchFamily="18" charset="0"/>
                <a:ea typeface="楷体" pitchFamily="49" charset="-122"/>
                <a:cs typeface="Times New Roman" pitchFamily="18" charset="0"/>
              </a:rPr>
              <a:t>k)      //</a:t>
            </a:r>
            <a:r>
              <a:rPr lang="zh-CN" altLang="en-US" sz="2000" dirty="0" smtClean="0">
                <a:solidFill>
                  <a:srgbClr val="0000FF"/>
                </a:solidFill>
                <a:latin typeface="Times New Roman" pitchFamily="18" charset="0"/>
                <a:ea typeface="楷体" pitchFamily="49" charset="-122"/>
                <a:cs typeface="Times New Roman" pitchFamily="18" charset="0"/>
              </a:rPr>
              <a:t>数组</a:t>
            </a:r>
            <a:r>
              <a:rPr lang="en-US" altLang="zh-CN" sz="2000" dirty="0" smtClean="0">
                <a:solidFill>
                  <a:srgbClr val="0000FF"/>
                </a:solidFill>
                <a:latin typeface="Times New Roman" pitchFamily="18" charset="0"/>
                <a:ea typeface="楷体" pitchFamily="49" charset="-122"/>
                <a:cs typeface="Times New Roman" pitchFamily="18" charset="0"/>
              </a:rPr>
              <a:t>a</a:t>
            </a:r>
            <a:r>
              <a:rPr lang="zh-CN" altLang="en-US" sz="2000" dirty="0" smtClean="0">
                <a:solidFill>
                  <a:srgbClr val="0000FF"/>
                </a:solidFill>
                <a:latin typeface="Times New Roman" pitchFamily="18" charset="0"/>
                <a:ea typeface="楷体" pitchFamily="49" charset="-122"/>
                <a:cs typeface="Times New Roman" pitchFamily="18" charset="0"/>
              </a:rPr>
              <a:t>共有</a:t>
            </a:r>
            <a:r>
              <a:rPr lang="en-US" altLang="zh-CN" sz="2000" dirty="0" smtClean="0">
                <a:solidFill>
                  <a:srgbClr val="0000FF"/>
                </a:solidFill>
                <a:latin typeface="Times New Roman" pitchFamily="18" charset="0"/>
                <a:ea typeface="楷体" pitchFamily="49" charset="-122"/>
                <a:cs typeface="Times New Roman" pitchFamily="18" charset="0"/>
              </a:rPr>
              <a:t>n</a:t>
            </a:r>
            <a:r>
              <a:rPr lang="zh-CN" altLang="en-US" sz="2000" dirty="0" smtClean="0">
                <a:solidFill>
                  <a:srgbClr val="0000FF"/>
                </a:solidFill>
                <a:latin typeface="Times New Roman" pitchFamily="18" charset="0"/>
                <a:ea typeface="楷体" pitchFamily="49" charset="-122"/>
                <a:cs typeface="Times New Roman" pitchFamily="18" charset="0"/>
              </a:rPr>
              <a:t>个元素</a:t>
            </a:r>
          </a:p>
          <a:p>
            <a:pPr algn="l">
              <a:lnSpc>
                <a:spcPts val="1800"/>
              </a:lnSpc>
            </a:pP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6600CC"/>
                </a:solidFill>
                <a:latin typeface="Times New Roman" pitchFamily="18" charset="0"/>
                <a:ea typeface="楷体" pitchFamily="49" charset="-122"/>
                <a:cs typeface="Times New Roman" pitchFamily="18" charset="0"/>
              </a:rPr>
              <a:t>if (k==n-1)</a:t>
            </a:r>
          </a:p>
          <a:p>
            <a:pPr algn="l">
              <a:lnSpc>
                <a:spcPts val="1800"/>
              </a:lnSpc>
            </a:pPr>
            <a:r>
              <a:rPr lang="en-US" altLang="zh-CN" sz="2000" dirty="0" smtClean="0">
                <a:solidFill>
                  <a:srgbClr val="6600CC"/>
                </a:solidFill>
                <a:latin typeface="Times New Roman" pitchFamily="18" charset="0"/>
                <a:ea typeface="楷体" pitchFamily="49" charset="-122"/>
                <a:cs typeface="Times New Roman" pitchFamily="18" charset="0"/>
              </a:rPr>
              <a:t>            for (</a:t>
            </a:r>
            <a:r>
              <a:rPr lang="en-US" altLang="zh-CN" sz="2000" dirty="0" err="1" smtClean="0">
                <a:solidFill>
                  <a:srgbClr val="6600CC"/>
                </a:solidFill>
                <a:latin typeface="Times New Roman" pitchFamily="18" charset="0"/>
                <a:ea typeface="楷体" pitchFamily="49" charset="-122"/>
                <a:cs typeface="Times New Roman" pitchFamily="18" charset="0"/>
              </a:rPr>
              <a:t>i</a:t>
            </a:r>
            <a:r>
              <a:rPr lang="en-US" altLang="zh-CN" sz="2000" dirty="0" smtClean="0">
                <a:solidFill>
                  <a:srgbClr val="6600CC"/>
                </a:solidFill>
                <a:latin typeface="Times New Roman" pitchFamily="18" charset="0"/>
                <a:ea typeface="楷体" pitchFamily="49" charset="-122"/>
                <a:cs typeface="Times New Roman" pitchFamily="18" charset="0"/>
              </a:rPr>
              <a:t>=</a:t>
            </a:r>
            <a:r>
              <a:rPr lang="en-US" altLang="zh-CN" sz="2000" dirty="0" err="1" smtClean="0">
                <a:solidFill>
                  <a:srgbClr val="6600CC"/>
                </a:solidFill>
                <a:latin typeface="Times New Roman" pitchFamily="18" charset="0"/>
                <a:ea typeface="楷体" pitchFamily="49" charset="-122"/>
                <a:cs typeface="Times New Roman" pitchFamily="18" charset="0"/>
              </a:rPr>
              <a:t>0;i</a:t>
            </a:r>
            <a:r>
              <a:rPr lang="en-US" altLang="zh-CN" sz="2000" dirty="0" smtClean="0">
                <a:solidFill>
                  <a:srgbClr val="6600CC"/>
                </a:solidFill>
                <a:latin typeface="Times New Roman" pitchFamily="18" charset="0"/>
                <a:ea typeface="楷体" pitchFamily="49" charset="-122"/>
                <a:cs typeface="Times New Roman" pitchFamily="18" charset="0"/>
              </a:rPr>
              <a:t>&lt;</a:t>
            </a:r>
            <a:r>
              <a:rPr lang="en-US" altLang="zh-CN" sz="2000" dirty="0" err="1" smtClean="0">
                <a:solidFill>
                  <a:srgbClr val="6600CC"/>
                </a:solidFill>
                <a:latin typeface="Times New Roman" pitchFamily="18" charset="0"/>
                <a:ea typeface="楷体" pitchFamily="49" charset="-122"/>
                <a:cs typeface="Times New Roman" pitchFamily="18" charset="0"/>
              </a:rPr>
              <a:t>n;i</a:t>
            </a:r>
            <a:r>
              <a:rPr lang="en-US" altLang="zh-CN" sz="2000" dirty="0" smtClean="0">
                <a:solidFill>
                  <a:srgbClr val="6600CC"/>
                </a:solidFill>
                <a:latin typeface="Times New Roman" pitchFamily="18" charset="0"/>
                <a:ea typeface="楷体" pitchFamily="49" charset="-122"/>
                <a:cs typeface="Times New Roman" pitchFamily="18" charset="0"/>
              </a:rPr>
              <a:t>++) </a:t>
            </a:r>
            <a:r>
              <a:rPr lang="zh-CN" altLang="en-US" sz="2000" dirty="0" smtClean="0">
                <a:solidFill>
                  <a:srgbClr val="6600CC"/>
                </a:solidFill>
                <a:latin typeface="Times New Roman" pitchFamily="18" charset="0"/>
                <a:ea typeface="楷体" pitchFamily="49" charset="-122"/>
                <a:cs typeface="Times New Roman" pitchFamily="18" charset="0"/>
              </a:rPr>
              <a:t>　　   </a:t>
            </a:r>
            <a:r>
              <a:rPr lang="en-US" altLang="zh-CN" sz="2000" dirty="0" smtClean="0">
                <a:solidFill>
                  <a:srgbClr val="6600CC"/>
                </a:solidFill>
                <a:latin typeface="Times New Roman" pitchFamily="18" charset="0"/>
                <a:ea typeface="楷体" pitchFamily="49" charset="-122"/>
                <a:cs typeface="Times New Roman" pitchFamily="18" charset="0"/>
              </a:rPr>
              <a:t>//n</a:t>
            </a:r>
            <a:r>
              <a:rPr lang="zh-CN" altLang="en-US" sz="2000" dirty="0" smtClean="0">
                <a:solidFill>
                  <a:srgbClr val="6600CC"/>
                </a:solidFill>
                <a:latin typeface="Times New Roman" pitchFamily="18" charset="0"/>
                <a:ea typeface="楷体" pitchFamily="49" charset="-122"/>
                <a:cs typeface="Times New Roman" pitchFamily="18" charset="0"/>
              </a:rPr>
              <a:t>次</a:t>
            </a:r>
          </a:p>
          <a:p>
            <a:pPr algn="l">
              <a:lnSpc>
                <a:spcPts val="1800"/>
              </a:lnSpc>
            </a:pPr>
            <a:r>
              <a:rPr lang="zh-CN" altLang="en-US" sz="2000" dirty="0" smtClean="0">
                <a:solidFill>
                  <a:srgbClr val="6600CC"/>
                </a:solidFill>
                <a:latin typeface="Times New Roman" pitchFamily="18" charset="0"/>
                <a:ea typeface="楷体" pitchFamily="49" charset="-122"/>
                <a:cs typeface="Times New Roman" pitchFamily="18" charset="0"/>
              </a:rPr>
              <a:t>	     </a:t>
            </a:r>
            <a:r>
              <a:rPr lang="en-US" altLang="zh-CN" sz="2000" dirty="0" err="1" smtClean="0">
                <a:solidFill>
                  <a:srgbClr val="6600CC"/>
                </a:solidFill>
                <a:latin typeface="Times New Roman" pitchFamily="18" charset="0"/>
                <a:ea typeface="楷体" pitchFamily="49" charset="-122"/>
                <a:cs typeface="Times New Roman" pitchFamily="18" charset="0"/>
              </a:rPr>
              <a:t>printf</a:t>
            </a:r>
            <a:r>
              <a:rPr lang="en-US" altLang="zh-CN" sz="2000" dirty="0" smtClean="0">
                <a:solidFill>
                  <a:srgbClr val="6600CC"/>
                </a:solidFill>
                <a:latin typeface="Times New Roman" pitchFamily="18" charset="0"/>
                <a:ea typeface="楷体" pitchFamily="49" charset="-122"/>
                <a:cs typeface="Times New Roman" pitchFamily="18" charset="0"/>
              </a:rPr>
              <a:t>("%</a:t>
            </a:r>
            <a:r>
              <a:rPr lang="en-US" altLang="zh-CN" sz="2000" smtClean="0">
                <a:solidFill>
                  <a:srgbClr val="6600CC"/>
                </a:solidFill>
                <a:latin typeface="Times New Roman" pitchFamily="18" charset="0"/>
                <a:ea typeface="楷体" pitchFamily="49" charset="-122"/>
                <a:cs typeface="Times New Roman" pitchFamily="18" charset="0"/>
              </a:rPr>
              <a:t>d\</a:t>
            </a:r>
            <a:r>
              <a:rPr lang="en-US" altLang="zh-CN" sz="2000" err="1" smtClean="0">
                <a:solidFill>
                  <a:srgbClr val="6600CC"/>
                </a:solidFill>
                <a:latin typeface="Times New Roman" pitchFamily="18" charset="0"/>
                <a:ea typeface="楷体" pitchFamily="49" charset="-122"/>
                <a:cs typeface="Times New Roman" pitchFamily="18" charset="0"/>
              </a:rPr>
              <a:t>n</a:t>
            </a:r>
            <a:r>
              <a:rPr lang="en-US" altLang="zh-CN" sz="2000" smtClean="0">
                <a:solidFill>
                  <a:srgbClr val="6600CC"/>
                </a:solidFill>
                <a:latin typeface="Times New Roman" pitchFamily="18" charset="0"/>
                <a:ea typeface="楷体" pitchFamily="49" charset="-122"/>
                <a:cs typeface="Times New Roman" pitchFamily="18" charset="0"/>
              </a:rPr>
              <a:t>"</a:t>
            </a:r>
            <a:r>
              <a:rPr lang="zh-CN" altLang="en-US" sz="2000" smtClean="0">
                <a:solidFill>
                  <a:srgbClr val="6600CC"/>
                </a:solidFill>
                <a:latin typeface="Times New Roman" pitchFamily="18" charset="0"/>
                <a:ea typeface="楷体" pitchFamily="49" charset="-122"/>
                <a:cs typeface="Times New Roman" pitchFamily="18" charset="0"/>
              </a:rPr>
              <a:t>，</a:t>
            </a:r>
            <a:r>
              <a:rPr lang="en-US" altLang="zh-CN" sz="2000" smtClean="0">
                <a:solidFill>
                  <a:srgbClr val="6600CC"/>
                </a:solidFill>
                <a:latin typeface="Times New Roman" pitchFamily="18" charset="0"/>
                <a:ea typeface="楷体" pitchFamily="49" charset="-122"/>
                <a:cs typeface="Times New Roman" pitchFamily="18" charset="0"/>
              </a:rPr>
              <a:t>a[i</a:t>
            </a:r>
            <a:r>
              <a:rPr lang="en-US" altLang="zh-CN" sz="2000" dirty="0" smtClean="0">
                <a:solidFill>
                  <a:srgbClr val="6600CC"/>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else</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C00000"/>
                </a:solidFill>
                <a:latin typeface="Times New Roman" pitchFamily="18" charset="0"/>
                <a:ea typeface="楷体" pitchFamily="49" charset="-122"/>
                <a:cs typeface="Times New Roman" pitchFamily="18" charset="0"/>
              </a:rPr>
              <a:t>for (</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k;i</a:t>
            </a:r>
            <a:r>
              <a:rPr lang="en-US" altLang="zh-CN" sz="2000" dirty="0" smtClean="0">
                <a:solidFill>
                  <a:srgbClr val="C00000"/>
                </a:solidFill>
                <a:latin typeface="Times New Roman" pitchFamily="18" charset="0"/>
                <a:ea typeface="楷体" pitchFamily="49" charset="-122"/>
                <a:cs typeface="Times New Roman" pitchFamily="18" charset="0"/>
              </a:rPr>
              <a:t>&lt;</a:t>
            </a:r>
            <a:r>
              <a:rPr lang="en-US" altLang="zh-CN" sz="2000" dirty="0" err="1" smtClean="0">
                <a:solidFill>
                  <a:srgbClr val="C00000"/>
                </a:solidFill>
                <a:latin typeface="Times New Roman" pitchFamily="18" charset="0"/>
                <a:ea typeface="楷体" pitchFamily="49" charset="-122"/>
                <a:cs typeface="Times New Roman" pitchFamily="18" charset="0"/>
              </a:rPr>
              <a:t>n;i</a:t>
            </a:r>
            <a:r>
              <a:rPr lang="en-US" altLang="zh-CN" sz="2000" dirty="0" smtClean="0">
                <a:solidFill>
                  <a:srgbClr val="C00000"/>
                </a:solidFill>
                <a:latin typeface="Times New Roman" pitchFamily="18" charset="0"/>
                <a:ea typeface="楷体" pitchFamily="49" charset="-122"/>
                <a:cs typeface="Times New Roman" pitchFamily="18" charset="0"/>
              </a:rPr>
              <a:t>++)</a:t>
            </a:r>
            <a:r>
              <a:rPr lang="zh-CN" altLang="en-US" sz="2000" dirty="0" smtClean="0">
                <a:solidFill>
                  <a:srgbClr val="C00000"/>
                </a:solidFill>
                <a:latin typeface="Times New Roman" pitchFamily="18" charset="0"/>
                <a:ea typeface="楷体" pitchFamily="49" charset="-122"/>
                <a:cs typeface="Times New Roman" pitchFamily="18" charset="0"/>
              </a:rPr>
              <a:t>　　</a:t>
            </a:r>
            <a:r>
              <a:rPr lang="en-US" altLang="zh-CN" sz="2000" dirty="0" smtClean="0">
                <a:solidFill>
                  <a:srgbClr val="C00000"/>
                </a:solidFill>
                <a:latin typeface="Times New Roman" pitchFamily="18" charset="0"/>
                <a:ea typeface="楷体" pitchFamily="49" charset="-122"/>
                <a:cs typeface="Times New Roman" pitchFamily="18" charset="0"/>
              </a:rPr>
              <a:t>//n-k</a:t>
            </a:r>
            <a:r>
              <a:rPr lang="zh-CN" altLang="en-US" sz="2000" dirty="0" smtClean="0">
                <a:solidFill>
                  <a:srgbClr val="C00000"/>
                </a:solidFill>
                <a:latin typeface="Times New Roman" pitchFamily="18" charset="0"/>
                <a:ea typeface="楷体" pitchFamily="49" charset="-122"/>
                <a:cs typeface="Times New Roman" pitchFamily="18" charset="0"/>
              </a:rPr>
              <a:t>次</a:t>
            </a:r>
          </a:p>
          <a:p>
            <a:pPr algn="l">
              <a:lnSpc>
                <a:spcPts val="1800"/>
              </a:lnSpc>
            </a:pPr>
            <a:r>
              <a:rPr lang="zh-CN" altLang="en-US" sz="2000" dirty="0" smtClean="0">
                <a:solidFill>
                  <a:srgbClr val="C00000"/>
                </a:solidFill>
                <a:latin typeface="Times New Roman" pitchFamily="18" charset="0"/>
                <a:ea typeface="楷体" pitchFamily="49" charset="-122"/>
                <a:cs typeface="Times New Roman" pitchFamily="18" charset="0"/>
              </a:rPr>
              <a:t>	       </a:t>
            </a:r>
            <a:r>
              <a:rPr lang="en-US" altLang="zh-CN" sz="2000" dirty="0" smtClean="0">
                <a:solidFill>
                  <a:srgbClr val="C00000"/>
                </a:solidFill>
                <a:latin typeface="Times New Roman" pitchFamily="18" charset="0"/>
                <a:ea typeface="楷体" pitchFamily="49" charset="-122"/>
                <a:cs typeface="Times New Roman" pitchFamily="18" charset="0"/>
              </a:rPr>
              <a:t>a[</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r>
              <a:rPr lang="en-US" altLang="zh-CN" sz="2000" dirty="0" err="1" smtClean="0">
                <a:solidFill>
                  <a:srgbClr val="C00000"/>
                </a:solidFill>
                <a:latin typeface="Times New Roman" pitchFamily="18" charset="0"/>
                <a:ea typeface="楷体" pitchFamily="49" charset="-122"/>
                <a:cs typeface="Times New Roman" pitchFamily="18" charset="0"/>
              </a:rPr>
              <a:t>i</a:t>
            </a:r>
            <a:r>
              <a:rPr lang="en-US" altLang="zh-CN" sz="2000" dirty="0" smtClean="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C00000"/>
                </a:solidFill>
                <a:latin typeface="Times New Roman" pitchFamily="18" charset="0"/>
                <a:ea typeface="楷体" pitchFamily="49" charset="-122"/>
                <a:cs typeface="Times New Roman" pitchFamily="18" charset="0"/>
              </a:rPr>
              <a:t>	</a:t>
            </a:r>
            <a:r>
              <a:rPr lang="en-US" altLang="zh-CN" sz="2000" smtClean="0">
                <a:solidFill>
                  <a:srgbClr val="C00000"/>
                </a:solidFill>
                <a:latin typeface="Times New Roman" pitchFamily="18" charset="0"/>
                <a:ea typeface="楷体" pitchFamily="49" charset="-122"/>
                <a:cs typeface="Times New Roman" pitchFamily="18" charset="0"/>
              </a:rPr>
              <a:t> </a:t>
            </a:r>
            <a:r>
              <a:rPr lang="en-US" altLang="zh-CN" sz="2000" smtClean="0">
                <a:solidFill>
                  <a:srgbClr val="FF0000"/>
                </a:solidFill>
                <a:latin typeface="Times New Roman" pitchFamily="18" charset="0"/>
                <a:ea typeface="楷体" pitchFamily="49" charset="-122"/>
                <a:cs typeface="Times New Roman" pitchFamily="18" charset="0"/>
              </a:rPr>
              <a:t> fun</a:t>
            </a:r>
            <a:r>
              <a:rPr lang="en-US" altLang="zh-CN" sz="2000" smtClean="0">
                <a:solidFill>
                  <a:srgbClr val="C00000"/>
                </a:solidFill>
                <a:latin typeface="Times New Roman" pitchFamily="18" charset="0"/>
                <a:ea typeface="楷体" pitchFamily="49" charset="-122"/>
                <a:cs typeface="Times New Roman" pitchFamily="18" charset="0"/>
              </a:rPr>
              <a:t>(a</a:t>
            </a:r>
            <a:r>
              <a:rPr lang="zh-CN" altLang="en-US" sz="2000" smtClean="0">
                <a:solidFill>
                  <a:srgbClr val="C00000"/>
                </a:solidFill>
                <a:latin typeface="Times New Roman" pitchFamily="18" charset="0"/>
                <a:ea typeface="楷体" pitchFamily="49" charset="-122"/>
                <a:cs typeface="Times New Roman" pitchFamily="18" charset="0"/>
              </a:rPr>
              <a:t>，</a:t>
            </a:r>
            <a:r>
              <a:rPr lang="en-US" altLang="zh-CN" sz="2000" smtClean="0">
                <a:solidFill>
                  <a:srgbClr val="C00000"/>
                </a:solidFill>
                <a:latin typeface="Times New Roman" pitchFamily="18" charset="0"/>
                <a:ea typeface="楷体" pitchFamily="49" charset="-122"/>
                <a:cs typeface="Times New Roman" pitchFamily="18" charset="0"/>
              </a:rPr>
              <a:t>n</a:t>
            </a:r>
            <a:r>
              <a:rPr lang="zh-CN" altLang="en-US" sz="2000" smtClean="0">
                <a:solidFill>
                  <a:srgbClr val="C00000"/>
                </a:solidFill>
                <a:latin typeface="Times New Roman" pitchFamily="18" charset="0"/>
                <a:ea typeface="楷体" pitchFamily="49" charset="-122"/>
                <a:cs typeface="Times New Roman" pitchFamily="18" charset="0"/>
              </a:rPr>
              <a:t>，</a:t>
            </a:r>
            <a:r>
              <a:rPr lang="en-US" altLang="zh-CN" sz="2000" smtClean="0">
                <a:solidFill>
                  <a:srgbClr val="C00000"/>
                </a:solidFill>
                <a:latin typeface="Times New Roman" pitchFamily="18" charset="0"/>
                <a:ea typeface="楷体" pitchFamily="49" charset="-122"/>
                <a:cs typeface="Times New Roman" pitchFamily="18" charset="0"/>
              </a:rPr>
              <a:t>k+1</a:t>
            </a:r>
            <a:r>
              <a:rPr lang="en-US" altLang="zh-CN" sz="2000" dirty="0" smtClean="0">
                <a:solidFill>
                  <a:srgbClr val="C00000"/>
                </a:solidFill>
                <a:latin typeface="Times New Roman" pitchFamily="18" charset="0"/>
                <a:ea typeface="楷体" pitchFamily="49" charset="-122"/>
                <a:cs typeface="Times New Roman" pitchFamily="18" charset="0"/>
              </a:rPr>
              <a:t>);</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a:t>
            </a:r>
          </a:p>
          <a:p>
            <a:pPr algn="l">
              <a:lnSpc>
                <a:spcPts val="1800"/>
              </a:lnSpc>
            </a:pPr>
            <a:r>
              <a:rPr lang="en-US" altLang="zh-CN" sz="2000" dirty="0" smtClean="0">
                <a:solidFill>
                  <a:srgbClr val="0000FF"/>
                </a:solidFill>
                <a:latin typeface="Times New Roman" pitchFamily="18" charset="0"/>
                <a:ea typeface="楷体" pitchFamily="49" charset="-122"/>
                <a:cs typeface="Times New Roman" pitchFamily="18" charset="0"/>
              </a:rPr>
              <a:t> }    </a:t>
            </a:r>
            <a:endParaRPr lang="zh-CN" altLang="en-US" sz="2000" dirty="0">
              <a:solidFill>
                <a:srgbClr val="0000FF"/>
              </a:solidFill>
              <a:latin typeface="Times New Roman" pitchFamily="18" charset="0"/>
              <a:ea typeface="楷体" pitchFamily="49" charset="-122"/>
              <a:cs typeface="Times New Roman" pitchFamily="18" charset="0"/>
            </a:endParaRPr>
          </a:p>
        </p:txBody>
      </p:sp>
      <p:sp>
        <p:nvSpPr>
          <p:cNvPr id="7" name="Text Box 2"/>
          <p:cNvSpPr txBox="1">
            <a:spLocks noChangeArrowheads="1"/>
          </p:cNvSpPr>
          <p:nvPr/>
        </p:nvSpPr>
        <p:spPr bwMode="auto">
          <a:xfrm>
            <a:off x="500034" y="428604"/>
            <a:ext cx="5072097" cy="461665"/>
          </a:xfrm>
          <a:prstGeom prst="rect">
            <a:avLst/>
          </a:prstGeom>
          <a:noFill/>
          <a:ln w="9525">
            <a:noFill/>
            <a:miter lim="800000"/>
            <a:headEnd/>
            <a:tailEnd/>
          </a:ln>
          <a:effectLst/>
        </p:spPr>
        <p:txBody>
          <a:bodyPr wrap="square">
            <a:spAutoFit/>
          </a:bodyPr>
          <a:lstStyle/>
          <a:p>
            <a:pPr algn="just">
              <a:lnSpc>
                <a:spcPct val="100000"/>
              </a:lnSpc>
            </a:pPr>
            <a:r>
              <a:rPr lang="zh-CN" altLang="en-US" smtClean="0">
                <a:solidFill>
                  <a:srgbClr val="0000FF"/>
                </a:solidFill>
                <a:ea typeface="楷体" pitchFamily="49" charset="-122"/>
                <a:cs typeface="Times New Roman" pitchFamily="18" charset="0"/>
              </a:rPr>
              <a:t>递归算法</a:t>
            </a:r>
            <a:r>
              <a:rPr lang="zh-CN" altLang="en-US"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grpSp>
        <p:nvGrpSpPr>
          <p:cNvPr id="12" name="组合 11"/>
          <p:cNvGrpSpPr/>
          <p:nvPr/>
        </p:nvGrpSpPr>
        <p:grpSpPr>
          <a:xfrm>
            <a:off x="5786446" y="5716484"/>
            <a:ext cx="1500198" cy="498598"/>
            <a:chOff x="5786446" y="5665684"/>
            <a:chExt cx="1500198" cy="498598"/>
          </a:xfrm>
        </p:grpSpPr>
        <p:sp>
          <p:nvSpPr>
            <p:cNvPr id="9" name="左箭头 8"/>
            <p:cNvSpPr/>
            <p:nvPr/>
          </p:nvSpPr>
          <p:spPr>
            <a:xfrm>
              <a:off x="5786446"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57950" y="5665684"/>
              <a:ext cx="928694" cy="498598"/>
            </a:xfrm>
            <a:prstGeom prst="rect">
              <a:avLst/>
            </a:prstGeom>
            <a:noFill/>
          </p:spPr>
          <p:txBody>
            <a:bodyPr wrap="square" rtlCol="0">
              <a:spAutoFit/>
            </a:bodyPr>
            <a:lstStyle/>
            <a:p>
              <a:r>
                <a:rPr lang="zh-CN" altLang="en-US" smtClean="0">
                  <a:solidFill>
                    <a:srgbClr val="FF0000"/>
                  </a:solidFill>
                  <a:latin typeface="楷体" pitchFamily="49" charset="-122"/>
                  <a:ea typeface="楷体" pitchFamily="49" charset="-122"/>
                </a:rPr>
                <a:t>错误</a:t>
              </a:r>
              <a:endParaRPr lang="zh-CN" altLang="en-US">
                <a:solidFill>
                  <a:srgbClr val="FF0000"/>
                </a:solidFill>
                <a:latin typeface="楷体" pitchFamily="49" charset="-122"/>
                <a:ea typeface="楷体" pitchFamily="49" charset="-122"/>
              </a:endParaRPr>
            </a:p>
          </p:txBody>
        </p:sp>
      </p:grpSp>
      <p:grpSp>
        <p:nvGrpSpPr>
          <p:cNvPr id="14" name="组合 13"/>
          <p:cNvGrpSpPr/>
          <p:nvPr/>
        </p:nvGrpSpPr>
        <p:grpSpPr>
          <a:xfrm>
            <a:off x="1071538" y="5286388"/>
            <a:ext cx="4714908" cy="927226"/>
            <a:chOff x="1071538" y="5286388"/>
            <a:chExt cx="4714908" cy="927226"/>
          </a:xfrm>
        </p:grpSpPr>
        <p:sp>
          <p:nvSpPr>
            <p:cNvPr id="5" name="TextBox 4"/>
            <p:cNvSpPr txBox="1"/>
            <p:nvPr/>
          </p:nvSpPr>
          <p:spPr>
            <a:xfrm>
              <a:off x="1071538" y="5715016"/>
              <a:ext cx="4714908" cy="498598"/>
            </a:xfrm>
            <a:prstGeom prst="rect">
              <a:avLst/>
            </a:prstGeom>
            <a:noFill/>
          </p:spPr>
          <p:txBody>
            <a:bodyPr wrap="square" rtlCol="0">
              <a:spAutoFit/>
            </a:bodyPr>
            <a:lstStyle/>
            <a:p>
              <a:pPr algn="l"/>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0)</a:t>
              </a:r>
              <a:r>
                <a:rPr lang="zh-CN" altLang="en-US" smtClean="0">
                  <a:solidFill>
                    <a:srgbClr val="0000FF"/>
                  </a:solidFill>
                  <a:ea typeface="楷体" pitchFamily="49" charset="-122"/>
                  <a:cs typeface="Times New Roman" pitchFamily="18" charset="0"/>
                </a:rPr>
                <a:t>的时间复杂度为</a:t>
              </a:r>
              <a:r>
                <a:rPr lang="en-US" altLang="zh-CN" smtClean="0">
                  <a:solidFill>
                    <a:srgbClr val="0000FF"/>
                  </a:solidFill>
                  <a:ea typeface="楷体" pitchFamily="49" charset="-122"/>
                  <a:cs typeface="Times New Roman" pitchFamily="18" charset="0"/>
                </a:rPr>
                <a:t>O(</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a:t>
              </a:r>
              <a:r>
                <a:rPr lang="zh-CN" altLang="en-US"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8" name="下箭头 7"/>
            <p:cNvSpPr/>
            <p:nvPr/>
          </p:nvSpPr>
          <p:spPr>
            <a:xfrm>
              <a:off x="3286116" y="5286388"/>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8953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含一重循环</a:t>
              </a:r>
              <a:endParaRPr lang="zh-CN" altLang="en-US" sz="2000">
                <a:solidFill>
                  <a:srgbClr val="0000FF"/>
                </a:solidFill>
                <a:latin typeface="楷体" pitchFamily="49" charset="-122"/>
                <a:ea typeface="楷体" pitchFamily="49" charset="-122"/>
              </a:endParaRPr>
            </a:p>
          </p:txBody>
        </p:sp>
      </p:grpSp>
      <p:sp>
        <p:nvSpPr>
          <p:cNvPr id="15" name="灯片编号占位符 14"/>
          <p:cNvSpPr>
            <a:spLocks noGrp="1"/>
          </p:cNvSpPr>
          <p:nvPr>
            <p:ph type="sldNum" sz="quarter" idx="12"/>
          </p:nvPr>
        </p:nvSpPr>
        <p:spPr/>
        <p:txBody>
          <a:bodyPr/>
          <a:lstStyle/>
          <a:p>
            <a:fld id="{36E68863-33C2-4D6D-B9FA-F4917E910219}" type="slidenum">
              <a:rPr lang="en-US" altLang="zh-CN" smtClean="0"/>
              <a:pPr/>
              <a:t>8</a:t>
            </a:fld>
            <a:r>
              <a:rPr lang="en-US" altLang="zh-CN" smtClean="0"/>
              <a:t>/14</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930402"/>
            <a:ext cx="8001056" cy="267765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pPr>
            <a:r>
              <a:rPr lang="zh-CN" altLang="en-US" dirty="0" smtClean="0">
                <a:solidFill>
                  <a:srgbClr val="0000FF"/>
                </a:solidFill>
                <a:ea typeface="楷体" pitchFamily="49" charset="-122"/>
                <a:cs typeface="Times New Roman" pitchFamily="18" charset="0"/>
              </a:rPr>
              <a:t> 则</a:t>
            </a:r>
          </a:p>
          <a:p>
            <a:pPr algn="just">
              <a:lnSpc>
                <a:spcPct val="100000"/>
              </a:lnSpc>
            </a:pPr>
            <a:r>
              <a:rPr lang="zh-CN" altLang="en-US" dirty="0"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rPr>
              <a:t>T(</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 = T</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0) = </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+T</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1) = </a:t>
            </a:r>
            <a:r>
              <a:rPr lang="en-US" altLang="zh-CN" i="1" smtClean="0">
                <a:solidFill>
                  <a:srgbClr val="0000FF"/>
                </a:solidFill>
                <a:ea typeface="楷体" pitchFamily="49" charset="-122"/>
                <a:cs typeface="Times New Roman" pitchFamily="18" charset="0"/>
              </a:rPr>
              <a:t>n</a:t>
            </a:r>
            <a:r>
              <a:rPr lang="en-US" altLang="zh-CN" dirty="0" smtClean="0">
                <a:solidFill>
                  <a:srgbClr val="0000FF"/>
                </a:solidFill>
                <a:ea typeface="楷体" pitchFamily="49" charset="-122"/>
                <a:cs typeface="Times New Roman" pitchFamily="18" charset="0"/>
              </a:rPr>
              <a:t>+(</a:t>
            </a:r>
            <a:r>
              <a:rPr lang="en-US" altLang="zh-CN" i="1" dirty="0" smtClean="0">
                <a:solidFill>
                  <a:srgbClr val="0000FF"/>
                </a:solidFill>
                <a:ea typeface="楷体" pitchFamily="49" charset="-122"/>
                <a:cs typeface="Times New Roman" pitchFamily="18" charset="0"/>
              </a:rPr>
              <a:t>n</a:t>
            </a:r>
            <a:r>
              <a:rPr lang="en-US" altLang="zh-CN" dirty="0" smtClean="0">
                <a:solidFill>
                  <a:srgbClr val="0000FF"/>
                </a:solidFill>
                <a:latin typeface="+mj-ea"/>
                <a:ea typeface="+mj-ea"/>
                <a:cs typeface="Times New Roman" pitchFamily="18" charset="0"/>
              </a:rPr>
              <a:t>-</a:t>
            </a:r>
            <a:r>
              <a:rPr lang="en-US" altLang="zh-CN" dirty="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)+T</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2</a:t>
            </a:r>
            <a:r>
              <a:rPr lang="en-US" altLang="zh-CN" dirty="0" smtClean="0">
                <a:solidFill>
                  <a:srgbClr val="0000FF"/>
                </a:solidFill>
                <a:ea typeface="楷体" pitchFamily="49" charset="-122"/>
                <a:cs typeface="Times New Roman" pitchFamily="18" charset="0"/>
              </a:rPr>
              <a:t>)</a:t>
            </a:r>
          </a:p>
          <a:p>
            <a:pPr algn="just">
              <a:lnSpc>
                <a:spcPct val="100000"/>
              </a:lnSpc>
            </a:pPr>
            <a:r>
              <a:rPr lang="zh-CN" altLang="en-US" dirty="0" smtClean="0">
                <a:solidFill>
                  <a:srgbClr val="0000FF"/>
                </a:solidFill>
                <a:ea typeface="楷体" pitchFamily="49" charset="-122"/>
                <a:cs typeface="Times New Roman" pitchFamily="18" charset="0"/>
              </a:rPr>
              <a:t>　</a:t>
            </a:r>
            <a:r>
              <a:rPr lang="zh-CN" altLang="en-US"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rPr>
              <a:t>= </a:t>
            </a:r>
            <a:r>
              <a:rPr lang="en-US" altLang="zh-CN" smtClean="0">
                <a:solidFill>
                  <a:srgbClr val="0000FF"/>
                </a:solidFill>
                <a:latin typeface="+mn-ea"/>
                <a:ea typeface="+mn-ea"/>
                <a:cs typeface="Times New Roman" pitchFamily="18" charset="0"/>
              </a:rPr>
              <a:t>… </a:t>
            </a:r>
            <a:r>
              <a:rPr lang="en-US" altLang="zh-CN" smtClean="0">
                <a:solidFill>
                  <a:srgbClr val="0000FF"/>
                </a:solidFill>
                <a:ea typeface="楷体" pitchFamily="49" charset="-122"/>
                <a:cs typeface="Times New Roman" pitchFamily="18" charset="0"/>
              </a:rPr>
              <a:t>= </a:t>
            </a:r>
            <a:r>
              <a:rPr lang="en-US" altLang="zh-CN" i="1" smtClean="0">
                <a:solidFill>
                  <a:srgbClr val="0000FF"/>
                </a:solidFill>
                <a:ea typeface="楷体" pitchFamily="49" charset="-122"/>
                <a:cs typeface="Times New Roman" pitchFamily="18" charset="0"/>
              </a:rPr>
              <a:t>n</a:t>
            </a:r>
            <a:r>
              <a:rPr lang="en-US" altLang="zh-CN" dirty="0" smtClean="0">
                <a:solidFill>
                  <a:srgbClr val="0000FF"/>
                </a:solidFill>
                <a:ea typeface="楷体" pitchFamily="49" charset="-122"/>
                <a:cs typeface="Times New Roman" pitchFamily="18" charset="0"/>
              </a:rPr>
              <a:t>+(</a:t>
            </a:r>
            <a:r>
              <a:rPr lang="en-US" altLang="zh-CN" i="1" dirty="0" smtClean="0">
                <a:solidFill>
                  <a:srgbClr val="0000FF"/>
                </a:solidFill>
                <a:ea typeface="楷体" pitchFamily="49" charset="-122"/>
                <a:cs typeface="Times New Roman" pitchFamily="18" charset="0"/>
              </a:rPr>
              <a:t>n</a:t>
            </a:r>
            <a:r>
              <a:rPr lang="en-US" altLang="zh-CN" dirty="0" smtClean="0">
                <a:solidFill>
                  <a:srgbClr val="0000FF"/>
                </a:solidFill>
                <a:latin typeface="+mj-ea"/>
                <a:ea typeface="+mj-ea"/>
                <a:cs typeface="Times New Roman" pitchFamily="18" charset="0"/>
              </a:rPr>
              <a:t>-</a:t>
            </a:r>
            <a:r>
              <a:rPr lang="en-US" altLang="zh-CN" dirty="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smtClean="0">
                <a:solidFill>
                  <a:srgbClr val="0000FF"/>
                </a:solidFill>
                <a:latin typeface="+mj-ea"/>
                <a:ea typeface="+mj-ea"/>
                <a:cs typeface="Times New Roman" pitchFamily="18" charset="0"/>
              </a:rPr>
              <a:t>…</a:t>
            </a:r>
            <a:r>
              <a:rPr lang="en-US" altLang="zh-CN" smtClean="0">
                <a:solidFill>
                  <a:srgbClr val="0000FF"/>
                </a:solidFill>
                <a:ea typeface="楷体" pitchFamily="49" charset="-122"/>
                <a:cs typeface="Times New Roman" pitchFamily="18" charset="0"/>
              </a:rPr>
              <a:t>+2+T</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en-US" altLang="zh-CN" smtClean="0">
                <a:solidFill>
                  <a:srgbClr val="0000FF"/>
                </a:solidFill>
                <a:latin typeface="+mn-ea"/>
                <a:ea typeface="+mn-ea"/>
                <a:cs typeface="Times New Roman" pitchFamily="18" charset="0"/>
              </a:rPr>
              <a:t>-</a:t>
            </a:r>
            <a:r>
              <a:rPr lang="en-US" altLang="zh-CN" smtClean="0">
                <a:solidFill>
                  <a:srgbClr val="0000FF"/>
                </a:solidFill>
                <a:ea typeface="楷体" pitchFamily="49" charset="-122"/>
                <a:cs typeface="Times New Roman" pitchFamily="18" charset="0"/>
              </a:rPr>
              <a:t>1</a:t>
            </a:r>
            <a:r>
              <a:rPr lang="en-US" altLang="zh-CN" dirty="0" smtClean="0">
                <a:solidFill>
                  <a:srgbClr val="0000FF"/>
                </a:solidFill>
                <a:ea typeface="楷体" pitchFamily="49" charset="-122"/>
                <a:cs typeface="Times New Roman" pitchFamily="18" charset="0"/>
              </a:rPr>
              <a:t>)</a:t>
            </a:r>
          </a:p>
          <a:p>
            <a:pPr algn="just">
              <a:lnSpc>
                <a:spcPct val="100000"/>
              </a:lnSpc>
            </a:pPr>
            <a:r>
              <a:rPr lang="zh-CN" altLang="en-US"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rPr>
              <a:t>= </a:t>
            </a:r>
            <a:r>
              <a:rPr lang="en-US" altLang="zh-CN" i="1" smtClean="0">
                <a:solidFill>
                  <a:srgbClr val="0000FF"/>
                </a:solidFill>
                <a:ea typeface="楷体" pitchFamily="49" charset="-122"/>
                <a:cs typeface="Times New Roman" pitchFamily="18" charset="0"/>
              </a:rPr>
              <a:t>n</a:t>
            </a:r>
            <a:r>
              <a:rPr lang="en-US" altLang="zh-CN" dirty="0" smtClean="0">
                <a:solidFill>
                  <a:srgbClr val="0000FF"/>
                </a:solidFill>
                <a:ea typeface="楷体" pitchFamily="49" charset="-122"/>
                <a:cs typeface="Times New Roman" pitchFamily="18" charset="0"/>
              </a:rPr>
              <a:t>+(</a:t>
            </a:r>
            <a:r>
              <a:rPr lang="en-US" altLang="zh-CN" i="1" dirty="0" smtClean="0">
                <a:solidFill>
                  <a:srgbClr val="0000FF"/>
                </a:solidFill>
                <a:ea typeface="楷体" pitchFamily="49" charset="-122"/>
                <a:cs typeface="Times New Roman" pitchFamily="18" charset="0"/>
              </a:rPr>
              <a:t>n</a:t>
            </a:r>
            <a:r>
              <a:rPr lang="en-US" altLang="zh-CN" dirty="0" smtClean="0">
                <a:solidFill>
                  <a:srgbClr val="0000FF"/>
                </a:solidFill>
                <a:latin typeface="+mj-ea"/>
                <a:ea typeface="+mj-ea"/>
                <a:cs typeface="Times New Roman" pitchFamily="18" charset="0"/>
              </a:rPr>
              <a:t>-</a:t>
            </a:r>
            <a:r>
              <a:rPr lang="en-US" altLang="zh-CN" dirty="0" smtClean="0">
                <a:solidFill>
                  <a:srgbClr val="0000FF"/>
                </a:solidFill>
                <a:ea typeface="楷体" pitchFamily="49" charset="-122"/>
                <a:cs typeface="Times New Roman" pitchFamily="18" charset="0"/>
              </a:rPr>
              <a:t>1)+ </a:t>
            </a:r>
            <a:r>
              <a:rPr lang="en-US" altLang="zh-CN" dirty="0" smtClean="0">
                <a:solidFill>
                  <a:srgbClr val="0000FF"/>
                </a:solidFill>
                <a:latin typeface="+mj-ea"/>
                <a:ea typeface="+mj-ea"/>
                <a:cs typeface="Times New Roman" pitchFamily="18" charset="0"/>
              </a:rPr>
              <a:t>…</a:t>
            </a:r>
            <a:r>
              <a:rPr lang="en-US" altLang="zh-CN" dirty="0" smtClean="0">
                <a:solidFill>
                  <a:srgbClr val="0000FF"/>
                </a:solidFill>
                <a:ea typeface="楷体" pitchFamily="49" charset="-122"/>
                <a:cs typeface="Times New Roman" pitchFamily="18" charset="0"/>
              </a:rPr>
              <a:t>+</a:t>
            </a:r>
            <a:r>
              <a:rPr lang="en-US" altLang="zh-CN" dirty="0" err="1" smtClean="0">
                <a:solidFill>
                  <a:srgbClr val="0000FF"/>
                </a:solidFill>
                <a:ea typeface="楷体" pitchFamily="49" charset="-122"/>
                <a:cs typeface="Times New Roman" pitchFamily="18" charset="0"/>
              </a:rPr>
              <a:t>2+</a:t>
            </a:r>
            <a:r>
              <a:rPr lang="en-US" altLang="zh-CN" i="1" dirty="0" err="1" smtClean="0">
                <a:solidFill>
                  <a:srgbClr val="0000FF"/>
                </a:solidFill>
                <a:ea typeface="楷体" pitchFamily="49" charset="-122"/>
                <a:cs typeface="Times New Roman" pitchFamily="18" charset="0"/>
              </a:rPr>
              <a:t>n</a:t>
            </a:r>
            <a:endParaRPr lang="en-US" altLang="zh-CN" i="1" dirty="0" smtClean="0">
              <a:solidFill>
                <a:srgbClr val="0000FF"/>
              </a:solidFill>
              <a:ea typeface="楷体" pitchFamily="49" charset="-122"/>
              <a:cs typeface="Times New Roman" pitchFamily="18" charset="0"/>
            </a:endParaRPr>
          </a:p>
          <a:p>
            <a:pPr algn="just">
              <a:lnSpc>
                <a:spcPct val="100000"/>
              </a:lnSpc>
            </a:pPr>
            <a:r>
              <a:rPr lang="zh-CN" altLang="en-US" dirty="0" smtClean="0">
                <a:solidFill>
                  <a:srgbClr val="0000FF"/>
                </a:solidFill>
                <a:ea typeface="楷体" pitchFamily="49" charset="-122"/>
                <a:cs typeface="Times New Roman" pitchFamily="18" charset="0"/>
              </a:rPr>
              <a:t>　</a:t>
            </a:r>
            <a:r>
              <a:rPr lang="zh-CN" altLang="en-US"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rPr>
              <a:t>= O(</a:t>
            </a:r>
            <a:r>
              <a:rPr lang="en-US" altLang="zh-CN" i="1" smtClean="0">
                <a:solidFill>
                  <a:srgbClr val="0000FF"/>
                </a:solidFill>
                <a:ea typeface="楷体" pitchFamily="49" charset="-122"/>
                <a:cs typeface="Times New Roman" pitchFamily="18" charset="0"/>
              </a:rPr>
              <a:t>n</a:t>
            </a:r>
            <a:r>
              <a:rPr lang="en-US" altLang="zh-CN" baseline="30000" smtClean="0">
                <a:solidFill>
                  <a:srgbClr val="0000FF"/>
                </a:solidFill>
                <a:ea typeface="楷体" pitchFamily="49" charset="-122"/>
                <a:cs typeface="Times New Roman" pitchFamily="18" charset="0"/>
              </a:rPr>
              <a:t>2</a:t>
            </a:r>
            <a:r>
              <a:rPr lang="en-US" altLang="zh-CN" dirty="0" smtClean="0">
                <a:solidFill>
                  <a:srgbClr val="0000FF"/>
                </a:solidFill>
                <a:ea typeface="楷体" pitchFamily="49" charset="-122"/>
                <a:cs typeface="Times New Roman" pitchFamily="18" charset="0"/>
              </a:rPr>
              <a:t>)</a:t>
            </a:r>
          </a:p>
        </p:txBody>
      </p:sp>
      <p:grpSp>
        <p:nvGrpSpPr>
          <p:cNvPr id="3" name="组合 6"/>
          <p:cNvGrpSpPr/>
          <p:nvPr/>
        </p:nvGrpSpPr>
        <p:grpSpPr>
          <a:xfrm>
            <a:off x="4392614" y="4457583"/>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endParaRPr lang="zh-CN" altLang="en-US"/>
            </a:p>
          </p:txBody>
        </p:sp>
      </p:grpSp>
      <p:sp>
        <p:nvSpPr>
          <p:cNvPr id="6" name="TextBox 5"/>
          <p:cNvSpPr txBox="1"/>
          <p:nvPr/>
        </p:nvSpPr>
        <p:spPr>
          <a:xfrm>
            <a:off x="428596" y="170410"/>
            <a:ext cx="8286808" cy="972574"/>
          </a:xfrm>
          <a:prstGeom prst="rect">
            <a:avLst/>
          </a:prstGeom>
          <a:noFill/>
        </p:spPr>
        <p:txBody>
          <a:bodyPr wrap="square" rtlCol="0">
            <a:spAutoFit/>
          </a:bodyPr>
          <a:lstStyle/>
          <a:p>
            <a:pPr algn="l"/>
            <a:r>
              <a:rPr lang="en-US" altLang="zh-CN" sz="2800" dirty="0" smtClean="0">
                <a:solidFill>
                  <a:srgbClr val="FF3300"/>
                </a:solidFill>
                <a:ea typeface="楷体" pitchFamily="49" charset="-122"/>
                <a:cs typeface="Times New Roman" pitchFamily="18" charset="0"/>
              </a:rPr>
              <a:t>      </a:t>
            </a:r>
            <a:r>
              <a:rPr lang="zh-CN" altLang="en-US" sz="2800" dirty="0" smtClean="0">
                <a:solidFill>
                  <a:srgbClr val="FF3300"/>
                </a:solidFill>
                <a:ea typeface="楷体" pitchFamily="49" charset="-122"/>
                <a:cs typeface="Times New Roman" pitchFamily="18" charset="0"/>
              </a:rPr>
              <a:t>解：</a:t>
            </a:r>
            <a:r>
              <a:rPr lang="zh-CN" altLang="en-US" smtClean="0">
                <a:solidFill>
                  <a:srgbClr val="0000FF"/>
                </a:solidFill>
                <a:ea typeface="楷体" pitchFamily="49" charset="-122"/>
                <a:cs typeface="Times New Roman" pitchFamily="18" charset="0"/>
              </a:rPr>
              <a:t>设</a:t>
            </a:r>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0</a:t>
            </a:r>
            <a:r>
              <a:rPr lang="en-US" altLang="zh-CN" dirty="0" smtClean="0">
                <a:solidFill>
                  <a:srgbClr val="FF00FF"/>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的执行时间为</a:t>
            </a:r>
            <a:r>
              <a:rPr lang="en-US" altLang="zh-CN" smtClean="0">
                <a:solidFill>
                  <a:srgbClr val="0000FF"/>
                </a:solidFill>
                <a:ea typeface="楷体" pitchFamily="49" charset="-122"/>
                <a:cs typeface="Times New Roman" pitchFamily="18" charset="0"/>
              </a:rPr>
              <a:t>T(</a:t>
            </a:r>
            <a:r>
              <a:rPr lang="en-US" altLang="zh-CN" i="1" smtClean="0">
                <a:solidFill>
                  <a:srgbClr val="0000FF"/>
                </a:solidFill>
                <a:ea typeface="楷体" pitchFamily="49" charset="-122"/>
                <a:cs typeface="Times New Roman" pitchFamily="18" charset="0"/>
              </a:rPr>
              <a:t>n</a:t>
            </a:r>
            <a:r>
              <a:rPr lang="en-US" altLang="zh-CN" smtClean="0">
                <a:solidFill>
                  <a:srgbClr val="0000FF"/>
                </a:solidFill>
                <a:ea typeface="楷体" pitchFamily="49" charset="-122"/>
                <a:cs typeface="Times New Roman" pitchFamily="18" charset="0"/>
              </a:rPr>
              <a:t>)</a:t>
            </a:r>
            <a:r>
              <a:rPr lang="zh-CN" altLang="en-US" smtClean="0">
                <a:solidFill>
                  <a:srgbClr val="0000FF"/>
                </a:solidFill>
                <a:ea typeface="楷体" pitchFamily="49" charset="-122"/>
                <a:cs typeface="Times New Roman" pitchFamily="18" charset="0"/>
              </a:rPr>
              <a:t>，</a:t>
            </a:r>
            <a:r>
              <a:rPr lang="en-US" altLang="zh-CN" smtClean="0">
                <a:solidFill>
                  <a:srgbClr val="FF00FF"/>
                </a:solidFill>
                <a:ea typeface="楷体" pitchFamily="49" charset="-122"/>
                <a:cs typeface="Times New Roman" pitchFamily="18" charset="0"/>
              </a:rPr>
              <a:t>fun(</a:t>
            </a:r>
            <a:r>
              <a:rPr lang="en-US" altLang="zh-CN" i="1" smtClean="0">
                <a:solidFill>
                  <a:srgbClr val="FF00FF"/>
                </a:solidFill>
                <a:ea typeface="楷体" pitchFamily="49" charset="-122"/>
                <a:cs typeface="Times New Roman" pitchFamily="18" charset="0"/>
              </a:rPr>
              <a:t>a</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n</a:t>
            </a:r>
            <a:r>
              <a:rPr lang="zh-CN" altLang="en-US" smtClean="0">
                <a:solidFill>
                  <a:srgbClr val="FF00FF"/>
                </a:solidFill>
                <a:ea typeface="楷体" pitchFamily="49" charset="-122"/>
                <a:cs typeface="Times New Roman" pitchFamily="18" charset="0"/>
              </a:rPr>
              <a:t>，</a:t>
            </a:r>
            <a:r>
              <a:rPr lang="en-US" altLang="zh-CN" i="1" smtClean="0">
                <a:solidFill>
                  <a:srgbClr val="FF00FF"/>
                </a:solidFill>
                <a:ea typeface="楷体" pitchFamily="49" charset="-122"/>
                <a:cs typeface="Times New Roman" pitchFamily="18" charset="0"/>
              </a:rPr>
              <a:t>k</a:t>
            </a:r>
            <a:r>
              <a:rPr lang="en-US" altLang="zh-CN" dirty="0" smtClean="0">
                <a:solidFill>
                  <a:srgbClr val="FF00FF"/>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的执行时间</a:t>
            </a:r>
            <a:r>
              <a:rPr lang="zh-CN" altLang="en-US" smtClean="0">
                <a:solidFill>
                  <a:srgbClr val="0000FF"/>
                </a:solidFill>
                <a:ea typeface="楷体" pitchFamily="49" charset="-122"/>
                <a:cs typeface="Times New Roman" pitchFamily="18" charset="0"/>
              </a:rPr>
              <a:t>为</a:t>
            </a:r>
            <a:r>
              <a:rPr lang="en-US" altLang="zh-CN" smtClean="0">
                <a:solidFill>
                  <a:srgbClr val="0000FF"/>
                </a:solidFill>
                <a:ea typeface="楷体" pitchFamily="49" charset="-122"/>
                <a:cs typeface="Times New Roman" pitchFamily="18" charset="0"/>
              </a:rPr>
              <a:t>T</a:t>
            </a:r>
            <a:r>
              <a:rPr lang="en-US" altLang="zh-CN" baseline="-25000" smtClean="0">
                <a:solidFill>
                  <a:srgbClr val="0000FF"/>
                </a:solidFill>
                <a:ea typeface="楷体" pitchFamily="49" charset="-122"/>
                <a:cs typeface="Times New Roman" pitchFamily="18" charset="0"/>
              </a:rPr>
              <a:t>1</a:t>
            </a:r>
            <a:r>
              <a:rPr lang="en-US" altLang="zh-CN"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k</a:t>
            </a:r>
            <a:r>
              <a:rPr lang="en-US" altLang="zh-CN" smtClean="0">
                <a:solidFill>
                  <a:srgbClr val="0000FF"/>
                </a:solidFill>
                <a:ea typeface="楷体" pitchFamily="49" charset="-122"/>
                <a:cs typeface="Times New Roman" pitchFamily="18" charset="0"/>
              </a:rPr>
              <a:t>)   </a:t>
            </a:r>
            <a:r>
              <a:rPr lang="en-US" altLang="zh-CN" smtClean="0">
                <a:solidFill>
                  <a:srgbClr val="0000FF"/>
                </a:solidFill>
                <a:ea typeface="楷体" pitchFamily="49" charset="-122"/>
                <a:cs typeface="Times New Roman" pitchFamily="18" charset="0"/>
                <a:sym typeface="Wingdings"/>
              </a:rPr>
              <a:t>   T(</a:t>
            </a:r>
            <a:r>
              <a:rPr lang="en-US" altLang="zh-CN" i="1" smtClean="0">
                <a:solidFill>
                  <a:srgbClr val="0000FF"/>
                </a:solidFill>
                <a:ea typeface="楷体" pitchFamily="49" charset="-122"/>
                <a:cs typeface="Times New Roman" pitchFamily="18" charset="0"/>
                <a:sym typeface="Wingdings"/>
              </a:rPr>
              <a:t>n</a:t>
            </a:r>
            <a:r>
              <a:rPr lang="en-US" altLang="zh-CN" smtClean="0">
                <a:solidFill>
                  <a:srgbClr val="0000FF"/>
                </a:solidFill>
                <a:ea typeface="楷体" pitchFamily="49" charset="-122"/>
                <a:cs typeface="Times New Roman" pitchFamily="18" charset="0"/>
                <a:sym typeface="Wingdings"/>
              </a:rPr>
              <a:t>) = T</a:t>
            </a:r>
            <a:r>
              <a:rPr lang="en-US" altLang="zh-CN" baseline="-25000" smtClean="0">
                <a:solidFill>
                  <a:srgbClr val="0000FF"/>
                </a:solidFill>
                <a:ea typeface="楷体" pitchFamily="49" charset="-122"/>
                <a:cs typeface="Times New Roman" pitchFamily="18" charset="0"/>
                <a:sym typeface="Wingdings"/>
              </a:rPr>
              <a:t>1</a:t>
            </a:r>
            <a:r>
              <a:rPr lang="en-US" altLang="zh-CN" smtClean="0">
                <a:solidFill>
                  <a:srgbClr val="0000FF"/>
                </a:solidFill>
                <a:ea typeface="楷体" pitchFamily="49" charset="-122"/>
                <a:cs typeface="Times New Roman" pitchFamily="18" charset="0"/>
                <a:sym typeface="Wingdings"/>
              </a:rPr>
              <a:t>(</a:t>
            </a:r>
            <a:r>
              <a:rPr lang="en-US" altLang="zh-CN" i="1" smtClean="0">
                <a:solidFill>
                  <a:srgbClr val="0000FF"/>
                </a:solidFill>
                <a:ea typeface="楷体" pitchFamily="49" charset="-122"/>
                <a:cs typeface="Times New Roman" pitchFamily="18" charset="0"/>
                <a:sym typeface="Wingdings"/>
              </a:rPr>
              <a:t>n</a:t>
            </a:r>
            <a:r>
              <a:rPr lang="zh-CN" altLang="en-US" smtClean="0">
                <a:solidFill>
                  <a:srgbClr val="0000FF"/>
                </a:solidFill>
                <a:ea typeface="楷体" pitchFamily="49" charset="-122"/>
                <a:cs typeface="Times New Roman" pitchFamily="18" charset="0"/>
                <a:sym typeface="Wingdings"/>
              </a:rPr>
              <a:t>，</a:t>
            </a:r>
            <a:r>
              <a:rPr lang="en-US" altLang="zh-CN" smtClean="0">
                <a:solidFill>
                  <a:srgbClr val="0000FF"/>
                </a:solidFill>
                <a:ea typeface="楷体" pitchFamily="49" charset="-122"/>
                <a:cs typeface="Times New Roman" pitchFamily="18" charset="0"/>
                <a:sym typeface="Wingdings"/>
              </a:rPr>
              <a:t>0)</a:t>
            </a:r>
            <a:r>
              <a:rPr lang="zh-CN" altLang="en-US" smtClean="0">
                <a:solidFill>
                  <a:srgbClr val="0000FF"/>
                </a:solidFill>
                <a:ea typeface="楷体" pitchFamily="49" charset="-122"/>
                <a:cs typeface="Times New Roman" pitchFamily="18" charset="0"/>
                <a:sym typeface="Wingdings"/>
              </a:rPr>
              <a:t>。</a:t>
            </a:r>
            <a:endParaRPr lang="zh-CN" altLang="en-US" dirty="0">
              <a:solidFill>
                <a:srgbClr val="0000FF"/>
              </a:solidFill>
            </a:endParaRPr>
          </a:p>
        </p:txBody>
      </p:sp>
      <p:sp>
        <p:nvSpPr>
          <p:cNvPr id="8" name="TextBox 7"/>
          <p:cNvSpPr txBox="1"/>
          <p:nvPr/>
        </p:nvSpPr>
        <p:spPr>
          <a:xfrm>
            <a:off x="642910" y="5643578"/>
            <a:ext cx="6286544" cy="49859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solidFill>
                  <a:srgbClr val="0000FF"/>
                </a:solidFill>
                <a:ea typeface="楷体" pitchFamily="49" charset="-122"/>
                <a:cs typeface="Times New Roman" pitchFamily="18" charset="0"/>
              </a:rPr>
              <a:t>所以</a:t>
            </a:r>
            <a:r>
              <a:rPr lang="zh-CN" altLang="en-US" smtClean="0">
                <a:solidFill>
                  <a:srgbClr val="0000FF"/>
                </a:solidFill>
                <a:ea typeface="楷体" pitchFamily="49" charset="-122"/>
                <a:cs typeface="Times New Roman" pitchFamily="18" charset="0"/>
              </a:rPr>
              <a:t>调用</a:t>
            </a:r>
            <a:r>
              <a:rPr lang="en-US" altLang="zh-CN" smtClean="0">
                <a:solidFill>
                  <a:srgbClr val="0000FF"/>
                </a:solidFill>
                <a:ea typeface="楷体" pitchFamily="49" charset="-122"/>
                <a:cs typeface="Times New Roman" pitchFamily="18" charset="0"/>
              </a:rPr>
              <a:t>fun(</a:t>
            </a:r>
            <a:r>
              <a:rPr lang="en-US" altLang="zh-CN" i="1" smtClean="0">
                <a:solidFill>
                  <a:srgbClr val="0000FF"/>
                </a:solidFill>
                <a:ea typeface="楷体" pitchFamily="49" charset="-122"/>
                <a:cs typeface="Times New Roman" pitchFamily="18" charset="0"/>
              </a:rPr>
              <a:t>a</a:t>
            </a:r>
            <a:r>
              <a:rPr lang="zh-CN" altLang="en-US" smtClean="0">
                <a:solidFill>
                  <a:srgbClr val="0000FF"/>
                </a:solidFill>
                <a:ea typeface="楷体" pitchFamily="49" charset="-122"/>
                <a:cs typeface="Times New Roman" pitchFamily="18" charset="0"/>
              </a:rPr>
              <a:t>，</a:t>
            </a:r>
            <a:r>
              <a:rPr lang="en-US" altLang="zh-CN" i="1" smtClean="0">
                <a:solidFill>
                  <a:srgbClr val="0000FF"/>
                </a:solidFill>
                <a:ea typeface="楷体" pitchFamily="49" charset="-122"/>
                <a:cs typeface="Times New Roman" pitchFamily="18" charset="0"/>
              </a:rPr>
              <a:t>n</a:t>
            </a:r>
            <a:r>
              <a:rPr lang="zh-CN" altLang="en-US" smtClean="0">
                <a:solidFill>
                  <a:srgbClr val="0000FF"/>
                </a:solidFill>
                <a:ea typeface="楷体" pitchFamily="49" charset="-122"/>
                <a:cs typeface="Times New Roman" pitchFamily="18" charset="0"/>
              </a:rPr>
              <a:t>，</a:t>
            </a:r>
            <a:r>
              <a:rPr lang="en-US" altLang="zh-CN" smtClean="0">
                <a:solidFill>
                  <a:srgbClr val="0000FF"/>
                </a:solidFill>
                <a:ea typeface="楷体" pitchFamily="49" charset="-122"/>
                <a:cs typeface="Times New Roman" pitchFamily="18" charset="0"/>
              </a:rPr>
              <a:t>0</a:t>
            </a:r>
            <a:r>
              <a:rPr lang="en-US" altLang="zh-CN" dirty="0" smtClean="0">
                <a:solidFill>
                  <a:srgbClr val="0000FF"/>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的时间复杂度为</a:t>
            </a:r>
            <a:r>
              <a:rPr lang="en-US" altLang="zh-CN" dirty="0" smtClean="0">
                <a:solidFill>
                  <a:srgbClr val="FF3300"/>
                </a:solidFill>
                <a:ea typeface="楷体" pitchFamily="49" charset="-122"/>
                <a:cs typeface="Times New Roman" pitchFamily="18" charset="0"/>
              </a:rPr>
              <a:t>O(</a:t>
            </a:r>
            <a:r>
              <a:rPr lang="en-US" altLang="zh-CN" i="1" dirty="0" err="1" smtClean="0">
                <a:solidFill>
                  <a:srgbClr val="FF3300"/>
                </a:solidFill>
                <a:ea typeface="楷体" pitchFamily="49" charset="-122"/>
                <a:cs typeface="Times New Roman" pitchFamily="18" charset="0"/>
              </a:rPr>
              <a:t>n</a:t>
            </a:r>
            <a:r>
              <a:rPr lang="en-US" altLang="zh-CN" baseline="30000" dirty="0" err="1" smtClean="0">
                <a:solidFill>
                  <a:srgbClr val="FF3300"/>
                </a:solidFill>
                <a:ea typeface="楷体" pitchFamily="49" charset="-122"/>
                <a:cs typeface="Times New Roman" pitchFamily="18" charset="0"/>
              </a:rPr>
              <a:t>2</a:t>
            </a:r>
            <a:r>
              <a:rPr lang="en-US" altLang="zh-CN" dirty="0" smtClean="0">
                <a:solidFill>
                  <a:srgbClr val="FF3300"/>
                </a:solidFill>
                <a:ea typeface="楷体" pitchFamily="49" charset="-122"/>
                <a:cs typeface="Times New Roman" pitchFamily="18" charset="0"/>
              </a:rPr>
              <a:t>)</a:t>
            </a:r>
            <a:r>
              <a:rPr lang="zh-CN" altLang="en-US" dirty="0" smtClean="0">
                <a:solidFill>
                  <a:srgbClr val="0000FF"/>
                </a:solidFill>
                <a:ea typeface="楷体" pitchFamily="49" charset="-122"/>
                <a:cs typeface="Times New Roman" pitchFamily="18" charset="0"/>
              </a:rPr>
              <a:t>。</a:t>
            </a:r>
            <a:endParaRPr lang="zh-CN" altLang="en-US" dirty="0"/>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9</a:t>
            </a:fld>
            <a:r>
              <a:rPr lang="en-US" altLang="zh-CN" smtClean="0"/>
              <a:t>/14</a:t>
            </a:r>
            <a:endParaRPr lang="en-US" altLang="zh-CN"/>
          </a:p>
        </p:txBody>
      </p:sp>
      <p:grpSp>
        <p:nvGrpSpPr>
          <p:cNvPr id="13" name="组合 12"/>
          <p:cNvGrpSpPr/>
          <p:nvPr/>
        </p:nvGrpSpPr>
        <p:grpSpPr>
          <a:xfrm>
            <a:off x="1000100" y="1214422"/>
            <a:ext cx="6072230" cy="1571636"/>
            <a:chOff x="1000100" y="1214422"/>
            <a:chExt cx="6072230" cy="1571636"/>
          </a:xfrm>
        </p:grpSpPr>
        <p:sp>
          <p:nvSpPr>
            <p:cNvPr id="203778" name="Text Box 2"/>
            <p:cNvSpPr txBox="1">
              <a:spLocks noChangeArrowheads="1"/>
            </p:cNvSpPr>
            <p:nvPr/>
          </p:nvSpPr>
          <p:spPr bwMode="auto">
            <a:xfrm>
              <a:off x="1071538" y="1798507"/>
              <a:ext cx="6000792" cy="98755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algn="l">
                <a:lnSpc>
                  <a:spcPct val="100000"/>
                </a:lnSpc>
              </a:pPr>
              <a:r>
                <a:rPr lang="en-US" altLang="zh-CN" sz="2000" smtClean="0">
                  <a:solidFill>
                    <a:srgbClr val="0000FF"/>
                  </a:solidFill>
                  <a:latin typeface="Times New Roman" pitchFamily="18" charset="0"/>
                  <a:ea typeface="楷体" pitchFamily="49" charset="-122"/>
                  <a:cs typeface="Times New Roman" pitchFamily="18" charset="0"/>
                </a:rPr>
                <a:t>T</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 = </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当</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j-ea"/>
                  <a:ea typeface="+mj-ea"/>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1</a:t>
              </a:r>
              <a:r>
                <a:rPr lang="zh-CN" altLang="en-US" sz="2000" dirty="0">
                  <a:solidFill>
                    <a:srgbClr val="0000FF"/>
                  </a:solidFill>
                  <a:latin typeface="Times New Roman" pitchFamily="18" charset="0"/>
                  <a:ea typeface="楷体" pitchFamily="49" charset="-122"/>
                  <a:cs typeface="Times New Roman" pitchFamily="18" charset="0"/>
                </a:rPr>
                <a:t>时</a:t>
              </a:r>
            </a:p>
            <a:p>
              <a:pPr algn="l">
                <a:lnSpc>
                  <a:spcPct val="100000"/>
                </a:lnSpc>
              </a:pPr>
              <a:r>
                <a:rPr lang="en-US" altLang="zh-CN" sz="2000" smtClean="0">
                  <a:solidFill>
                    <a:srgbClr val="0000FF"/>
                  </a:solidFill>
                  <a:latin typeface="Times New Roman" pitchFamily="18" charset="0"/>
                  <a:ea typeface="楷体" pitchFamily="49" charset="-122"/>
                  <a:cs typeface="Times New Roman" pitchFamily="18" charset="0"/>
                </a:rPr>
                <a:t>T</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n</a:t>
              </a:r>
              <a:r>
                <a:rPr lang="en-US" altLang="zh-CN" sz="2000" dirty="0">
                  <a:solidFill>
                    <a:srgbClr val="0000FF"/>
                  </a:solidFill>
                  <a:latin typeface="+mj-ea"/>
                  <a:ea typeface="+mj-ea"/>
                  <a:cs typeface="Times New Roman" pitchFamily="18" charset="0"/>
                </a:rPr>
                <a:t>-</a:t>
              </a:r>
              <a:r>
                <a:rPr lang="en-US" altLang="zh-CN" sz="2000" i="1" dirty="0">
                  <a:solidFill>
                    <a:srgbClr val="0000FF"/>
                  </a:solidFill>
                  <a:latin typeface="Times New Roman" pitchFamily="18" charset="0"/>
                  <a:ea typeface="楷体" pitchFamily="49" charset="-122"/>
                  <a:cs typeface="Times New Roman" pitchFamily="18" charset="0"/>
                </a:rPr>
                <a:t>k</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en-US"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k</a:t>
              </a:r>
              <a:r>
                <a:rPr lang="en-US" altLang="zh-CN" sz="2000" smtClean="0">
                  <a:solidFill>
                    <a:srgbClr val="0000FF"/>
                  </a:solidFill>
                  <a:latin typeface="Times New Roman" pitchFamily="18" charset="0"/>
                  <a:ea typeface="楷体" pitchFamily="49" charset="-122"/>
                  <a:cs typeface="Times New Roman" pitchFamily="18" charset="0"/>
                </a:rPr>
                <a:t>+1</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其他情况</a:t>
              </a:r>
              <a:endParaRPr lang="zh-CN" altLang="en-US" sz="2000" dirty="0">
                <a:solidFill>
                  <a:srgbClr val="0000FF"/>
                </a:solidFill>
                <a:latin typeface="Times New Roman" pitchFamily="18" charset="0"/>
                <a:ea typeface="楷体" pitchFamily="49" charset="-122"/>
                <a:cs typeface="Times New Roman" pitchFamily="18" charset="0"/>
              </a:endParaRPr>
            </a:p>
          </p:txBody>
        </p:sp>
        <p:sp>
          <p:nvSpPr>
            <p:cNvPr id="12" name="TextBox 11"/>
            <p:cNvSpPr txBox="1"/>
            <p:nvPr/>
          </p:nvSpPr>
          <p:spPr>
            <a:xfrm>
              <a:off x="1000100" y="1214422"/>
              <a:ext cx="3500462" cy="465448"/>
            </a:xfrm>
            <a:prstGeom prst="rect">
              <a:avLst/>
            </a:prstGeom>
            <a:noFill/>
          </p:spPr>
          <p:txBody>
            <a:bodyPr wrap="square" rtlCol="0">
              <a:spAutoFit/>
            </a:bodyPr>
            <a:lstStyle/>
            <a:p>
              <a:pPr algn="l"/>
              <a:r>
                <a:rPr lang="zh-CN" altLang="en-US" smtClean="0">
                  <a:solidFill>
                    <a:srgbClr val="0000FF"/>
                  </a:solidFill>
                  <a:ea typeface="楷体" pitchFamily="49" charset="-122"/>
                  <a:cs typeface="Times New Roman" pitchFamily="18" charset="0"/>
                </a:rPr>
                <a:t>由</a:t>
              </a:r>
              <a:r>
                <a:rPr lang="en-US" altLang="zh-CN" smtClean="0">
                  <a:solidFill>
                    <a:srgbClr val="0000FF"/>
                  </a:solidFill>
                  <a:ea typeface="楷体" pitchFamily="49" charset="-122"/>
                  <a:cs typeface="Times New Roman" pitchFamily="18" charset="0"/>
                </a:rPr>
                <a:t>fun()</a:t>
              </a:r>
              <a:r>
                <a:rPr lang="zh-CN" altLang="en-US" smtClean="0">
                  <a:solidFill>
                    <a:srgbClr val="0000FF"/>
                  </a:solidFill>
                  <a:ea typeface="楷体" pitchFamily="49" charset="-122"/>
                  <a:cs typeface="Times New Roman" pitchFamily="18" charset="0"/>
                </a:rPr>
                <a:t>递归算法可知：</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5">
                                            <p:txEl>
                                              <p:pRg st="0" end="0"/>
                                            </p:txEl>
                                          </p:spTgt>
                                        </p:tgtEl>
                                        <p:attrNameLst>
                                          <p:attrName>fill.type</p:attrName>
                                        </p:attrNameLst>
                                      </p:cBhvr>
                                      <p:to>
                                        <p:strVal val="solid"/>
                                      </p:to>
                                    </p:se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6"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3"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
                                        </p:tgtEl>
                                        <p:attrNameLst>
                                          <p:attrName>style.visibility</p:attrName>
                                        </p:attrNameLst>
                                      </p:cBhvr>
                                      <p:to>
                                        <p:strVal val="visible"/>
                                      </p:to>
                                    </p:set>
                                    <p:anim calcmode="discrete" valueType="clr">
                                      <p:cBhvr override="childStyle">
                                        <p:cTn id="4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
                                        </p:tgtEl>
                                        <p:attrNameLst>
                                          <p:attrName>fillcolor</p:attrName>
                                        </p:attrNameLst>
                                      </p:cBhvr>
                                      <p:tavLst>
                                        <p:tav tm="0">
                                          <p:val>
                                            <p:clrVal>
                                              <a:schemeClr val="accent2"/>
                                            </p:clrVal>
                                          </p:val>
                                        </p:tav>
                                        <p:tav tm="50000">
                                          <p:val>
                                            <p:clrVal>
                                              <a:schemeClr val="hlink"/>
                                            </p:clrVal>
                                          </p:val>
                                        </p:tav>
                                      </p:tavLst>
                                    </p:anim>
                                    <p:set>
                                      <p:cBhvr>
                                        <p:cTn id="44" dur="80"/>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1692</TotalTime>
  <Words>613</Words>
  <Application>Microsoft PowerPoint</Application>
  <PresentationFormat>全屏显示(4:3)</PresentationFormat>
  <Paragraphs>127</Paragraphs>
  <Slides>14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lenove</cp:lastModifiedBy>
  <cp:revision>721</cp:revision>
  <dcterms:created xsi:type="dcterms:W3CDTF">2004-03-31T23:50:14Z</dcterms:created>
  <dcterms:modified xsi:type="dcterms:W3CDTF">2017-05-20T02:57:48Z</dcterms:modified>
</cp:coreProperties>
</file>