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8"/>
  </p:notesMasterIdLst>
  <p:handoutMasterIdLst>
    <p:handoutMasterId r:id="rId19"/>
  </p:handoutMasterIdLst>
  <p:sldIdLst>
    <p:sldId id="432" r:id="rId2"/>
    <p:sldId id="450" r:id="rId3"/>
    <p:sldId id="433" r:id="rId4"/>
    <p:sldId id="434" r:id="rId5"/>
    <p:sldId id="435" r:id="rId6"/>
    <p:sldId id="436" r:id="rId7"/>
    <p:sldId id="437" r:id="rId8"/>
    <p:sldId id="438" r:id="rId9"/>
    <p:sldId id="449" r:id="rId10"/>
    <p:sldId id="439" r:id="rId11"/>
    <p:sldId id="446" r:id="rId12"/>
    <p:sldId id="447" r:id="rId13"/>
    <p:sldId id="442" r:id="rId14"/>
    <p:sldId id="443" r:id="rId15"/>
    <p:sldId id="448" r:id="rId16"/>
    <p:sldId id="445" r:id="rId1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FF00FF"/>
    <a:srgbClr val="CCFF99"/>
    <a:srgbClr val="FF3300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3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E78AB-0B06-44C3-9873-E09F42787F2C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3221F-9D20-49B8-88B8-144ECA9408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CED2C9B-1614-4416-AFE8-2E4682484F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5F527-C4C2-4523-9D48-AB0EF134BBF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7662-3CC1-47D0-BF49-3D0A7C949D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26A-AACB-4360-B173-71FD434BCD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A533-255C-47FE-BFCA-C208CB159F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56B8-1F7C-4CE7-BE21-BB32B99FE1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B560-F0D9-4085-B687-5A289DCDD4C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37F-4C85-4147-9379-5F2D9AC14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31EE-89FE-474B-B74E-E02246A971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D02A-EA52-46EB-B2B6-AE3E5F4FAD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C067DFE-42A7-4CB5-93C4-F2F97DA7580C}" type="slidenum">
              <a:rPr lang="en-US" altLang="zh-CN" smtClean="0"/>
              <a:pPr/>
              <a:t>‹#›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94D5-556E-47A9-B232-3A7ADC8376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8513-78EB-4EF6-81C0-69D230F218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B74-E03E-411C-8A25-6755F06FE7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 descr="蓝色面巾纸"/>
          <p:cNvSpPr txBox="1">
            <a:spLocks noChangeArrowheads="1"/>
          </p:cNvSpPr>
          <p:nvPr/>
        </p:nvSpPr>
        <p:spPr bwMode="auto">
          <a:xfrm>
            <a:off x="500034" y="571480"/>
            <a:ext cx="4071965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2.2.3  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顺序表算法设计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643050"/>
            <a:ext cx="8001056" cy="10156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顺序表算法设计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：数据采用顺序表存储，利用顺序表的基本操作来完成求解任务。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23850" y="620713"/>
            <a:ext cx="8458200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2-4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个整数。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设计一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算法，以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第一个元素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分界线（</a:t>
            </a:r>
            <a:r>
              <a:rPr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基准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），将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所有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小于等于它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的元素移到该元素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前面，将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所有大于它的元素移到该元素的后面。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2914650" y="2476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835150" y="2924175"/>
            <a:ext cx="4752976" cy="504825"/>
            <a:chOff x="1835150" y="2924175"/>
            <a:chExt cx="4752976" cy="504825"/>
          </a:xfrm>
        </p:grpSpPr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1835150" y="2997200"/>
              <a:ext cx="36036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2411413" y="2924175"/>
              <a:ext cx="417671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无序整数序列</a:t>
              </a:r>
              <a:endParaRPr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08175" y="3644900"/>
            <a:ext cx="4654550" cy="1296988"/>
            <a:chOff x="1908175" y="3644900"/>
            <a:chExt cx="4654550" cy="1296988"/>
          </a:xfrm>
        </p:grpSpPr>
        <p:sp>
          <p:nvSpPr>
            <p:cNvPr id="165896" name="AutoShape 8"/>
            <p:cNvSpPr>
              <a:spLocks noChangeArrowheads="1"/>
            </p:cNvSpPr>
            <p:nvPr/>
          </p:nvSpPr>
          <p:spPr bwMode="auto">
            <a:xfrm>
              <a:off x="3851275" y="3644900"/>
              <a:ext cx="363535" cy="498480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1908175" y="4437063"/>
              <a:ext cx="165576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+mn-ea"/>
                  <a:cs typeface="Times New Roman" pitchFamily="18" charset="0"/>
                </a:rPr>
                <a:t>≤</a:t>
              </a:r>
              <a:r>
                <a:rPr lang="en-US" altLang="zh-CN" i="1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3779838" y="4437063"/>
              <a:ext cx="36036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i="1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899" name="Rectangle 11"/>
            <p:cNvSpPr>
              <a:spLocks noChangeArrowheads="1"/>
            </p:cNvSpPr>
            <p:nvPr/>
          </p:nvSpPr>
          <p:spPr bwMode="auto">
            <a:xfrm>
              <a:off x="4330700" y="4429125"/>
              <a:ext cx="22320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&gt;</a:t>
              </a:r>
              <a:r>
                <a:rPr lang="en-US" altLang="zh-CN" i="1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10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792163" y="3168650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-539750" y="3030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23043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73526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73526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316706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316706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36718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367188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41036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410368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460851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460851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504031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504031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554513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554513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5975350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5975350" y="28082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6480175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6480175" y="28082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66941" name="Text Box 29"/>
          <p:cNvSpPr txBox="1">
            <a:spLocks noChangeArrowheads="1"/>
          </p:cNvSpPr>
          <p:nvPr/>
        </p:nvSpPr>
        <p:spPr bwMode="auto">
          <a:xfrm>
            <a:off x="863600" y="2659063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</a:rPr>
              <a:t>pivot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232025" y="3663950"/>
            <a:ext cx="360363" cy="765175"/>
            <a:chOff x="1746" y="1174"/>
            <a:chExt cx="227" cy="482"/>
          </a:xfrm>
        </p:grpSpPr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i</a:t>
              </a:r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480175" y="3671888"/>
            <a:ext cx="360363" cy="765175"/>
            <a:chOff x="4422" y="1179"/>
            <a:chExt cx="227" cy="482"/>
          </a:xfrm>
        </p:grpSpPr>
        <p:sp>
          <p:nvSpPr>
            <p:cNvPr id="166943" name="Text Box 31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j</a:t>
              </a:r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1533538" y="982318"/>
            <a:ext cx="48958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pivot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=L</a:t>
            </a:r>
            <a:r>
              <a:rPr lang="en-US" altLang="zh-CN" sz="220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&gt;data[0]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（基准）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从后向前找</a:t>
            </a:r>
            <a:r>
              <a:rPr lang="zh-CN" altLang="en-US" sz="2200" smtClean="0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的元素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从前向后找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&gt;pivot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的元素</a:t>
            </a:r>
          </a:p>
        </p:txBody>
      </p:sp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21605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5643570" y="1571612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6952" name="Text Box 40"/>
          <p:cNvSpPr txBox="1">
            <a:spLocks noChangeArrowheads="1"/>
          </p:cNvSpPr>
          <p:nvPr/>
        </p:nvSpPr>
        <p:spPr bwMode="auto">
          <a:xfrm>
            <a:off x="6357950" y="1500174"/>
            <a:ext cx="1800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两者交换</a:t>
            </a:r>
          </a:p>
        </p:txBody>
      </p:sp>
      <p:sp>
        <p:nvSpPr>
          <p:cNvPr id="166953" name="Text Box 41"/>
          <p:cNvSpPr txBox="1">
            <a:spLocks noChangeArrowheads="1"/>
          </p:cNvSpPr>
          <p:nvPr/>
        </p:nvSpPr>
        <p:spPr bwMode="auto">
          <a:xfrm>
            <a:off x="2155825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195513" y="4508500"/>
            <a:ext cx="4376738" cy="1239838"/>
            <a:chOff x="1383" y="2840"/>
            <a:chExt cx="2757" cy="781"/>
          </a:xfrm>
        </p:grpSpPr>
        <p:sp>
          <p:nvSpPr>
            <p:cNvPr id="166955" name="AutoShape 43"/>
            <p:cNvSpPr>
              <a:spLocks noChangeArrowheads="1"/>
            </p:cNvSpPr>
            <p:nvPr/>
          </p:nvSpPr>
          <p:spPr bwMode="auto">
            <a:xfrm>
              <a:off x="2585" y="2840"/>
              <a:ext cx="227" cy="363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56" name="Text Box 44"/>
            <p:cNvSpPr txBox="1">
              <a:spLocks noChangeArrowheads="1"/>
            </p:cNvSpPr>
            <p:nvPr/>
          </p:nvSpPr>
          <p:spPr bwMode="auto">
            <a:xfrm>
              <a:off x="1383" y="3294"/>
              <a:ext cx="27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  <a:r>
                <a:rPr lang="zh-CN" altLang="en-US"/>
                <a:t>　</a:t>
              </a:r>
              <a:r>
                <a:rPr lang="en-US" altLang="zh-CN"/>
                <a:t>0</a:t>
              </a:r>
              <a:r>
                <a:rPr lang="zh-CN" altLang="en-US"/>
                <a:t>　</a:t>
              </a:r>
              <a:r>
                <a:rPr lang="en-US" altLang="zh-CN"/>
                <a:t>2</a:t>
              </a:r>
              <a:r>
                <a:rPr lang="zh-CN" altLang="en-US"/>
                <a:t>　</a:t>
              </a:r>
              <a:r>
                <a:rPr lang="en-US" altLang="zh-CN"/>
                <a:t>3</a:t>
              </a:r>
              <a:r>
                <a:rPr lang="zh-CN" altLang="en-US"/>
                <a:t>　</a:t>
              </a:r>
              <a:r>
                <a:rPr lang="en-US" altLang="zh-CN" sz="2800">
                  <a:solidFill>
                    <a:srgbClr val="FF3300"/>
                  </a:solidFill>
                </a:rPr>
                <a:t>3</a:t>
              </a:r>
              <a:r>
                <a:rPr lang="zh-CN" altLang="en-US"/>
                <a:t>　</a:t>
              </a:r>
              <a:r>
                <a:rPr lang="en-US" altLang="zh-CN"/>
                <a:t>5</a:t>
              </a:r>
              <a:r>
                <a:rPr lang="zh-CN" altLang="en-US"/>
                <a:t>　</a:t>
              </a:r>
              <a:r>
                <a:rPr lang="en-US" altLang="zh-CN"/>
                <a:t>7</a:t>
              </a:r>
              <a:r>
                <a:rPr lang="zh-CN" altLang="en-US"/>
                <a:t>　</a:t>
              </a:r>
              <a:r>
                <a:rPr lang="en-US" altLang="zh-CN"/>
                <a:t>4</a:t>
              </a:r>
              <a:r>
                <a:rPr lang="zh-CN" altLang="en-US"/>
                <a:t>　</a:t>
              </a:r>
              <a:r>
                <a:rPr lang="en-US" altLang="zh-CN"/>
                <a:t>6</a:t>
              </a:r>
              <a:r>
                <a:rPr lang="zh-CN" altLang="en-US"/>
                <a:t>　</a:t>
              </a:r>
              <a:r>
                <a:rPr lang="en-US" altLang="zh-CN"/>
                <a:t>8</a:t>
              </a:r>
            </a:p>
          </p:txBody>
        </p:sp>
      </p:grp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5720" y="142852"/>
            <a:ext cx="3714776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解法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（前后交换法）：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4.44444E-6 L -0.1220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6.93889E-18 L 0.05521 -6.93889E-18 " pathEditMode="relative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C -0.00243 -0.02153 -0.00469 -0.04283 0.02083 -0.05741 C 0.04635 -0.07199 0.10139 -0.08357 0.15278 -0.08704 C 0.20416 -0.09051 0.28698 -0.0926 0.32916 -0.07778 C 0.37135 -0.06297 0.38958 -0.01482 0.40555 0.00162 " pathEditMode="fixed" rAng="0" ptsTypes="aaaaa">
                                      <p:cBhvr>
                                        <p:cTn id="22" dur="20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0.01852 C -0.01459 0.03657 -0.02205 0.05463 -0.04723 0.06666 C -0.0724 0.0787 -0.11302 0.08981 -0.15834 0.09074 C -0.20365 0.09166 -0.27709 0.08703 -0.31945 0.07222 C -0.36181 0.0574 -0.39705 0.01389 -0.4125 0.00185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3.7037E-6 L -0.15677 -0.0004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1.48148E-6 L 0.15764 -1.48148E-6 " pathEditMode="relative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4 C 0.0026 -0.01343 0.00538 -0.04861 0.02083 -0.05926 C 0.03628 -0.06991 0.07361 -0.07107 0.09167 -0.06852 C 0.10972 -0.06598 0.11979 -0.05648 0.12917 -0.04445 C 0.13854 -0.03241 0.14375 -0.00648 0.14757 0.00347 " pathEditMode="fixed" rAng="0" ptsTypes="aaaaa">
                                      <p:cBhvr>
                                        <p:cTn id="38" dur="20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0555 C -0.00104 0.02361 0.0007 0.0419 -0.01805 0.05 C -0.0368 0.0581 -0.09323 0.06157 -0.11527 0.0537 C -0.13732 0.04583 -0.1427 0.01296 -0.15 0.00231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43 -0.00046 L -0.24844 -0.00231 " pathEditMode="fixed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3.7037E-6 L 0.20643 0.000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C 0.00139 -0.02871 0.00278 -0.05718 0.025 -0.07037 C 0.04722 -0.08357 0.10538 -0.08496 0.13333 -0.07963 C 0.16128 -0.07431 0.18003 -0.05255 0.19306 -0.03889 C 0.20608 -0.02524 0.20799 -0.00672 0.21198 0.00185 " pathEditMode="fixed" rAng="0" ptsTypes="aaaaa">
                                      <p:cBhvr>
                                        <p:cTn id="54" dur="2000" fill="hold"/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C -0.01545 0.01805 -0.03073 0.03634 -0.0625 0.03703 C -0.09427 0.03773 -0.1651 0.01018 -0.19028 0.0037 C -0.21545 -0.00278 -0.20868 -0.00093 -0.21354 -0.00209 " pathEditMode="fixed" rAng="0" ptsTypes="aaaa">
                                      <p:cBhvr>
                                        <p:cTn id="58" dur="20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 animBg="1"/>
      <p:bldP spid="166924" grpId="0" animBg="1"/>
      <p:bldP spid="166926" grpId="0" animBg="1"/>
      <p:bldP spid="166930" grpId="0" animBg="1"/>
      <p:bldP spid="166936" grpId="0" animBg="1"/>
      <p:bldP spid="166949" grpId="0" animBg="1"/>
      <p:bldP spid="1669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50825" y="214290"/>
            <a:ext cx="8642350" cy="654715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72000" rIns="144000" bIns="7200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move1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*&amp;L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int i=0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j=L-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&gt;length-1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tmp;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ElemType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pivot=L-&gt;data[0];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data[0]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为基准</a:t>
            </a: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(i&lt;j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while (i&lt;j &amp;&amp; L-&gt;data[j]&gt;pivot)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j--;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从后向前扫描，找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solidFill>
                  <a:srgbClr val="00B0F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</a:t>
            </a: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(i&lt;j &amp;&amp; L-&gt;data[i]&lt;=pivot)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i++;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从前向后扫描，找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&gt;pivot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</a:t>
            </a: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i&lt;j)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tmp=L-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//L-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&gt;data[i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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&gt;data[j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&gt;data[i]=L-&gt;data[j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L-&gt;data[j]=tmp;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tmp=L-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&gt;data[0];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//L-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&gt;data[0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en-US" altLang="zh-CN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 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&gt;data[j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&gt;data[0]=L-&gt;data[j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L-&gt;data[j]=tmp;</a:t>
            </a: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1331913" y="3183240"/>
            <a:ext cx="863600" cy="576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277018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77018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327501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327501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370681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370681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421163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421163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464343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464343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514826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514826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558006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74450" name="Text Box 18"/>
          <p:cNvSpPr txBox="1">
            <a:spLocks noChangeArrowheads="1"/>
          </p:cNvSpPr>
          <p:nvPr/>
        </p:nvSpPr>
        <p:spPr bwMode="auto">
          <a:xfrm>
            <a:off x="558006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74451" name="Text Box 19"/>
          <p:cNvSpPr txBox="1">
            <a:spLocks noChangeArrowheads="1"/>
          </p:cNvSpPr>
          <p:nvPr/>
        </p:nvSpPr>
        <p:spPr bwMode="auto">
          <a:xfrm>
            <a:off x="608488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74452" name="Text Box 20"/>
          <p:cNvSpPr txBox="1">
            <a:spLocks noChangeArrowheads="1"/>
          </p:cNvSpPr>
          <p:nvPr/>
        </p:nvSpPr>
        <p:spPr bwMode="auto">
          <a:xfrm>
            <a:off x="608488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6515100" y="3254678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6515100" y="282287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7019925" y="3254678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4456" name="Text Box 24"/>
          <p:cNvSpPr txBox="1">
            <a:spLocks noChangeArrowheads="1"/>
          </p:cNvSpPr>
          <p:nvPr/>
        </p:nvSpPr>
        <p:spPr bwMode="auto">
          <a:xfrm>
            <a:off x="7019925" y="282287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714348" y="2673653"/>
            <a:ext cx="1714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9933"/>
                </a:solidFill>
              </a:rPr>
              <a:t>pivot</a:t>
            </a:r>
            <a:r>
              <a:rPr lang="zh-CN" altLang="en-US" sz="2000" smtClean="0">
                <a:solidFill>
                  <a:srgbClr val="339933"/>
                </a:solidFill>
              </a:rPr>
              <a:t>（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基准</a:t>
            </a:r>
            <a:r>
              <a:rPr lang="zh-CN" altLang="en-US" sz="2000" smtClean="0">
                <a:solidFill>
                  <a:srgbClr val="339933"/>
                </a:solidFill>
              </a:rPr>
              <a:t>）</a:t>
            </a:r>
            <a:endParaRPr lang="en-US" altLang="zh-CN" sz="2000">
              <a:solidFill>
                <a:srgbClr val="339933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771775" y="3678540"/>
            <a:ext cx="360363" cy="765175"/>
            <a:chOff x="1746" y="1174"/>
            <a:chExt cx="227" cy="482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i</a:t>
              </a:r>
            </a:p>
          </p:txBody>
        </p:sp>
        <p:sp>
          <p:nvSpPr>
            <p:cNvPr id="274460" name="Line 28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019925" y="3686478"/>
            <a:ext cx="360363" cy="765175"/>
            <a:chOff x="4422" y="1179"/>
            <a:chExt cx="227" cy="482"/>
          </a:xfrm>
        </p:grpSpPr>
        <p:sp>
          <p:nvSpPr>
            <p:cNvPr id="274462" name="Text Box 30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j</a:t>
              </a:r>
            </a:p>
          </p:txBody>
        </p:sp>
        <p:sp>
          <p:nvSpPr>
            <p:cNvPr id="274463" name="Line 31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4464" name="Text Box 32"/>
          <p:cNvSpPr txBox="1">
            <a:spLocks noChangeArrowheads="1"/>
          </p:cNvSpPr>
          <p:nvPr/>
        </p:nvSpPr>
        <p:spPr bwMode="auto">
          <a:xfrm>
            <a:off x="1428728" y="910880"/>
            <a:ext cx="555148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pivot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=L</a:t>
            </a:r>
            <a:r>
              <a:rPr lang="en-US" altLang="zh-CN" sz="2200" smtClean="0">
                <a:latin typeface="+mn-ea"/>
                <a:cs typeface="Times New Roman" pitchFamily="18" charset="0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&gt;data[0]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（基准）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从后向前找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小于等于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的元素：前移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从前向后找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大于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的元素：后移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747961" y="4545315"/>
            <a:ext cx="4824412" cy="1311275"/>
            <a:chOff x="1958" y="2704"/>
            <a:chExt cx="3039" cy="826"/>
          </a:xfrm>
        </p:grpSpPr>
        <p:sp>
          <p:nvSpPr>
            <p:cNvPr id="274468" name="AutoShape 36"/>
            <p:cNvSpPr>
              <a:spLocks noChangeArrowheads="1"/>
            </p:cNvSpPr>
            <p:nvPr/>
          </p:nvSpPr>
          <p:spPr bwMode="auto">
            <a:xfrm>
              <a:off x="3107" y="2704"/>
              <a:ext cx="227" cy="408"/>
            </a:xfrm>
            <a:prstGeom prst="downArrow">
              <a:avLst>
                <a:gd name="adj1" fmla="val 50000"/>
                <a:gd name="adj2" fmla="val 32075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69" name="Text Box 37"/>
            <p:cNvSpPr txBox="1">
              <a:spLocks noChangeArrowheads="1"/>
            </p:cNvSpPr>
            <p:nvPr/>
          </p:nvSpPr>
          <p:spPr bwMode="auto">
            <a:xfrm>
              <a:off x="1958" y="3203"/>
              <a:ext cx="30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0</a:t>
              </a:r>
              <a:r>
                <a:rPr lang="zh-CN" altLang="en-US" dirty="0"/>
                <a:t>　</a:t>
              </a:r>
              <a:r>
                <a:rPr lang="en-US" altLang="zh-CN" dirty="0"/>
                <a:t>3</a:t>
              </a:r>
              <a:r>
                <a:rPr lang="zh-CN" altLang="en-US" dirty="0"/>
                <a:t>　</a:t>
              </a:r>
              <a:r>
                <a:rPr lang="en-US" altLang="zh-CN" dirty="0"/>
                <a:t>2</a:t>
              </a:r>
              <a:r>
                <a:rPr lang="zh-CN" altLang="en-US" dirty="0"/>
                <a:t>　</a:t>
              </a:r>
              <a:r>
                <a:rPr lang="en-US" altLang="zh-CN" dirty="0"/>
                <a:t>1</a:t>
              </a:r>
              <a:r>
                <a:rPr lang="zh-CN" altLang="en-US" dirty="0"/>
                <a:t>　</a:t>
              </a:r>
              <a:r>
                <a:rPr lang="en-US" altLang="zh-CN" sz="2800" dirty="0">
                  <a:solidFill>
                    <a:srgbClr val="FF3300"/>
                  </a:solidFill>
                </a:rPr>
                <a:t>3</a:t>
              </a:r>
              <a:r>
                <a:rPr lang="zh-CN" altLang="en-US" dirty="0"/>
                <a:t>　</a:t>
              </a:r>
              <a:r>
                <a:rPr lang="en-US" altLang="zh-CN" dirty="0"/>
                <a:t>5</a:t>
              </a:r>
              <a:r>
                <a:rPr lang="zh-CN" altLang="en-US" dirty="0"/>
                <a:t>　</a:t>
              </a:r>
              <a:r>
                <a:rPr lang="en-US" altLang="zh-CN" dirty="0"/>
                <a:t>7</a:t>
              </a:r>
              <a:r>
                <a:rPr lang="zh-CN" altLang="en-US" dirty="0"/>
                <a:t>　</a:t>
              </a:r>
              <a:r>
                <a:rPr lang="en-US" altLang="zh-CN" dirty="0"/>
                <a:t>4</a:t>
              </a:r>
              <a:r>
                <a:rPr lang="zh-CN" altLang="en-US" dirty="0"/>
                <a:t>　</a:t>
              </a:r>
              <a:r>
                <a:rPr lang="en-US" altLang="zh-CN" dirty="0"/>
                <a:t>6</a:t>
              </a:r>
              <a:r>
                <a:rPr lang="zh-CN" altLang="en-US" dirty="0"/>
                <a:t>　</a:t>
              </a:r>
              <a:r>
                <a:rPr lang="en-US" altLang="zh-CN" dirty="0"/>
                <a:t>8</a:t>
              </a:r>
            </a:p>
          </p:txBody>
        </p:sp>
      </p:grp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142844" y="71414"/>
            <a:ext cx="3929090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解法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（前后交换法） </a:t>
            </a: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4414" y="6110607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ea typeface="楷体" pitchFamily="49" charset="-122"/>
                <a:cs typeface="Times New Roman" pitchFamily="18" charset="0"/>
              </a:rPr>
              <a:t>算法时间复杂度为</a:t>
            </a:r>
            <a:r>
              <a:rPr lang="en-US" altLang="zh-CN" sz="2400" dirty="0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400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12604 3.7037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3518 C -0.01789 -0.05763 -0.0342 -0.07986 -0.06945 -0.09074 C -0.10469 -0.10162 -0.15816 -0.09814 -0.2125 -0.1 C -0.26684 -0.10185 -0.3533 -0.11828 -0.39584 -0.10185 C -0.43837 -0.08541 -0.4533 -0.04375 -0.46806 -0.0018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92593E-6 L 0.05521 5.92593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C 0.00555 0.01227 0.01111 0.02477 0.03055 0.03149 C 0.05 0.0382 0.06962 0.03774 0.11666 0.04075 C 0.16371 0.04375 0.26389 0.05695 0.3125 0.05 C 0.36111 0.04306 0.38837 0.00996 0.40833 -0.00069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5.18519E-6 L -0.15764 5.18519E-6 " pathEditMode="relative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37 C -0.00208 -0.01527 -0.00399 -0.02685 -0.01944 -0.03703 C -0.03489 -0.04722 -0.06337 -0.05995 -0.09305 -0.06481 C -0.12274 -0.06967 -0.17031 -0.07754 -0.19722 -0.06666 C -0.22413 -0.05578 -0.24288 -0.01296 -0.25486 0.00116 " pathEditMode="fixed" rAng="0" ptsTypes="aaaaa">
                                      <p:cBhvr>
                                        <p:cTn id="34" dur="20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7.77778E-6 L 0.16545 7.77778E-6 " pathEditMode="relative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1667 C 0.00243 0.03635 0.00503 0.05625 0.025 0.06297 C 0.04496 0.06968 0.09844 0.06783 0.11944 0.05741 C 0.14045 0.047 0.14583 0.02338 0.15139 -4.81481E-6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47 -1.48148E-6 L -0.25261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255 L -0.04722 -4.81481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7.77778E-6 L 0.19705 7.77778E-6 " pathEditMode="relative" ptsTypes="AA">
                                      <p:cBhvr>
                                        <p:cTn id="5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44 -4.81481E-6 C -0.11354 -0.04884 -0.10747 -0.09745 -0.07222 -0.11851 C -0.03698 -0.13958 0.05069 -0.13032 0.09167 -0.12592 C 0.13264 -0.12152 0.15486 -0.11412 0.17361 -0.09259 C 0.19236 -0.07106 0.19757 -0.01689 0.20382 0.00301 " pathEditMode="fixed" rAng="0" ptsTypes="aaaaa">
                                      <p:cBhvr>
                                        <p:cTn id="58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nimBg="1"/>
      <p:bldP spid="274437" grpId="1" animBg="1"/>
      <p:bldP spid="274439" grpId="0" animBg="1"/>
      <p:bldP spid="274443" grpId="0" animBg="1"/>
      <p:bldP spid="274445" grpId="0" animBg="1"/>
      <p:bldP spid="274449" grpId="0" animBg="1"/>
      <p:bldP spid="27445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69325" cy="532453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move2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&gt;length-1;</a:t>
            </a: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pivot=L-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&gt;data[0];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data[0]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为基准</a:t>
            </a:r>
          </a:p>
          <a:p>
            <a:pPr algn="l">
              <a:lnSpc>
                <a:spcPts val="18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L-&gt;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]&gt;pivot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j--;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从右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向左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扫描，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</a:t>
            </a:r>
            <a:r>
              <a:rPr lang="zh-CN" altLang="en-US" smtClean="0">
                <a:solidFill>
                  <a:srgbClr val="FF00FF"/>
                </a:solidFill>
                <a:latin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data[j]</a:t>
            </a:r>
          </a:p>
          <a:p>
            <a:pPr algn="l">
              <a:lnSpc>
                <a:spcPts val="18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]=L-&gt;data[j];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将其放入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</a:t>
            </a: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&lt;j &amp;&amp; L-&gt;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]&lt;=pivot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从左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向右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扫描，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</a:t>
            </a:r>
            <a:r>
              <a:rPr lang="en-US" altLang="zh-CN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的记录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  <a:p>
            <a:pPr algn="l">
              <a:lnSpc>
                <a:spcPts val="18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&gt;data[j]=L-&gt;data[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将其放入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data[j]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</a:t>
            </a: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]=pivot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		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放置</a:t>
            </a:r>
            <a:r>
              <a:rPr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基准</a:t>
            </a:r>
            <a:endParaRPr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85786" y="1357298"/>
            <a:ext cx="7643866" cy="195438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两个记录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交换：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tmp=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=tmp;   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需要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次移动</a:t>
            </a:r>
            <a:endParaRPr lang="en-US" altLang="zh-CN" sz="220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多个相邻记录</a:t>
            </a:r>
            <a:r>
              <a:rPr lang="zh-CN" altLang="en-US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连续交换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，如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 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/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位置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和位置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的元素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交换  </a:t>
            </a:r>
            <a:r>
              <a:rPr lang="en-US" altLang="zh-CN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n-US" altLang="zh-CN" sz="2200" i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i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c    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需要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次移动</a:t>
            </a:r>
            <a:endParaRPr lang="en-US" altLang="zh-CN" sz="2200" i="1" smtClean="0"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/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     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位置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和位置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3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的元素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交换  </a:t>
            </a:r>
            <a:r>
              <a:rPr lang="en-US" altLang="zh-CN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i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c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i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    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需要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次移动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                                                        </a:t>
            </a:r>
            <a:endParaRPr lang="zh-CN" altLang="en-US" sz="22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596" y="500042"/>
            <a:ext cx="414340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为什么解法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比解法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更好？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4414" y="4214818"/>
            <a:ext cx="5572164" cy="1446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而采用：</a:t>
            </a:r>
            <a:endParaRPr lang="en-US" altLang="zh-CN" sz="220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tmp=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=tmp;   4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次移动</a:t>
            </a:r>
            <a:endParaRPr lang="en-US" altLang="zh-CN" sz="220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性能得到提高。</a:t>
            </a:r>
            <a:endParaRPr lang="zh-CN" altLang="en-US" sz="22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572264" y="3357562"/>
            <a:ext cx="1571636" cy="900176"/>
            <a:chOff x="6572264" y="3357562"/>
            <a:chExt cx="1571636" cy="900176"/>
          </a:xfrm>
        </p:grpSpPr>
        <p:sp>
          <p:nvSpPr>
            <p:cNvPr id="32" name="下箭头 31"/>
            <p:cNvSpPr/>
            <p:nvPr/>
          </p:nvSpPr>
          <p:spPr>
            <a:xfrm>
              <a:off x="7215206" y="3357562"/>
              <a:ext cx="285752" cy="428628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72264" y="3857628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楷体" pitchFamily="49" charset="-122"/>
                  <a:cs typeface="Times New Roman" pitchFamily="18" charset="0"/>
                  <a:sym typeface="Wingdings"/>
                </a:rPr>
                <a:t>共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  <a:sym typeface="Wingdings"/>
                </a:rPr>
                <a:t>6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次移动</a:t>
              </a:r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68313" y="764072"/>
            <a:ext cx="81534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4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2-3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已知长度为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的线性表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采用顺序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存储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结构。设计一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时间复杂度为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、空间复杂度为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O(1)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算法，该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算法删除线性表中所有值为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的数据元素。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611188" y="2191405"/>
            <a:ext cx="8137525" cy="2023413"/>
            <a:chOff x="611188" y="3624542"/>
            <a:chExt cx="8137525" cy="2023413"/>
          </a:xfrm>
        </p:grpSpPr>
        <p:sp>
          <p:nvSpPr>
            <p:cNvPr id="144386" name="Text Box 2"/>
            <p:cNvSpPr txBox="1">
              <a:spLocks noChangeArrowheads="1"/>
            </p:cNvSpPr>
            <p:nvPr/>
          </p:nvSpPr>
          <p:spPr bwMode="auto">
            <a:xfrm>
              <a:off x="611188" y="4170627"/>
              <a:ext cx="8137525" cy="147732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457200" indent="-457200"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如果每删除一个值为</a:t>
              </a:r>
              <a:r>
                <a:rPr lang="en-US" altLang="zh-CN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的元素都</a:t>
              </a:r>
              <a:r>
                <a: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进行</a:t>
              </a:r>
              <a:r>
                <a:rPr lang="zh-CN" altLang="en-US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移动，其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时间复杂度为</a:t>
              </a:r>
              <a:r>
                <a:rPr lang="en-US" altLang="zh-CN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i="1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baseline="3000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，空间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复杂度为</a:t>
              </a:r>
              <a:r>
                <a:rPr lang="en-US" altLang="zh-CN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O(1)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。</a:t>
              </a:r>
            </a:p>
            <a:p>
              <a:pPr marL="457200" indent="-457200"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如果借助一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个新的</a:t>
              </a:r>
              <a:r>
                <a: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顺序</a:t>
              </a:r>
              <a:r>
                <a:rPr lang="zh-CN" altLang="en-US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表，存放将</a:t>
              </a:r>
              <a:r>
                <a:rPr lang="en-US" altLang="zh-CN" i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中所有不为</a:t>
              </a:r>
              <a:r>
                <a:rPr lang="en-US" altLang="zh-CN" i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zh-CN" altLang="en-US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的元素，其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时间复杂度为</a:t>
              </a:r>
              <a:r>
                <a:rPr lang="en-US" altLang="zh-CN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i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，空间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复杂度为</a:t>
              </a:r>
              <a:r>
                <a:rPr lang="en-US" altLang="zh-CN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144387" name="Text Box 3"/>
            <p:cNvSpPr txBox="1">
              <a:spLocks noChangeArrowheads="1"/>
            </p:cNvSpPr>
            <p:nvPr/>
          </p:nvSpPr>
          <p:spPr bwMode="auto">
            <a:xfrm>
              <a:off x="611188" y="3624542"/>
              <a:ext cx="561657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ea typeface="楷体" pitchFamily="49" charset="-122"/>
                  <a:cs typeface="Times New Roman" pitchFamily="18" charset="0"/>
                </a:rPr>
                <a:t>以下两种方法都</a:t>
              </a:r>
              <a:r>
                <a:rPr lang="zh-CN" altLang="en-US" sz="2400" dirty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不满足要求</a:t>
              </a:r>
              <a:r>
                <a:rPr lang="zh-CN" altLang="en-US" sz="2400" dirty="0">
                  <a:ea typeface="楷体" pitchFamily="49" charset="-122"/>
                  <a:cs typeface="Times New Roman" pitchFamily="18" charset="0"/>
                </a:rPr>
                <a:t>：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2804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解法</a:t>
            </a: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一（重建法）：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设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删除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所有值等于</a:t>
            </a:r>
            <a:r>
              <a:rPr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元素后的顺序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，显然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包含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中，为此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重用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空间。</a:t>
            </a:r>
          </a:p>
          <a:p>
            <a:pPr algn="l">
              <a:lnSpc>
                <a:spcPct val="140000"/>
              </a:lnSpc>
            </a:pPr>
            <a:r>
              <a:rPr lang="zh-CN" altLang="en-US" sz="240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r>
              <a:rPr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扫描</a:t>
            </a:r>
            <a:r>
              <a:rPr lang="zh-CN" altLang="en-US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</a:t>
            </a:r>
            <a:r>
              <a:rPr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4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，重建</a:t>
            </a:r>
            <a:r>
              <a:rPr lang="en-US" altLang="zh-CN" sz="24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只</a:t>
            </a:r>
            <a:r>
              <a:rPr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包含不等于</a:t>
            </a:r>
            <a:r>
              <a:rPr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的元素。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00113" y="2636838"/>
            <a:ext cx="4679950" cy="827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900113" y="209550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620838" y="209550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1042988" y="2789238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  <a:cs typeface="Arial Unicode MS" pitchFamily="34" charset="-122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cs typeface="Arial Unicode MS" pitchFamily="34" charset="-122"/>
            </a:endParaRP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1763713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3059113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en-US" altLang="zh-CN" baseline="-25000" dirty="0">
              <a:solidFill>
                <a:srgbClr val="FF00FF"/>
              </a:solidFill>
            </a:endParaRP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4465638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en-US" altLang="zh-CN" baseline="-25000" dirty="0">
              <a:solidFill>
                <a:srgbClr val="FF00FF"/>
              </a:solidFill>
            </a:endParaRPr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900112" y="1484313"/>
            <a:ext cx="7958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删除所有</a:t>
            </a:r>
            <a:r>
              <a:rPr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元素（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记录保留的元素个数，初值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）：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2339975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2946400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3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3686172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4</a:t>
            </a: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4356100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5</a:t>
            </a: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1403351" y="4303671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/>
              <a:t>k</a:t>
            </a:r>
            <a:r>
              <a:rPr lang="en-US" altLang="zh-CN" smtClean="0"/>
              <a:t>=3</a:t>
            </a:r>
            <a:r>
              <a:rPr lang="zh-CN" altLang="en-US" smtClean="0"/>
              <a:t>，</a:t>
            </a:r>
            <a:r>
              <a:rPr lang="en-US" altLang="zh-CN" smtClean="0"/>
              <a:t>L</a:t>
            </a:r>
            <a:r>
              <a:rPr lang="en-US" altLang="zh-CN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dirty="0"/>
              <a:t>&gt;length=</a:t>
            </a:r>
            <a:r>
              <a:rPr lang="en-US" altLang="zh-CN" i="1" dirty="0"/>
              <a:t>k</a:t>
            </a:r>
            <a:r>
              <a:rPr lang="en-US" altLang="zh-CN" dirty="0"/>
              <a:t>=3</a:t>
            </a:r>
            <a:endParaRPr lang="en-US" altLang="zh-CN" baseline="-25000" dirty="0"/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2414588" y="27892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  <a:ea typeface="+mj-ea"/>
                <a:cs typeface="Arial Unicode MS" pitchFamily="34" charset="-122"/>
              </a:rPr>
              <a:t>1</a:t>
            </a:r>
            <a:endParaRPr lang="en-US" altLang="zh-CN" sz="2800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ea typeface="+mj-ea"/>
              <a:cs typeface="Arial Unicode MS" pitchFamily="34" charset="-122"/>
            </a:endParaRPr>
          </a:p>
        </p:txBody>
      </p:sp>
      <p:sp>
        <p:nvSpPr>
          <p:cNvPr id="279570" name="Text Box 18"/>
          <p:cNvSpPr txBox="1">
            <a:spLocks noChangeArrowheads="1"/>
          </p:cNvSpPr>
          <p:nvPr/>
        </p:nvSpPr>
        <p:spPr bwMode="auto">
          <a:xfrm>
            <a:off x="179388" y="476250"/>
            <a:ext cx="7129462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lIns="162000" tIns="108000" rIns="162000" bIns="10800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删除顺序表中所有值为</a:t>
            </a:r>
            <a:r>
              <a:rPr lang="en-US" altLang="zh-CN" sz="2400" i="1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的元素（方法</a:t>
            </a:r>
            <a:r>
              <a:rPr lang="en-US" altLang="zh-CN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）演示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6227763" y="2636838"/>
            <a:ext cx="1441450" cy="792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9572" name="Text Box 20"/>
          <p:cNvSpPr txBox="1">
            <a:spLocks noChangeArrowheads="1"/>
          </p:cNvSpPr>
          <p:nvPr/>
        </p:nvSpPr>
        <p:spPr bwMode="auto">
          <a:xfrm>
            <a:off x="6516688" y="2205038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</a:p>
        </p:txBody>
      </p:sp>
      <p:sp>
        <p:nvSpPr>
          <p:cNvPr id="279573" name="Text Box 21"/>
          <p:cNvSpPr txBox="1">
            <a:spLocks noChangeArrowheads="1"/>
          </p:cNvSpPr>
          <p:nvPr/>
        </p:nvSpPr>
        <p:spPr bwMode="auto">
          <a:xfrm>
            <a:off x="6588125" y="2857500"/>
            <a:ext cx="7191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279574" name="Text Box 22"/>
          <p:cNvSpPr txBox="1">
            <a:spLocks noChangeArrowheads="1"/>
          </p:cNvSpPr>
          <p:nvPr/>
        </p:nvSpPr>
        <p:spPr bwMode="auto">
          <a:xfrm>
            <a:off x="6588125" y="2857496"/>
            <a:ext cx="719138" cy="365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3348038" y="5029154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删除完成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3744913" y="28019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Arial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k</a:t>
            </a:r>
            <a:r>
              <a:rPr lang="en-US" altLang="zh-CN" smtClean="0"/>
              <a:t>=0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95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879 C 0.00364 0.00555 0.0118 0.00231 0.01527 -0.01297 C 0.01875 -0.02824 0.02691 -0.0706 0.02222 -0.08334 C 0.01753 -0.09607 -0.00886 -0.10324 -0.0125 -0.08889 C -0.01615 -0.07454 -0.00261 -0.01597 3.33333E-6 0.00324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795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795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C 0.00833 -0.03333 0.01684 -0.06643 0.00694 -0.08148 C -0.00295 -0.09652 -0.04462 -0.10463 -0.05973 -0.09074 C -0.07483 -0.07685 -0.07848 -0.01736 -0.08334 0.00186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795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795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56 -0.02454 0.01111 -0.04907 0.00417 -0.06667 C -0.00278 -0.08426 -0.02135 -0.10301 -0.04167 -0.10555 C -0.06198 -0.1081 -0.10017 -0.09907 -0.11806 -0.08148 C -0.13594 -0.06389 -0.14236 -0.03194 -0.14861 0 " pathEditMode="relative" ptsTypes="aaaaA">
                                      <p:cBhvr>
                                        <p:cTn id="47" dur="20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795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279558" grpId="1"/>
      <p:bldP spid="279559" grpId="1"/>
      <p:bldP spid="279560" grpId="0"/>
      <p:bldP spid="279562" grpId="0"/>
      <p:bldP spid="279568" grpId="0"/>
      <p:bldP spid="279569" grpId="0" animBg="1"/>
      <p:bldP spid="279569" grpId="1" animBg="1"/>
      <p:bldP spid="279574" grpId="0" animBg="1"/>
      <p:bldP spid="279575" grpId="0"/>
      <p:bldP spid="279561" grpId="0" animBg="1"/>
      <p:bldP spid="279561" grpId="1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对应的算法如下：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8064500" cy="409342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delnode1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记录值不等于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的元素个数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i=0;i&lt;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若当前元素不</a:t>
            </a:r>
            <a:r>
              <a:rPr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，将</a:t>
            </a:r>
            <a:r>
              <a:rPr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</a:t>
            </a:r>
            <a:r>
              <a:rPr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en-US" altLang="zh-CN" sz="2000" i="1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endParaRPr lang="zh-CN" altLang="en-US" sz="2000" dirty="0">
              <a:solidFill>
                <a:srgbClr val="66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k++;		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不等于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的元素增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&gt;length=k;		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</a:t>
            </a:r>
            <a:r>
              <a:rPr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i="1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长度等于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68292" name="AutoShape 4"/>
          <p:cNvSpPr>
            <a:spLocks noChangeArrowheads="1"/>
          </p:cNvSpPr>
          <p:nvPr/>
        </p:nvSpPr>
        <p:spPr bwMode="auto">
          <a:xfrm>
            <a:off x="2285984" y="5715016"/>
            <a:ext cx="2209800" cy="714380"/>
          </a:xfrm>
          <a:prstGeom prst="wedgeRectCallout">
            <a:avLst>
              <a:gd name="adj1" fmla="val -31324"/>
              <a:gd name="adj2" fmla="val -14734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：类似于建顺序表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4582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解法</a:t>
            </a:r>
            <a:r>
              <a:rPr kumimoji="1"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二（前移法）：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用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记录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z="2400" i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等于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个数，一边扫描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一边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统计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值。</a:t>
            </a:r>
          </a:p>
          <a:p>
            <a:pPr algn="l">
              <a:lnSpc>
                <a:spcPct val="130000"/>
              </a:lnSpc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r>
              <a:rPr kumimoji="1"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不为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的元素前移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位置，最后修改</a:t>
            </a:r>
            <a:r>
              <a:rPr kumimoji="1" lang="en-US" altLang="zh-CN" sz="24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长度。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00113" y="2447901"/>
            <a:ext cx="6118225" cy="827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928662" y="1906564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620838" y="1906564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928662" y="2600301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  <a:cs typeface="Arial Unicode MS" pitchFamily="34" charset="-122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cs typeface="Arial Unicode MS" pitchFamily="34" charset="-122"/>
            </a:endParaRP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1700213" y="2638401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138481" y="2638401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3744913" y="2613001"/>
            <a:ext cx="504825" cy="519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Arial Black" pitchFamily="34" charset="0"/>
            </a:endParaRP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4465638" y="2638401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900112" y="1295376"/>
            <a:ext cx="7458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删除所有</a:t>
            </a:r>
            <a:r>
              <a:rPr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元素（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记录删除的元素个数，初值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2339975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3060700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3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3711572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4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4356100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5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，前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移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位置</a:t>
            </a:r>
            <a:endParaRPr lang="zh-CN" altLang="en-US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2414588" y="2613001"/>
            <a:ext cx="50482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  <a:cs typeface="Arial Unicode MS" pitchFamily="34" charset="-122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cs typeface="Arial Unicode MS" pitchFamily="34" charset="-122"/>
            </a:endParaRP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900113" y="3614742"/>
            <a:ext cx="32400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k</a:t>
            </a:r>
            <a:r>
              <a:rPr lang="en-US" altLang="zh-CN" dirty="0"/>
              <a:t>=1</a:t>
            </a:r>
            <a:endParaRPr lang="en-US" altLang="zh-CN" baseline="-25000" dirty="0"/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，前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移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位置</a:t>
            </a:r>
            <a:endParaRPr lang="zh-CN" altLang="en-US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900113" y="3614742"/>
            <a:ext cx="32400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k</a:t>
            </a:r>
            <a:r>
              <a:rPr lang="en-US" altLang="zh-CN" dirty="0"/>
              <a:t>=2</a:t>
            </a:r>
            <a:endParaRPr lang="en-US" altLang="zh-CN" baseline="-25000" dirty="0"/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，前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移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位置</a:t>
            </a:r>
            <a:endParaRPr lang="zh-CN" altLang="en-US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21" name="Text Box 21"/>
          <p:cNvSpPr txBox="1">
            <a:spLocks noChangeArrowheads="1"/>
          </p:cNvSpPr>
          <p:nvPr/>
        </p:nvSpPr>
        <p:spPr bwMode="auto">
          <a:xfrm>
            <a:off x="900113" y="3614742"/>
            <a:ext cx="32400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k</a:t>
            </a:r>
            <a:r>
              <a:rPr lang="en-US" altLang="zh-CN" dirty="0"/>
              <a:t>=3</a:t>
            </a:r>
            <a:endParaRPr lang="en-US" altLang="zh-CN" baseline="-25000" dirty="0"/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4429124" y="3671832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顺序表长度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=6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=3</a:t>
            </a:r>
            <a:endParaRPr lang="en-US" altLang="zh-CN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250825" y="341229"/>
            <a:ext cx="7129463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lIns="162000" tIns="108000" rIns="162000" bIns="10800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删除顺序表中所有值为</a:t>
            </a:r>
            <a:r>
              <a:rPr lang="en-US" altLang="zh-CN" sz="2400" i="1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的元素（方法</a:t>
            </a:r>
            <a:r>
              <a:rPr lang="en-US" altLang="zh-CN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）演示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7234238" y="2447901"/>
            <a:ext cx="1441450" cy="792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1625" name="Text Box 25"/>
          <p:cNvSpPr txBox="1">
            <a:spLocks noChangeArrowheads="1"/>
          </p:cNvSpPr>
          <p:nvPr/>
        </p:nvSpPr>
        <p:spPr bwMode="auto">
          <a:xfrm>
            <a:off x="7523163" y="2016101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</a:p>
        </p:txBody>
      </p:sp>
      <p:sp>
        <p:nvSpPr>
          <p:cNvPr id="281626" name="Text Box 26"/>
          <p:cNvSpPr txBox="1">
            <a:spLocks noChangeArrowheads="1"/>
          </p:cNvSpPr>
          <p:nvPr/>
        </p:nvSpPr>
        <p:spPr bwMode="auto">
          <a:xfrm>
            <a:off x="7594600" y="2668564"/>
            <a:ext cx="7191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281627" name="Text Box 27"/>
          <p:cNvSpPr txBox="1">
            <a:spLocks noChangeArrowheads="1"/>
          </p:cNvSpPr>
          <p:nvPr/>
        </p:nvSpPr>
        <p:spPr bwMode="auto">
          <a:xfrm>
            <a:off x="7594600" y="2663801"/>
            <a:ext cx="719138" cy="365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4000496" y="4572008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删除完成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7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16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0185 L -0.07795 -0.000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5 -0.00301 L -0.14549 -0.0018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/>
      <p:bldP spid="281606" grpId="0"/>
      <p:bldP spid="281607" grpId="0"/>
      <p:bldP spid="281608" grpId="0" animBg="1"/>
      <p:bldP spid="281608" grpId="1" animBg="1"/>
      <p:bldP spid="281609" grpId="0"/>
      <p:bldP spid="281615" grpId="0" animBg="1"/>
      <p:bldP spid="281616" grpId="0" animBg="1"/>
      <p:bldP spid="281616" grpId="1" animBg="1"/>
      <p:bldP spid="281617" grpId="0" animBg="1"/>
      <p:bldP spid="281618" grpId="0" animBg="1"/>
      <p:bldP spid="281619" grpId="0" animBg="1"/>
      <p:bldP spid="281620" grpId="0" animBg="1"/>
      <p:bldP spid="281621" grpId="0" animBg="1"/>
      <p:bldP spid="281622" grpId="0"/>
      <p:bldP spid="281627" grpId="0" animBg="1"/>
      <p:bldP spid="2816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474720" y="142852"/>
            <a:ext cx="41767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500034" y="841134"/>
            <a:ext cx="7920037" cy="501675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delnode2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int k=0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i=0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记录值等于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的元素个数</a:t>
            </a:r>
          </a:p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i&lt;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if (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]==x)  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当前元素值为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k++;</a:t>
            </a:r>
          </a:p>
          <a:p>
            <a:pPr algn="l"/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当前元素不为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时将其前移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个位置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-k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= 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&gt;length-=k;	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z="2000" i="1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长度递减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8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71472" y="928670"/>
            <a:ext cx="8175653" cy="133256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4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sz="2400" smtClean="0">
              <a:solidFill>
                <a:srgbClr val="FF33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4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为什么说上述两个算法都能够满足题目的要求？</a:t>
            </a:r>
            <a:endParaRPr kumimoji="1" lang="en-US" altLang="zh-CN" sz="24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9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</TotalTime>
  <Words>737</Words>
  <Application>Microsoft PowerPoint</Application>
  <PresentationFormat>全屏显示(4:3)</PresentationFormat>
  <Paragraphs>206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891</cp:revision>
  <dcterms:created xsi:type="dcterms:W3CDTF">2004-04-02T09:54:37Z</dcterms:created>
  <dcterms:modified xsi:type="dcterms:W3CDTF">2017-05-19T05:49:20Z</dcterms:modified>
</cp:coreProperties>
</file>