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7"/>
  </p:notesMasterIdLst>
  <p:sldIdLst>
    <p:sldId id="277" r:id="rId2"/>
    <p:sldId id="474" r:id="rId3"/>
    <p:sldId id="519" r:id="rId4"/>
    <p:sldId id="416" r:id="rId5"/>
    <p:sldId id="520" r:id="rId6"/>
    <p:sldId id="325" r:id="rId7"/>
    <p:sldId id="518" r:id="rId8"/>
    <p:sldId id="412" r:id="rId9"/>
    <p:sldId id="480" r:id="rId10"/>
    <p:sldId id="414" r:id="rId11"/>
    <p:sldId id="481" r:id="rId12"/>
    <p:sldId id="282" r:id="rId13"/>
    <p:sldId id="487" r:id="rId14"/>
    <p:sldId id="283" r:id="rId15"/>
    <p:sldId id="500" r:id="rId16"/>
    <p:sldId id="284" r:id="rId17"/>
    <p:sldId id="285" r:id="rId18"/>
    <p:sldId id="501" r:id="rId19"/>
    <p:sldId id="290" r:id="rId20"/>
    <p:sldId id="291" r:id="rId21"/>
    <p:sldId id="502" r:id="rId22"/>
    <p:sldId id="292" r:id="rId23"/>
    <p:sldId id="293" r:id="rId24"/>
    <p:sldId id="503" r:id="rId25"/>
    <p:sldId id="294" r:id="rId26"/>
    <p:sldId id="295" r:id="rId27"/>
    <p:sldId id="296" r:id="rId28"/>
    <p:sldId id="504" r:id="rId29"/>
    <p:sldId id="297" r:id="rId30"/>
    <p:sldId id="505" r:id="rId31"/>
    <p:sldId id="298" r:id="rId32"/>
    <p:sldId id="299" r:id="rId33"/>
    <p:sldId id="300" r:id="rId34"/>
    <p:sldId id="301" r:id="rId35"/>
    <p:sldId id="488" r:id="rId3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C00000"/>
    <a:srgbClr val="FF3300"/>
    <a:srgbClr val="006600"/>
    <a:srgbClr val="33CC33"/>
    <a:srgbClr val="339933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459" autoAdjust="0"/>
    <p:restoredTop sz="89442" autoAdjust="0"/>
  </p:normalViewPr>
  <p:slideViewPr>
    <p:cSldViewPr>
      <p:cViewPr varScale="1">
        <p:scale>
          <a:sx n="57" d="100"/>
          <a:sy n="57" d="100"/>
        </p:scale>
        <p:origin x="-1380" y="-78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2B883-75C8-486B-AE8B-C51D5A1D15C1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B1C0E-066D-4A40-95E6-B6E6C0C47B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54CA-4A17-4199-94A3-6AFD040768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4BC1-B3FB-4C54-8B12-82C4E9A80A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10C-1207-4021-BB37-1EFBC768E7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F341-B5DF-4974-B2F0-D2F4C8A8C9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76FD-D88B-4895-870C-A291ADB30F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8D00-D702-4BB6-8790-7832FF3B3F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142-A6E1-4953-999D-B838F3F295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873E-E663-4FBF-B6F0-FAF43354F1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BD3F3EC2-762F-4585-9ABE-3D0BD98F40C0}" type="slidenum">
              <a:rPr lang="en-US" altLang="zh-CN" smtClean="0"/>
              <a:pPr/>
              <a:t>‹#›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B7C-3B4E-4EBE-8609-75F6CD7311A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7AF0-D07F-45BB-8F68-4BC5B1E3E0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CE70-992F-41EB-8166-46DEE7BDC1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52478" y="2001708"/>
            <a:ext cx="717710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线性表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中每个结点有</a:t>
            </a:r>
            <a:r>
              <a:rPr kumimoji="1"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唯一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的前驱结点和前驱结点。</a:t>
            </a:r>
            <a:endParaRPr kumimoji="1"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604" name="Text Box 4" descr="蓝色面巾纸"/>
          <p:cNvSpPr txBox="1">
            <a:spLocks noChangeArrowheads="1"/>
          </p:cNvSpPr>
          <p:nvPr/>
        </p:nvSpPr>
        <p:spPr bwMode="auto">
          <a:xfrm>
            <a:off x="357158" y="1216398"/>
            <a:ext cx="5256212" cy="56630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2.3.1 </a:t>
            </a:r>
            <a:r>
              <a:rPr kumimoji="1" lang="en-US" altLang="zh-CN" sz="28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</a:t>
            </a:r>
            <a:r>
              <a:rPr kumimoji="1" lang="zh-CN" altLang="en-US" sz="28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线性表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的链式存储</a:t>
            </a:r>
            <a:r>
              <a:rPr kumimoji="1" lang="en-US" altLang="zh-CN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—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链表</a:t>
            </a:r>
            <a:endParaRPr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3645291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   设计链式存储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结构时，每个逻辑结点存储单独存储，为了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表示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逻辑关系，增加</a:t>
            </a:r>
            <a:r>
              <a:rPr kumimoji="1" lang="zh-CN" altLang="en-US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指针域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85852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85984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5" idx="6"/>
            <a:endCxn id="6" idx="2"/>
          </p:cNvCxnSpPr>
          <p:nvPr/>
        </p:nvCxnSpPr>
        <p:spPr>
          <a:xfrm>
            <a:off x="1785918" y="3038067"/>
            <a:ext cx="5000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286116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2"/>
          </p:cNvCxnSpPr>
          <p:nvPr/>
        </p:nvCxnSpPr>
        <p:spPr>
          <a:xfrm>
            <a:off x="2786050" y="3038067"/>
            <a:ext cx="5000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286248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11" idx="2"/>
          </p:cNvCxnSpPr>
          <p:nvPr/>
        </p:nvCxnSpPr>
        <p:spPr>
          <a:xfrm>
            <a:off x="3786182" y="3038067"/>
            <a:ext cx="5000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324480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3" idx="2"/>
          </p:cNvCxnSpPr>
          <p:nvPr/>
        </p:nvCxnSpPr>
        <p:spPr>
          <a:xfrm>
            <a:off x="4824414" y="3038067"/>
            <a:ext cx="5000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4348" y="4716860"/>
            <a:ext cx="8001056" cy="132343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每个物理结点增加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一个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指向后继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结点的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指针域 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zh-CN" altLang="en-US" sz="22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zh-CN" altLang="en-US" sz="22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每个物理结点增加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一个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指向后继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结点的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指针域和一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个指向前驱结点的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指针域 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2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双链表</a:t>
            </a:r>
            <a:r>
              <a:rPr kumimoji="1" lang="zh-CN" altLang="en-US" sz="22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 Box 5" descr="25%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500166" y="285728"/>
            <a:ext cx="5867400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2.3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的链式存储结构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928662" y="1757354"/>
            <a:ext cx="635798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删除操作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删除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*p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结点之后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一个结点。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928662" y="2428868"/>
            <a:ext cx="770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特点：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只需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修改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相关结点的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指针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域，不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需要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移动结点。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857224" y="967071"/>
            <a:ext cx="257176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）删除结点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10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1979613" y="24939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2520950" y="24939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grpSp>
        <p:nvGrpSpPr>
          <p:cNvPr id="271396" name="Group 36"/>
          <p:cNvGrpSpPr>
            <a:grpSpLocks/>
          </p:cNvGrpSpPr>
          <p:nvPr/>
        </p:nvGrpSpPr>
        <p:grpSpPr bwMode="auto">
          <a:xfrm>
            <a:off x="3417888" y="2493963"/>
            <a:ext cx="1081087" cy="431800"/>
            <a:chOff x="2153" y="1571"/>
            <a:chExt cx="681" cy="272"/>
          </a:xfrm>
        </p:grpSpPr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2153" y="1571"/>
              <a:ext cx="34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367" name="Rectangle 7"/>
            <p:cNvSpPr>
              <a:spLocks noChangeArrowheads="1"/>
            </p:cNvSpPr>
            <p:nvPr/>
          </p:nvSpPr>
          <p:spPr bwMode="auto">
            <a:xfrm>
              <a:off x="2494" y="1571"/>
              <a:ext cx="34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</p:grp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4918075" y="24939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sz="2000" i="1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5459413" y="24939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/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6300788" y="2455863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71371" name="Arc 11"/>
          <p:cNvSpPr>
            <a:spLocks/>
          </p:cNvSpPr>
          <p:nvPr/>
        </p:nvSpPr>
        <p:spPr bwMode="auto">
          <a:xfrm>
            <a:off x="1908175" y="2135188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1547813" y="17748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p</a:t>
            </a:r>
          </a:p>
        </p:txBody>
      </p:sp>
      <p:sp>
        <p:nvSpPr>
          <p:cNvPr id="271373" name="Line 13"/>
          <p:cNvSpPr>
            <a:spLocks noChangeShapeType="1"/>
          </p:cNvSpPr>
          <p:nvPr/>
        </p:nvSpPr>
        <p:spPr bwMode="auto">
          <a:xfrm>
            <a:off x="2843213" y="27098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1374" name="Line 14"/>
          <p:cNvSpPr>
            <a:spLocks noChangeShapeType="1"/>
          </p:cNvSpPr>
          <p:nvPr/>
        </p:nvSpPr>
        <p:spPr bwMode="auto">
          <a:xfrm>
            <a:off x="4284663" y="27098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1375" name="Text Box 15"/>
          <p:cNvSpPr txBox="1">
            <a:spLocks noChangeArrowheads="1"/>
          </p:cNvSpPr>
          <p:nvPr/>
        </p:nvSpPr>
        <p:spPr bwMode="auto">
          <a:xfrm>
            <a:off x="684213" y="2493963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71376" name="Line 16"/>
          <p:cNvSpPr>
            <a:spLocks noChangeShapeType="1"/>
          </p:cNvSpPr>
          <p:nvPr/>
        </p:nvSpPr>
        <p:spPr bwMode="auto">
          <a:xfrm>
            <a:off x="1404938" y="27098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1387" name="Line 27"/>
          <p:cNvSpPr>
            <a:spLocks noChangeShapeType="1"/>
          </p:cNvSpPr>
          <p:nvPr/>
        </p:nvSpPr>
        <p:spPr bwMode="auto">
          <a:xfrm>
            <a:off x="5711825" y="270986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71397" name="Group 37"/>
          <p:cNvGrpSpPr>
            <a:grpSpLocks/>
          </p:cNvGrpSpPr>
          <p:nvPr/>
        </p:nvGrpSpPr>
        <p:grpSpPr bwMode="auto">
          <a:xfrm>
            <a:off x="2700338" y="1519238"/>
            <a:ext cx="3743325" cy="1163637"/>
            <a:chOff x="1701" y="957"/>
            <a:chExt cx="2358" cy="733"/>
          </a:xfrm>
        </p:grpSpPr>
        <p:sp>
          <p:nvSpPr>
            <p:cNvPr id="271383" name="Text Box 23"/>
            <p:cNvSpPr txBox="1">
              <a:spLocks noChangeArrowheads="1"/>
            </p:cNvSpPr>
            <p:nvPr/>
          </p:nvSpPr>
          <p:spPr bwMode="auto">
            <a:xfrm>
              <a:off x="1701" y="957"/>
              <a:ext cx="23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itchFamily="18" charset="0"/>
                </a:rPr>
                <a:t>p</a:t>
              </a:r>
              <a:r>
                <a:rPr lang="en-US" altLang="zh-CN" sz="2000" dirty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cs typeface="Times New Roman" pitchFamily="18" charset="0"/>
                </a:rPr>
                <a:t>&gt;next=p</a:t>
              </a:r>
              <a:r>
                <a:rPr lang="en-US" altLang="zh-CN" sz="2000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cs typeface="Times New Roman" pitchFamily="18" charset="0"/>
                </a:rPr>
                <a:t>&gt;next</a:t>
              </a:r>
              <a:r>
                <a:rPr lang="en-US" altLang="zh-CN" sz="2000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cs typeface="Times New Roman" pitchFamily="18" charset="0"/>
                </a:rPr>
                <a:t>&gt;next</a:t>
              </a:r>
            </a:p>
          </p:txBody>
        </p:sp>
        <p:sp>
          <p:nvSpPr>
            <p:cNvPr id="271389" name="Line 29"/>
            <p:cNvSpPr>
              <a:spLocks noChangeShapeType="1"/>
            </p:cNvSpPr>
            <p:nvPr/>
          </p:nvSpPr>
          <p:spPr bwMode="auto">
            <a:xfrm flipV="1">
              <a:off x="1746" y="1282"/>
              <a:ext cx="0" cy="40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1390" name="Line 30"/>
            <p:cNvSpPr>
              <a:spLocks noChangeShapeType="1"/>
            </p:cNvSpPr>
            <p:nvPr/>
          </p:nvSpPr>
          <p:spPr bwMode="auto">
            <a:xfrm>
              <a:off x="3243" y="1277"/>
              <a:ext cx="0" cy="29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1391" name="Line 31"/>
            <p:cNvSpPr>
              <a:spLocks noChangeShapeType="1"/>
            </p:cNvSpPr>
            <p:nvPr/>
          </p:nvSpPr>
          <p:spPr bwMode="auto">
            <a:xfrm>
              <a:off x="1746" y="1282"/>
              <a:ext cx="1497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1393" name="Text Box 33"/>
          <p:cNvSpPr txBox="1">
            <a:spLocks noChangeArrowheads="1"/>
          </p:cNvSpPr>
          <p:nvPr/>
        </p:nvSpPr>
        <p:spPr bwMode="auto">
          <a:xfrm>
            <a:off x="1835150" y="3500438"/>
            <a:ext cx="48974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删除操作语句描述如下：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000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next = p</a:t>
            </a:r>
            <a:r>
              <a:rPr lang="en-US" altLang="zh-CN" sz="2000" smtClean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&gt;next</a:t>
            </a:r>
            <a:r>
              <a:rPr lang="en-US" altLang="zh-CN" sz="2000" dirty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&gt;next;</a:t>
            </a:r>
          </a:p>
        </p:txBody>
      </p:sp>
      <p:sp>
        <p:nvSpPr>
          <p:cNvPr id="271395" name="Text Box 35"/>
          <p:cNvSpPr txBox="1">
            <a:spLocks noChangeArrowheads="1"/>
          </p:cNvSpPr>
          <p:nvPr/>
        </p:nvSpPr>
        <p:spPr bwMode="auto">
          <a:xfrm>
            <a:off x="896940" y="476250"/>
            <a:ext cx="3675060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162000" tIns="108000" rIns="162000" bIns="10800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单</a:t>
            </a:r>
            <a:r>
              <a:rPr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链表</a:t>
            </a:r>
            <a:r>
              <a:rPr lang="zh-CN" altLang="en-US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删除结点演示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11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3" grpId="0" animBg="1"/>
      <p:bldP spid="2713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85786" y="1357298"/>
            <a:ext cx="43195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考虑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如何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整体建立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单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链表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</a:t>
            </a:r>
            <a:endParaRPr kumimoji="1" lang="en-US" altLang="zh-CN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823916" y="393139"/>
            <a:ext cx="3033704" cy="6093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、建立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单链表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2285992"/>
            <a:ext cx="1714512" cy="857256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0..</a:t>
            </a:r>
            <a:r>
              <a:rPr lang="en-US" altLang="zh-CN" sz="22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dirty="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endParaRPr lang="zh-CN" altLang="en-US" sz="2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2066" y="2285992"/>
            <a:ext cx="1714512" cy="85725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带头结点的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单链表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endParaRPr lang="zh-CN" altLang="en-US" sz="22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500430" y="2786058"/>
            <a:ext cx="1428760" cy="14287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1868" y="231451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整体创建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3714752"/>
            <a:ext cx="4572032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建立单链表的常用方法有两种。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12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536577" y="1214422"/>
            <a:ext cx="7964513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一个空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开始，创建一个头结点。</a:t>
            </a:r>
            <a:endParaRPr kumimoji="1"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依次读取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字符数组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的元素，生成新结点</a:t>
            </a:r>
            <a:endParaRPr kumimoji="1"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将新结点插入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到当前链表的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头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上，直到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结束为止。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09600" y="2857496"/>
            <a:ext cx="7418388" cy="1512888"/>
            <a:chOff x="609600" y="2708275"/>
            <a:chExt cx="7418388" cy="1512888"/>
          </a:xfrm>
        </p:grpSpPr>
        <p:sp>
          <p:nvSpPr>
            <p:cNvPr id="277526" name="Oval 22"/>
            <p:cNvSpPr>
              <a:spLocks noChangeArrowheads="1"/>
            </p:cNvSpPr>
            <p:nvPr/>
          </p:nvSpPr>
          <p:spPr bwMode="auto">
            <a:xfrm>
              <a:off x="6516688" y="2708275"/>
              <a:ext cx="1511300" cy="15128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09" name="Rectangle 5"/>
            <p:cNvSpPr>
              <a:spLocks noChangeArrowheads="1"/>
            </p:cNvSpPr>
            <p:nvPr/>
          </p:nvSpPr>
          <p:spPr bwMode="auto">
            <a:xfrm>
              <a:off x="1330325" y="29972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10" name="Rectangle 6"/>
            <p:cNvSpPr>
              <a:spLocks noChangeArrowheads="1"/>
            </p:cNvSpPr>
            <p:nvPr/>
          </p:nvSpPr>
          <p:spPr bwMode="auto">
            <a:xfrm>
              <a:off x="1906588" y="2997200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11" name="Line 7"/>
            <p:cNvSpPr>
              <a:spLocks noChangeShapeType="1"/>
            </p:cNvSpPr>
            <p:nvPr/>
          </p:nvSpPr>
          <p:spPr bwMode="auto">
            <a:xfrm>
              <a:off x="1041400" y="31400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12" name="Text Box 8"/>
            <p:cNvSpPr txBox="1">
              <a:spLocks noChangeArrowheads="1"/>
            </p:cNvSpPr>
            <p:nvPr/>
          </p:nvSpPr>
          <p:spPr bwMode="auto">
            <a:xfrm>
              <a:off x="609600" y="2852738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L</a:t>
              </a:r>
            </a:p>
          </p:txBody>
        </p:sp>
        <p:sp>
          <p:nvSpPr>
            <p:cNvPr id="277513" name="Rectangle 9"/>
            <p:cNvSpPr>
              <a:spLocks noChangeArrowheads="1"/>
            </p:cNvSpPr>
            <p:nvPr/>
          </p:nvSpPr>
          <p:spPr bwMode="auto">
            <a:xfrm>
              <a:off x="3275013" y="3009900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14" name="Rectangle 10"/>
            <p:cNvSpPr>
              <a:spLocks noChangeArrowheads="1"/>
            </p:cNvSpPr>
            <p:nvPr/>
          </p:nvSpPr>
          <p:spPr bwMode="auto">
            <a:xfrm>
              <a:off x="2693988" y="3009900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515" name="Line 11"/>
            <p:cNvSpPr>
              <a:spLocks noChangeShapeType="1"/>
            </p:cNvSpPr>
            <p:nvPr/>
          </p:nvSpPr>
          <p:spPr bwMode="auto">
            <a:xfrm>
              <a:off x="2362200" y="31908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16" name="Line 12"/>
            <p:cNvSpPr>
              <a:spLocks noChangeShapeType="1"/>
            </p:cNvSpPr>
            <p:nvPr/>
          </p:nvSpPr>
          <p:spPr bwMode="auto">
            <a:xfrm>
              <a:off x="4857750" y="31781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17" name="Line 13"/>
            <p:cNvSpPr>
              <a:spLocks noChangeShapeType="1"/>
            </p:cNvSpPr>
            <p:nvPr/>
          </p:nvSpPr>
          <p:spPr bwMode="auto">
            <a:xfrm>
              <a:off x="3756025" y="31908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18" name="Rectangle 14"/>
            <p:cNvSpPr>
              <a:spLocks noChangeArrowheads="1"/>
            </p:cNvSpPr>
            <p:nvPr/>
          </p:nvSpPr>
          <p:spPr bwMode="auto">
            <a:xfrm>
              <a:off x="5768975" y="29972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19" name="Rectangle 15"/>
            <p:cNvSpPr>
              <a:spLocks noChangeArrowheads="1"/>
            </p:cNvSpPr>
            <p:nvPr/>
          </p:nvSpPr>
          <p:spPr bwMode="auto">
            <a:xfrm>
              <a:off x="5187950" y="29972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520" name="Text Box 16"/>
            <p:cNvSpPr txBox="1">
              <a:spLocks noChangeArrowheads="1"/>
            </p:cNvSpPr>
            <p:nvPr/>
          </p:nvSpPr>
          <p:spPr bwMode="auto">
            <a:xfrm>
              <a:off x="4176713" y="2857500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77521" name="Rectangle 17"/>
            <p:cNvSpPr>
              <a:spLocks noChangeArrowheads="1"/>
            </p:cNvSpPr>
            <p:nvPr/>
          </p:nvSpPr>
          <p:spPr bwMode="auto">
            <a:xfrm>
              <a:off x="7312025" y="34290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522" name="Rectangle 18"/>
            <p:cNvSpPr>
              <a:spLocks noChangeArrowheads="1"/>
            </p:cNvSpPr>
            <p:nvPr/>
          </p:nvSpPr>
          <p:spPr bwMode="auto">
            <a:xfrm>
              <a:off x="6731000" y="34290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523" name="Line 19"/>
            <p:cNvSpPr>
              <a:spLocks noChangeShapeType="1"/>
            </p:cNvSpPr>
            <p:nvPr/>
          </p:nvSpPr>
          <p:spPr bwMode="auto">
            <a:xfrm>
              <a:off x="7019925" y="3068638"/>
              <a:ext cx="0" cy="36036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24" name="Text Box 20"/>
            <p:cNvSpPr txBox="1">
              <a:spLocks noChangeArrowheads="1"/>
            </p:cNvSpPr>
            <p:nvPr/>
          </p:nvSpPr>
          <p:spPr bwMode="auto">
            <a:xfrm>
              <a:off x="7019925" y="2708275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s</a:t>
              </a:r>
            </a:p>
          </p:txBody>
        </p:sp>
        <p:sp>
          <p:nvSpPr>
            <p:cNvPr id="277525" name="Line 21"/>
            <p:cNvSpPr>
              <a:spLocks noChangeShapeType="1"/>
            </p:cNvSpPr>
            <p:nvPr/>
          </p:nvSpPr>
          <p:spPr bwMode="auto">
            <a:xfrm flipV="1">
              <a:off x="2627313" y="3429000"/>
              <a:ext cx="0" cy="50323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27" name="Line 23"/>
            <p:cNvSpPr>
              <a:spLocks noChangeShapeType="1"/>
            </p:cNvSpPr>
            <p:nvPr/>
          </p:nvSpPr>
          <p:spPr bwMode="auto">
            <a:xfrm>
              <a:off x="2627313" y="3932238"/>
              <a:ext cx="410368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7528" name="Text Box 24"/>
          <p:cNvSpPr txBox="1">
            <a:spLocks noChangeArrowheads="1"/>
          </p:cNvSpPr>
          <p:nvPr/>
        </p:nvSpPr>
        <p:spPr bwMode="auto">
          <a:xfrm>
            <a:off x="395288" y="404813"/>
            <a:ext cx="295275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zh-CN" altLang="en-US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）头插法建表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7529" name="Text Box 25"/>
          <p:cNvSpPr txBox="1">
            <a:spLocks noChangeArrowheads="1"/>
          </p:cNvSpPr>
          <p:nvPr/>
        </p:nvSpPr>
        <p:spPr bwMode="auto">
          <a:xfrm>
            <a:off x="1428728" y="4786322"/>
            <a:ext cx="6192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注意：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链表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的结点顺序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与逻辑次序</a:t>
            </a:r>
            <a:r>
              <a:rPr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相反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13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2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57190" y="1142984"/>
            <a:ext cx="8429652" cy="1756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CreateListF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*s;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L=(LinkNode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malloc(sizeof(LinkNode));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头结点，其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域置为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  <a:endParaRPr kumimoji="1" lang="en-US" altLang="zh-CN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头插法建表算法如下：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841494" y="3000372"/>
            <a:ext cx="1873250" cy="1285884"/>
            <a:chOff x="1841494" y="3000372"/>
            <a:chExt cx="1873250" cy="1285884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2562219" y="392589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138482" y="3925893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273294" y="406876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841494" y="3781431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L</a:t>
              </a:r>
            </a:p>
          </p:txBody>
        </p:sp>
        <p:sp>
          <p:nvSpPr>
            <p:cNvPr id="8" name="下箭头 7"/>
            <p:cNvSpPr/>
            <p:nvPr/>
          </p:nvSpPr>
          <p:spPr>
            <a:xfrm>
              <a:off x="2857488" y="3000372"/>
              <a:ext cx="214314" cy="50006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14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57158" y="253537"/>
            <a:ext cx="8429652" cy="237254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3500000" scaled="1"/>
            <a:tileRect/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malloc(sizeof(LinkNode));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s-&gt;data=a[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s-&gt;next=L-&gt;next;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插在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开始结点之前，头结点之后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L-&gt;next=s;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00034" y="2643182"/>
            <a:ext cx="7418388" cy="2286016"/>
            <a:chOff x="500034" y="2643182"/>
            <a:chExt cx="7418388" cy="2286016"/>
          </a:xfrm>
        </p:grpSpPr>
        <p:sp>
          <p:nvSpPr>
            <p:cNvPr id="4" name="Oval 22"/>
            <p:cNvSpPr>
              <a:spLocks noChangeArrowheads="1"/>
            </p:cNvSpPr>
            <p:nvPr/>
          </p:nvSpPr>
          <p:spPr bwMode="auto">
            <a:xfrm>
              <a:off x="6407122" y="2922738"/>
              <a:ext cx="1511300" cy="15128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220759" y="32116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797022" y="3211663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931834" y="33545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00034" y="3067201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L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65447" y="3224363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584422" y="3224363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i-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252634" y="34053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748184" y="33926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646459" y="34053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5659409" y="32116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078384" y="32116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067147" y="3071963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7202459" y="36434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621434" y="36434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6910359" y="3283101"/>
              <a:ext cx="0" cy="36036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910359" y="2922738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s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2517747" y="3643463"/>
              <a:ext cx="0" cy="50323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517747" y="4146701"/>
              <a:ext cx="410368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下箭头 22"/>
            <p:cNvSpPr/>
            <p:nvPr/>
          </p:nvSpPr>
          <p:spPr>
            <a:xfrm>
              <a:off x="4143372" y="2643182"/>
              <a:ext cx="285752" cy="500066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71802" y="4221312"/>
              <a:ext cx="29289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smtClean="0">
                  <a:cs typeface="Times New Roman" pitchFamily="18" charset="0"/>
                </a:rPr>
                <a:t>s</a:t>
              </a:r>
              <a:r>
                <a:rPr lang="en-US" altLang="zh-CN" sz="2000" dirty="0" smtClean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cs typeface="Times New Roman" pitchFamily="18" charset="0"/>
                </a:rPr>
                <a:t>&gt;next=L</a:t>
              </a:r>
              <a:r>
                <a:rPr lang="en-US" altLang="zh-CN" sz="2000" dirty="0" smtClean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cs typeface="Times New Roman" pitchFamily="18" charset="0"/>
                </a:rPr>
                <a:t>&gt;next;</a:t>
              </a:r>
            </a:p>
            <a:p>
              <a:pPr algn="l"/>
              <a:r>
                <a:rPr lang="en-US" altLang="zh-CN" sz="2000" dirty="0" smtClean="0">
                  <a:cs typeface="Times New Roman" pitchFamily="18" charset="0"/>
                </a:rPr>
                <a:t>L</a:t>
              </a:r>
              <a:r>
                <a:rPr lang="en-US" altLang="zh-CN" sz="2000" dirty="0" smtClean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cs typeface="Times New Roman" pitchFamily="18" charset="0"/>
                </a:rPr>
                <a:t>&gt;next=s;</a:t>
              </a:r>
              <a:endParaRPr lang="zh-CN" altLang="en-US" sz="2000" dirty="0">
                <a:cs typeface="Times New Roman" pitchFamily="18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15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714348" y="2571744"/>
            <a:ext cx="7488238" cy="1512887"/>
            <a:chOff x="584224" y="2500306"/>
            <a:chExt cx="7488238" cy="1512887"/>
          </a:xfrm>
        </p:grpSpPr>
        <p:sp>
          <p:nvSpPr>
            <p:cNvPr id="32790" name="Oval 22"/>
            <p:cNvSpPr>
              <a:spLocks noChangeArrowheads="1"/>
            </p:cNvSpPr>
            <p:nvPr/>
          </p:nvSpPr>
          <p:spPr bwMode="auto">
            <a:xfrm>
              <a:off x="6561162" y="2500306"/>
              <a:ext cx="1511300" cy="15128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1" name="Rectangle 3"/>
            <p:cNvSpPr>
              <a:spLocks noChangeArrowheads="1"/>
            </p:cNvSpPr>
            <p:nvPr/>
          </p:nvSpPr>
          <p:spPr bwMode="auto">
            <a:xfrm>
              <a:off x="1304949" y="27892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1881212" y="2789231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>
              <a:off x="1016024" y="29321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584224" y="2644768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L</a:t>
              </a: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3249637" y="2801931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2668612" y="2801931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2336824" y="29829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4832374" y="29702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3730649" y="29829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5743599" y="27892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5162574" y="27892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4151337" y="2649531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7286649" y="32210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6705624" y="32210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5689633" y="3149593"/>
              <a:ext cx="0" cy="4318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>
              <a:off x="6994549" y="2860668"/>
              <a:ext cx="0" cy="3603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7" name="Text Box 19"/>
            <p:cNvSpPr txBox="1">
              <a:spLocks noChangeArrowheads="1"/>
            </p:cNvSpPr>
            <p:nvPr/>
          </p:nvSpPr>
          <p:spPr bwMode="auto">
            <a:xfrm>
              <a:off x="6994549" y="2500306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smtClean="0"/>
                <a:t>s</a:t>
              </a:r>
              <a:endParaRPr lang="en-US" altLang="zh-CN" sz="2000" i="1" dirty="0"/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5329270" y="3292468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r</a:t>
              </a:r>
            </a:p>
          </p:txBody>
        </p:sp>
        <p:sp>
          <p:nvSpPr>
            <p:cNvPr id="32789" name="Freeform 21"/>
            <p:cNvSpPr>
              <a:spLocks/>
            </p:cNvSpPr>
            <p:nvPr/>
          </p:nvSpPr>
          <p:spPr bwMode="auto">
            <a:xfrm>
              <a:off x="6203974" y="3221031"/>
              <a:ext cx="555625" cy="647700"/>
            </a:xfrm>
            <a:custGeom>
              <a:avLst/>
              <a:gdLst/>
              <a:ahLst/>
              <a:cxnLst>
                <a:cxn ang="0">
                  <a:pos x="350" y="327"/>
                </a:cxn>
                <a:cxn ang="0">
                  <a:pos x="254" y="399"/>
                </a:cxn>
                <a:cxn ang="0">
                  <a:pos x="150" y="383"/>
                </a:cxn>
                <a:cxn ang="0">
                  <a:pos x="94" y="335"/>
                </a:cxn>
                <a:cxn ang="0">
                  <a:pos x="38" y="239"/>
                </a:cxn>
                <a:cxn ang="0">
                  <a:pos x="0" y="0"/>
                </a:cxn>
              </a:cxnLst>
              <a:rect l="0" t="0" r="r" b="b"/>
              <a:pathLst>
                <a:path w="350" h="408">
                  <a:moveTo>
                    <a:pt x="350" y="327"/>
                  </a:moveTo>
                  <a:cubicBezTo>
                    <a:pt x="334" y="339"/>
                    <a:pt x="287" y="390"/>
                    <a:pt x="254" y="399"/>
                  </a:cubicBezTo>
                  <a:cubicBezTo>
                    <a:pt x="226" y="408"/>
                    <a:pt x="177" y="394"/>
                    <a:pt x="150" y="383"/>
                  </a:cubicBezTo>
                  <a:cubicBezTo>
                    <a:pt x="123" y="372"/>
                    <a:pt x="118" y="359"/>
                    <a:pt x="94" y="335"/>
                  </a:cubicBezTo>
                  <a:cubicBezTo>
                    <a:pt x="70" y="311"/>
                    <a:pt x="54" y="295"/>
                    <a:pt x="38" y="239"/>
                  </a:cubicBezTo>
                  <a:cubicBezTo>
                    <a:pt x="22" y="183"/>
                    <a:pt x="8" y="5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468313" y="285728"/>
            <a:ext cx="2735262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）尾插法建表</a:t>
            </a:r>
            <a:endParaRPr lang="zh-CN" altLang="en-US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1500166" y="5000636"/>
            <a:ext cx="6192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注意：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链表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的结点顺序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与逻辑次序</a:t>
            </a:r>
            <a:r>
              <a:rPr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相同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00034" y="952462"/>
            <a:ext cx="7964513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一个空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开始，创建一个头结点。</a:t>
            </a:r>
            <a:endParaRPr kumimoji="1"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依次读取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字符数组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的元素，生成新结点</a:t>
            </a:r>
            <a:endParaRPr kumimoji="1"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将新结点插入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到当前链表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表尾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上，直到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结束为止。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928794" y="3714752"/>
            <a:ext cx="6143668" cy="859892"/>
            <a:chOff x="1928794" y="3714752"/>
            <a:chExt cx="6143668" cy="859892"/>
          </a:xfrm>
        </p:grpSpPr>
        <p:sp>
          <p:nvSpPr>
            <p:cNvPr id="32770" name="Text Box 2"/>
            <p:cNvSpPr txBox="1">
              <a:spLocks noChangeArrowheads="1"/>
            </p:cNvSpPr>
            <p:nvPr/>
          </p:nvSpPr>
          <p:spPr bwMode="auto">
            <a:xfrm>
              <a:off x="1928794" y="4071942"/>
              <a:ext cx="6143668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ts val="3200"/>
                </a:lnSpc>
                <a:spcBef>
                  <a:spcPct val="50000"/>
                </a:spcBef>
              </a:pP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增加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一个尾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指针</a:t>
              </a:r>
              <a:r>
                <a:rPr kumimoji="1" lang="en-US" altLang="zh-CN" sz="20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，使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其始终指向当前链表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尾结点</a:t>
              </a:r>
              <a:endParaRPr kumimoji="1"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V="1">
              <a:off x="5000628" y="3714752"/>
              <a:ext cx="428628" cy="35719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16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85720" y="1071546"/>
            <a:ext cx="8569325" cy="175699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CreateListR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l"/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L=(LinkNode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malloc(sizeof(LinkNode));  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r=L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始终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尾结点，开始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 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kumimoji="1" lang="en-US" altLang="zh-CN" sz="2000" dirty="0">
              <a:solidFill>
                <a:schemeClr val="tx2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尾插法建表算法如下：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143108" y="3000372"/>
            <a:ext cx="1957388" cy="1730384"/>
            <a:chOff x="2143108" y="3000372"/>
            <a:chExt cx="1957388" cy="1730384"/>
          </a:xfrm>
        </p:grpSpPr>
        <p:sp>
          <p:nvSpPr>
            <p:cNvPr id="4" name="Rectangle 16"/>
            <p:cNvSpPr>
              <a:spLocks noChangeArrowheads="1"/>
            </p:cNvSpPr>
            <p:nvPr/>
          </p:nvSpPr>
          <p:spPr bwMode="auto">
            <a:xfrm>
              <a:off x="3560746" y="4298956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3019408" y="4298956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>
              <a:off x="2430446" y="4503743"/>
              <a:ext cx="576263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2143108" y="4214818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L</a:t>
              </a:r>
            </a:p>
          </p:txBody>
        </p: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2905117" y="3646493"/>
              <a:ext cx="523875" cy="639763"/>
              <a:chOff x="2015" y="845"/>
              <a:chExt cx="330" cy="403"/>
            </a:xfrm>
          </p:grpSpPr>
          <p:sp>
            <p:nvSpPr>
              <p:cNvPr id="13" name="Arc 32"/>
              <p:cNvSpPr>
                <a:spLocks/>
              </p:cNvSpPr>
              <p:nvPr/>
            </p:nvSpPr>
            <p:spPr bwMode="auto">
              <a:xfrm>
                <a:off x="2163" y="1021"/>
                <a:ext cx="182" cy="22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Text Box 33"/>
              <p:cNvSpPr txBox="1">
                <a:spLocks noChangeArrowheads="1"/>
              </p:cNvSpPr>
              <p:nvPr/>
            </p:nvSpPr>
            <p:spPr bwMode="auto">
              <a:xfrm>
                <a:off x="2015" y="845"/>
                <a:ext cx="27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dirty="0"/>
                  <a:t>r</a:t>
                </a:r>
              </a:p>
            </p:txBody>
          </p:sp>
        </p:grpSp>
        <p:sp>
          <p:nvSpPr>
            <p:cNvPr id="15" name="下箭头 14"/>
            <p:cNvSpPr/>
            <p:nvPr/>
          </p:nvSpPr>
          <p:spPr>
            <a:xfrm>
              <a:off x="2857488" y="3000372"/>
              <a:ext cx="214314" cy="50006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17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85720" y="563006"/>
            <a:ext cx="8572560" cy="268032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malloc(sizeof(LinkNode));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s-&gt;data=a[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r-&gt;next=s;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之后</a:t>
            </a:r>
          </a:p>
          <a:p>
            <a:pPr algn="l"/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r=s;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域置为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727100" y="3489271"/>
            <a:ext cx="7488238" cy="2011431"/>
            <a:chOff x="655662" y="3203519"/>
            <a:chExt cx="7488238" cy="2011431"/>
          </a:xfrm>
        </p:grpSpPr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5286380" y="3203519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r</a:t>
              </a:r>
            </a:p>
          </p:txBody>
        </p:sp>
        <p:sp>
          <p:nvSpPr>
            <p:cNvPr id="4" name="下箭头 3"/>
            <p:cNvSpPr/>
            <p:nvPr/>
          </p:nvSpPr>
          <p:spPr>
            <a:xfrm>
              <a:off x="4286248" y="3214686"/>
              <a:ext cx="214314" cy="50006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Oval 22"/>
            <p:cNvSpPr>
              <a:spLocks noChangeArrowheads="1"/>
            </p:cNvSpPr>
            <p:nvPr/>
          </p:nvSpPr>
          <p:spPr bwMode="auto">
            <a:xfrm>
              <a:off x="6632600" y="3587705"/>
              <a:ext cx="1511300" cy="15128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376387" y="38766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952650" y="387663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087462" y="4019505"/>
              <a:ext cx="288925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655662" y="3732167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L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321075" y="388933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740050" y="388933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08262" y="407030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903812" y="405760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802087" y="407030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5815037" y="38766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234012" y="38766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222775" y="3736930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7358087" y="43084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6777062" y="43084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5629300" y="3430534"/>
              <a:ext cx="0" cy="4318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 type="triangle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7065987" y="3948067"/>
              <a:ext cx="0" cy="3603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7065987" y="3587705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s</a:t>
              </a: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6275412" y="4308430"/>
              <a:ext cx="555625" cy="647700"/>
            </a:xfrm>
            <a:custGeom>
              <a:avLst/>
              <a:gdLst/>
              <a:ahLst/>
              <a:cxnLst>
                <a:cxn ang="0">
                  <a:pos x="350" y="327"/>
                </a:cxn>
                <a:cxn ang="0">
                  <a:pos x="254" y="399"/>
                </a:cxn>
                <a:cxn ang="0">
                  <a:pos x="150" y="383"/>
                </a:cxn>
                <a:cxn ang="0">
                  <a:pos x="94" y="335"/>
                </a:cxn>
                <a:cxn ang="0">
                  <a:pos x="38" y="239"/>
                </a:cxn>
                <a:cxn ang="0">
                  <a:pos x="0" y="0"/>
                </a:cxn>
              </a:cxnLst>
              <a:rect l="0" t="0" r="r" b="b"/>
              <a:pathLst>
                <a:path w="350" h="408">
                  <a:moveTo>
                    <a:pt x="350" y="327"/>
                  </a:moveTo>
                  <a:cubicBezTo>
                    <a:pt x="334" y="339"/>
                    <a:pt x="287" y="390"/>
                    <a:pt x="254" y="399"/>
                  </a:cubicBezTo>
                  <a:cubicBezTo>
                    <a:pt x="226" y="408"/>
                    <a:pt x="177" y="394"/>
                    <a:pt x="150" y="383"/>
                  </a:cubicBezTo>
                  <a:cubicBezTo>
                    <a:pt x="123" y="372"/>
                    <a:pt x="118" y="359"/>
                    <a:pt x="94" y="335"/>
                  </a:cubicBezTo>
                  <a:cubicBezTo>
                    <a:pt x="70" y="311"/>
                    <a:pt x="54" y="295"/>
                    <a:pt x="38" y="239"/>
                  </a:cubicBezTo>
                  <a:cubicBezTo>
                    <a:pt x="22" y="183"/>
                    <a:pt x="8" y="5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57818" y="481484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smtClean="0">
                  <a:cs typeface="Times New Roman" pitchFamily="18" charset="0"/>
                </a:rPr>
                <a:t>r</a:t>
              </a:r>
              <a:r>
                <a:rPr lang="en-US" altLang="zh-CN" sz="2000" dirty="0" smtClean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cs typeface="Times New Roman" pitchFamily="18" charset="0"/>
                </a:rPr>
                <a:t>&gt;next=s</a:t>
              </a:r>
              <a:endParaRPr lang="zh-CN" altLang="en-US" sz="2000" dirty="0">
                <a:cs typeface="Times New Roman" pitchFamily="18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18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95288" y="428604"/>
            <a:ext cx="639129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3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、线性表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基本运算在单链表上的实现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856038" y="3716338"/>
            <a:ext cx="428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</a:pPr>
            <a:endParaRPr lang="zh-CN" altLang="zh-CN" sz="2800" b="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323850" y="1265240"/>
            <a:ext cx="8351838" cy="9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400"/>
              </a:lnSpc>
            </a:pP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）初始化线性表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InitList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l">
              <a:lnSpc>
                <a:spcPts val="3400"/>
              </a:lnSpc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该运算建立一个空的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单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链表，即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个头结点。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869976" y="2490790"/>
            <a:ext cx="7416800" cy="1938992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InitList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*&amp;L)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L=(LinkNode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malloc(sizeof(LinkNode));   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614612" y="4643446"/>
            <a:ext cx="1957388" cy="1285884"/>
            <a:chOff x="2614612" y="4286256"/>
            <a:chExt cx="1957388" cy="1285884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4032250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3490912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2901950" y="5345127"/>
              <a:ext cx="576263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614612" y="5056202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L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4000496" y="4286256"/>
              <a:ext cx="285752" cy="571504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19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3598831" y="1000108"/>
            <a:ext cx="2665413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</a:p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264196" name="AutoShape 4"/>
          <p:cNvSpPr>
            <a:spLocks noChangeArrowheads="1"/>
          </p:cNvSpPr>
          <p:nvPr/>
        </p:nvSpPr>
        <p:spPr bwMode="auto">
          <a:xfrm>
            <a:off x="4751356" y="2152633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5256182" y="2295508"/>
            <a:ext cx="9937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映射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2089119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2630456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17" name="Text Box 25"/>
          <p:cNvSpPr txBox="1">
            <a:spLocks noChangeArrowheads="1"/>
          </p:cNvSpPr>
          <p:nvPr/>
        </p:nvSpPr>
        <p:spPr bwMode="auto">
          <a:xfrm>
            <a:off x="142844" y="1428736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逻辑结构</a:t>
            </a:r>
          </a:p>
        </p:txBody>
      </p:sp>
      <p:sp>
        <p:nvSpPr>
          <p:cNvPr id="264218" name="Text Box 26"/>
          <p:cNvSpPr txBox="1">
            <a:spLocks noChangeArrowheads="1"/>
          </p:cNvSpPr>
          <p:nvPr/>
        </p:nvSpPr>
        <p:spPr bwMode="auto">
          <a:xfrm>
            <a:off x="142844" y="3282950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存储结构</a:t>
            </a:r>
          </a:p>
        </p:txBody>
      </p:sp>
      <p:sp>
        <p:nvSpPr>
          <p:cNvPr id="264219" name="AutoShape 27"/>
          <p:cNvSpPr>
            <a:spLocks noChangeArrowheads="1"/>
          </p:cNvSpPr>
          <p:nvPr/>
        </p:nvSpPr>
        <p:spPr bwMode="auto">
          <a:xfrm>
            <a:off x="861981" y="207167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264220" name="Rectangle 28"/>
          <p:cNvSpPr>
            <a:spLocks noChangeArrowheads="1"/>
          </p:cNvSpPr>
          <p:nvPr/>
        </p:nvSpPr>
        <p:spPr bwMode="auto">
          <a:xfrm>
            <a:off x="3457544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221" name="Rectangle 29"/>
          <p:cNvSpPr>
            <a:spLocks noChangeArrowheads="1"/>
          </p:cNvSpPr>
          <p:nvPr/>
        </p:nvSpPr>
        <p:spPr bwMode="auto">
          <a:xfrm>
            <a:off x="3998881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4895819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223" name="Rectangle 31"/>
          <p:cNvSpPr>
            <a:spLocks noChangeArrowheads="1"/>
          </p:cNvSpPr>
          <p:nvPr/>
        </p:nvSpPr>
        <p:spPr bwMode="auto">
          <a:xfrm>
            <a:off x="5437156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24" name="Rectangle 32"/>
          <p:cNvSpPr>
            <a:spLocks noChangeArrowheads="1"/>
          </p:cNvSpPr>
          <p:nvPr/>
        </p:nvSpPr>
        <p:spPr bwMode="auto">
          <a:xfrm>
            <a:off x="7777131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64225" name="Rectangle 33"/>
          <p:cNvSpPr>
            <a:spLocks noChangeArrowheads="1"/>
          </p:cNvSpPr>
          <p:nvPr/>
        </p:nvSpPr>
        <p:spPr bwMode="auto">
          <a:xfrm>
            <a:off x="8318469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6481731" y="3359147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64227" name="Arc 35"/>
          <p:cNvSpPr>
            <a:spLocks/>
          </p:cNvSpPr>
          <p:nvPr/>
        </p:nvSpPr>
        <p:spPr bwMode="auto">
          <a:xfrm>
            <a:off x="2003405" y="3000372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28" name="Text Box 36"/>
          <p:cNvSpPr txBox="1">
            <a:spLocks noChangeArrowheads="1"/>
          </p:cNvSpPr>
          <p:nvPr/>
        </p:nvSpPr>
        <p:spPr bwMode="auto">
          <a:xfrm>
            <a:off x="1643042" y="268604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L</a:t>
            </a:r>
          </a:p>
        </p:txBody>
      </p:sp>
      <p:sp>
        <p:nvSpPr>
          <p:cNvPr id="264229" name="Line 37"/>
          <p:cNvSpPr>
            <a:spLocks noChangeShapeType="1"/>
          </p:cNvSpPr>
          <p:nvPr/>
        </p:nvSpPr>
        <p:spPr bwMode="auto">
          <a:xfrm>
            <a:off x="2881281" y="3575047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0" name="Line 38"/>
          <p:cNvSpPr>
            <a:spLocks noChangeShapeType="1"/>
          </p:cNvSpPr>
          <p:nvPr/>
        </p:nvSpPr>
        <p:spPr bwMode="auto">
          <a:xfrm>
            <a:off x="4321144" y="3575047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1" name="Line 39"/>
          <p:cNvSpPr>
            <a:spLocks noChangeShapeType="1"/>
          </p:cNvSpPr>
          <p:nvPr/>
        </p:nvSpPr>
        <p:spPr bwMode="auto">
          <a:xfrm>
            <a:off x="5762594" y="3575047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2" name="Line 40"/>
          <p:cNvSpPr>
            <a:spLocks noChangeShapeType="1"/>
          </p:cNvSpPr>
          <p:nvPr/>
        </p:nvSpPr>
        <p:spPr bwMode="auto">
          <a:xfrm>
            <a:off x="7202456" y="3575047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3" name="Text Box 41"/>
          <p:cNvSpPr txBox="1">
            <a:spLocks noChangeArrowheads="1"/>
          </p:cNvSpPr>
          <p:nvPr/>
        </p:nvSpPr>
        <p:spPr bwMode="auto">
          <a:xfrm>
            <a:off x="3286116" y="4075113"/>
            <a:ext cx="3352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smtClean="0">
                <a:latin typeface="楷体" pitchFamily="49" charset="-122"/>
                <a:ea typeface="楷体" pitchFamily="49" charset="-122"/>
              </a:rPr>
              <a:t>带头结点</a:t>
            </a:r>
            <a:r>
              <a:rPr kumimoji="1"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单</a:t>
            </a:r>
            <a:r>
              <a:rPr kumimoji="1" lang="zh-CN" altLang="en-US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链表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示意图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14282" y="188913"/>
            <a:ext cx="864399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）销毁线性表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DestroyList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释放单链表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占用的内存空间。即逐一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释放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全部结点的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空间。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067" name="Text Box 131"/>
          <p:cNvSpPr txBox="1">
            <a:spLocks noChangeArrowheads="1"/>
          </p:cNvSpPr>
          <p:nvPr/>
        </p:nvSpPr>
        <p:spPr bwMode="auto">
          <a:xfrm>
            <a:off x="714349" y="1428736"/>
            <a:ext cx="7358114" cy="132343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DestroyList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l"/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pre=L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p=L-&gt;next;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指向*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的前驱结点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89049" y="3000372"/>
            <a:ext cx="6983413" cy="1671642"/>
            <a:chOff x="1089049" y="3000372"/>
            <a:chExt cx="6983413" cy="1671642"/>
          </a:xfrm>
        </p:grpSpPr>
        <p:sp>
          <p:nvSpPr>
            <p:cNvPr id="39986" name="Text Box 50"/>
            <p:cNvSpPr txBox="1">
              <a:spLocks noChangeArrowheads="1"/>
            </p:cNvSpPr>
            <p:nvPr/>
          </p:nvSpPr>
          <p:spPr bwMode="auto">
            <a:xfrm>
              <a:off x="1089049" y="3881439"/>
              <a:ext cx="10080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初始时</a:t>
              </a:r>
            </a:p>
          </p:txBody>
        </p:sp>
        <p:sp>
          <p:nvSpPr>
            <p:cNvPr id="40029" name="Rectangle 93"/>
            <p:cNvSpPr>
              <a:spLocks noChangeArrowheads="1"/>
            </p:cNvSpPr>
            <p:nvPr/>
          </p:nvSpPr>
          <p:spPr bwMode="auto">
            <a:xfrm>
              <a:off x="2743224" y="387985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30" name="Rectangle 94"/>
            <p:cNvSpPr>
              <a:spLocks noChangeArrowheads="1"/>
            </p:cNvSpPr>
            <p:nvPr/>
          </p:nvSpPr>
          <p:spPr bwMode="auto">
            <a:xfrm>
              <a:off x="3103587" y="387985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31" name="Line 95"/>
            <p:cNvSpPr>
              <a:spLocks noChangeShapeType="1"/>
            </p:cNvSpPr>
            <p:nvPr/>
          </p:nvSpPr>
          <p:spPr bwMode="auto">
            <a:xfrm>
              <a:off x="2395562" y="4059239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32" name="Text Box 96"/>
            <p:cNvSpPr txBox="1">
              <a:spLocks noChangeArrowheads="1"/>
            </p:cNvSpPr>
            <p:nvPr/>
          </p:nvSpPr>
          <p:spPr bwMode="auto">
            <a:xfrm>
              <a:off x="2024087" y="3879851"/>
              <a:ext cx="3603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0033" name="Rectangle 97"/>
            <p:cNvSpPr>
              <a:spLocks noChangeArrowheads="1"/>
            </p:cNvSpPr>
            <p:nvPr/>
          </p:nvSpPr>
          <p:spPr bwMode="auto">
            <a:xfrm>
              <a:off x="3822724" y="387985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34" name="Rectangle 98"/>
            <p:cNvSpPr>
              <a:spLocks noChangeArrowheads="1"/>
            </p:cNvSpPr>
            <p:nvPr/>
          </p:nvSpPr>
          <p:spPr bwMode="auto">
            <a:xfrm>
              <a:off x="4183087" y="387985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35" name="Freeform 99"/>
            <p:cNvSpPr>
              <a:spLocks/>
            </p:cNvSpPr>
            <p:nvPr/>
          </p:nvSpPr>
          <p:spPr bwMode="auto">
            <a:xfrm>
              <a:off x="3282974" y="405765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36" name="Rectangle 100"/>
            <p:cNvSpPr>
              <a:spLocks noChangeArrowheads="1"/>
            </p:cNvSpPr>
            <p:nvPr/>
          </p:nvSpPr>
          <p:spPr bwMode="auto">
            <a:xfrm>
              <a:off x="6343674" y="387985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37" name="Rectangle 101"/>
            <p:cNvSpPr>
              <a:spLocks noChangeArrowheads="1"/>
            </p:cNvSpPr>
            <p:nvPr/>
          </p:nvSpPr>
          <p:spPr bwMode="auto">
            <a:xfrm>
              <a:off x="6704037" y="387985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38" name="Line 102"/>
            <p:cNvSpPr>
              <a:spLocks noChangeShapeType="1"/>
            </p:cNvSpPr>
            <p:nvPr/>
          </p:nvSpPr>
          <p:spPr bwMode="auto">
            <a:xfrm>
              <a:off x="5996012" y="4059239"/>
              <a:ext cx="360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39" name="Rectangle 103"/>
            <p:cNvSpPr>
              <a:spLocks noChangeArrowheads="1"/>
            </p:cNvSpPr>
            <p:nvPr/>
          </p:nvSpPr>
          <p:spPr bwMode="auto">
            <a:xfrm>
              <a:off x="7351737" y="387985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40" name="Rectangle 104"/>
            <p:cNvSpPr>
              <a:spLocks noChangeArrowheads="1"/>
            </p:cNvSpPr>
            <p:nvPr/>
          </p:nvSpPr>
          <p:spPr bwMode="auto">
            <a:xfrm>
              <a:off x="7712099" y="387985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0041" name="Freeform 105"/>
            <p:cNvSpPr>
              <a:spLocks/>
            </p:cNvSpPr>
            <p:nvPr/>
          </p:nvSpPr>
          <p:spPr bwMode="auto">
            <a:xfrm>
              <a:off x="6877074" y="405765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2" name="Freeform 106"/>
            <p:cNvSpPr>
              <a:spLocks/>
            </p:cNvSpPr>
            <p:nvPr/>
          </p:nvSpPr>
          <p:spPr bwMode="auto">
            <a:xfrm>
              <a:off x="4351362" y="4056064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3" name="Text Box 107"/>
            <p:cNvSpPr txBox="1">
              <a:spLocks noChangeArrowheads="1"/>
            </p:cNvSpPr>
            <p:nvPr/>
          </p:nvSpPr>
          <p:spPr bwMode="auto">
            <a:xfrm>
              <a:off x="5208612" y="3744914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44" name="Text Box 108"/>
            <p:cNvSpPr txBox="1">
              <a:spLocks noChangeArrowheads="1"/>
            </p:cNvSpPr>
            <p:nvPr/>
          </p:nvSpPr>
          <p:spPr bwMode="auto">
            <a:xfrm>
              <a:off x="2527324" y="4305301"/>
              <a:ext cx="7207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/>
                <a:t>pre</a:t>
              </a:r>
            </a:p>
          </p:txBody>
        </p:sp>
        <p:sp>
          <p:nvSpPr>
            <p:cNvPr id="40045" name="Line 109"/>
            <p:cNvSpPr>
              <a:spLocks noChangeShapeType="1"/>
            </p:cNvSpPr>
            <p:nvPr/>
          </p:nvSpPr>
          <p:spPr bwMode="auto">
            <a:xfrm flipV="1">
              <a:off x="3032149" y="4240214"/>
              <a:ext cx="0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6" name="Text Box 110"/>
            <p:cNvSpPr txBox="1">
              <a:spLocks noChangeArrowheads="1"/>
            </p:cNvSpPr>
            <p:nvPr/>
          </p:nvSpPr>
          <p:spPr bwMode="auto">
            <a:xfrm>
              <a:off x="3843362" y="4305301"/>
              <a:ext cx="34131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/>
                <a:t>p</a:t>
              </a:r>
            </a:p>
          </p:txBody>
        </p:sp>
        <p:sp>
          <p:nvSpPr>
            <p:cNvPr id="40047" name="Line 111"/>
            <p:cNvSpPr>
              <a:spLocks noChangeShapeType="1"/>
            </p:cNvSpPr>
            <p:nvPr/>
          </p:nvSpPr>
          <p:spPr bwMode="auto">
            <a:xfrm flipV="1">
              <a:off x="4111649" y="4240214"/>
              <a:ext cx="0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下箭头 42"/>
            <p:cNvSpPr/>
            <p:nvPr/>
          </p:nvSpPr>
          <p:spPr>
            <a:xfrm>
              <a:off x="3714744" y="3000372"/>
              <a:ext cx="285752" cy="50006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20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7" name="Text Box 131"/>
          <p:cNvSpPr txBox="1">
            <a:spLocks noChangeArrowheads="1"/>
          </p:cNvSpPr>
          <p:nvPr/>
        </p:nvSpPr>
        <p:spPr bwMode="auto">
          <a:xfrm>
            <a:off x="754064" y="704834"/>
            <a:ext cx="7358114" cy="268032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(p!=NULL)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扫描单链表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      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free(pre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pre=p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//pre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同步后移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p=pre-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free(pre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结束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时，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尾结点，释放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它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90542" y="3205164"/>
            <a:ext cx="8639176" cy="1938348"/>
            <a:chOff x="290542" y="4143380"/>
            <a:chExt cx="8639176" cy="1938348"/>
          </a:xfrm>
        </p:grpSpPr>
        <p:sp>
          <p:nvSpPr>
            <p:cNvPr id="40028" name="Text Box 92"/>
            <p:cNvSpPr txBox="1">
              <a:spLocks noChangeArrowheads="1"/>
            </p:cNvSpPr>
            <p:nvPr/>
          </p:nvSpPr>
          <p:spPr bwMode="auto">
            <a:xfrm>
              <a:off x="290542" y="5078417"/>
              <a:ext cx="15128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循环结束时</a:t>
              </a:r>
            </a:p>
          </p:txBody>
        </p:sp>
        <p:sp>
          <p:nvSpPr>
            <p:cNvPr id="40048" name="Rectangle 112"/>
            <p:cNvSpPr>
              <a:spLocks noChangeArrowheads="1"/>
            </p:cNvSpPr>
            <p:nvPr/>
          </p:nvSpPr>
          <p:spPr bwMode="auto">
            <a:xfrm>
              <a:off x="2233642" y="506573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49" name="Rectangle 113"/>
            <p:cNvSpPr>
              <a:spLocks noChangeArrowheads="1"/>
            </p:cNvSpPr>
            <p:nvPr/>
          </p:nvSpPr>
          <p:spPr bwMode="auto">
            <a:xfrm>
              <a:off x="2594005" y="506573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50" name="Line 114"/>
            <p:cNvSpPr>
              <a:spLocks noChangeShapeType="1"/>
            </p:cNvSpPr>
            <p:nvPr/>
          </p:nvSpPr>
          <p:spPr bwMode="auto">
            <a:xfrm>
              <a:off x="1885980" y="5245117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51" name="Text Box 115"/>
            <p:cNvSpPr txBox="1">
              <a:spLocks noChangeArrowheads="1"/>
            </p:cNvSpPr>
            <p:nvPr/>
          </p:nvSpPr>
          <p:spPr bwMode="auto">
            <a:xfrm>
              <a:off x="1606580" y="5065730"/>
              <a:ext cx="2682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0052" name="Rectangle 116"/>
            <p:cNvSpPr>
              <a:spLocks noChangeArrowheads="1"/>
            </p:cNvSpPr>
            <p:nvPr/>
          </p:nvSpPr>
          <p:spPr bwMode="auto">
            <a:xfrm>
              <a:off x="3313142" y="506573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53" name="Rectangle 117"/>
            <p:cNvSpPr>
              <a:spLocks noChangeArrowheads="1"/>
            </p:cNvSpPr>
            <p:nvPr/>
          </p:nvSpPr>
          <p:spPr bwMode="auto">
            <a:xfrm>
              <a:off x="3673505" y="506573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54" name="Freeform 118"/>
            <p:cNvSpPr>
              <a:spLocks/>
            </p:cNvSpPr>
            <p:nvPr/>
          </p:nvSpPr>
          <p:spPr bwMode="auto">
            <a:xfrm>
              <a:off x="2773392" y="524353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55" name="Rectangle 119"/>
            <p:cNvSpPr>
              <a:spLocks noChangeArrowheads="1"/>
            </p:cNvSpPr>
            <p:nvPr/>
          </p:nvSpPr>
          <p:spPr bwMode="auto">
            <a:xfrm>
              <a:off x="5834092" y="506573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56" name="Rectangle 120"/>
            <p:cNvSpPr>
              <a:spLocks noChangeArrowheads="1"/>
            </p:cNvSpPr>
            <p:nvPr/>
          </p:nvSpPr>
          <p:spPr bwMode="auto">
            <a:xfrm>
              <a:off x="6194455" y="506573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57" name="Line 121"/>
            <p:cNvSpPr>
              <a:spLocks noChangeShapeType="1"/>
            </p:cNvSpPr>
            <p:nvPr/>
          </p:nvSpPr>
          <p:spPr bwMode="auto">
            <a:xfrm>
              <a:off x="5486430" y="5245117"/>
              <a:ext cx="360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58" name="Rectangle 122"/>
            <p:cNvSpPr>
              <a:spLocks noChangeArrowheads="1"/>
            </p:cNvSpPr>
            <p:nvPr/>
          </p:nvSpPr>
          <p:spPr bwMode="auto">
            <a:xfrm>
              <a:off x="6842155" y="506573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59" name="Rectangle 123"/>
            <p:cNvSpPr>
              <a:spLocks noChangeArrowheads="1"/>
            </p:cNvSpPr>
            <p:nvPr/>
          </p:nvSpPr>
          <p:spPr bwMode="auto">
            <a:xfrm>
              <a:off x="7202517" y="506573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0060" name="Freeform 124"/>
            <p:cNvSpPr>
              <a:spLocks/>
            </p:cNvSpPr>
            <p:nvPr/>
          </p:nvSpPr>
          <p:spPr bwMode="auto">
            <a:xfrm>
              <a:off x="6367492" y="5243530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61" name="Freeform 125"/>
            <p:cNvSpPr>
              <a:spLocks/>
            </p:cNvSpPr>
            <p:nvPr/>
          </p:nvSpPr>
          <p:spPr bwMode="auto">
            <a:xfrm>
              <a:off x="3841780" y="5241942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62" name="Text Box 126"/>
            <p:cNvSpPr txBox="1">
              <a:spLocks noChangeArrowheads="1"/>
            </p:cNvSpPr>
            <p:nvPr/>
          </p:nvSpPr>
          <p:spPr bwMode="auto">
            <a:xfrm>
              <a:off x="6731020" y="5715016"/>
              <a:ext cx="6270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/>
                <a:t>pre</a:t>
              </a:r>
            </a:p>
          </p:txBody>
        </p:sp>
        <p:sp>
          <p:nvSpPr>
            <p:cNvPr id="40063" name="Line 127"/>
            <p:cNvSpPr>
              <a:spLocks noChangeShapeType="1"/>
            </p:cNvSpPr>
            <p:nvPr/>
          </p:nvSpPr>
          <p:spPr bwMode="auto">
            <a:xfrm flipV="1">
              <a:off x="7110442" y="5426092"/>
              <a:ext cx="0" cy="36036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64" name="Text Box 128"/>
            <p:cNvSpPr txBox="1">
              <a:spLocks noChangeArrowheads="1"/>
            </p:cNvSpPr>
            <p:nvPr/>
          </p:nvSpPr>
          <p:spPr bwMode="auto">
            <a:xfrm>
              <a:off x="7562880" y="5705494"/>
              <a:ext cx="136683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/>
                <a:t>p=NULL</a:t>
              </a:r>
            </a:p>
          </p:txBody>
        </p:sp>
        <p:sp>
          <p:nvSpPr>
            <p:cNvPr id="40066" name="Text Box 130"/>
            <p:cNvSpPr txBox="1">
              <a:spLocks noChangeArrowheads="1"/>
            </p:cNvSpPr>
            <p:nvPr/>
          </p:nvSpPr>
          <p:spPr bwMode="auto">
            <a:xfrm>
              <a:off x="4610130" y="4846655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3" name="下箭头 42"/>
            <p:cNvSpPr/>
            <p:nvPr/>
          </p:nvSpPr>
          <p:spPr>
            <a:xfrm>
              <a:off x="3897336" y="4143380"/>
              <a:ext cx="357190" cy="500066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21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83820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）判线性表是否为空表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ListEmpty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若单链表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没有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数据结点，则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真，否则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返回假。</a:t>
            </a:r>
            <a:r>
              <a:rPr kumimoji="1" lang="zh-CN" altLang="en-US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endParaRPr kumimoji="1" lang="zh-CN" altLang="en-US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900113" y="1700213"/>
            <a:ext cx="5029209" cy="144921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ListEmpty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return(L-&gt;next==NULL);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185984" y="3627442"/>
            <a:ext cx="2243140" cy="1130362"/>
            <a:chOff x="2185984" y="3627442"/>
            <a:chExt cx="2243140" cy="1130362"/>
          </a:xfrm>
        </p:grpSpPr>
        <p:grpSp>
          <p:nvGrpSpPr>
            <p:cNvPr id="8" name="组合 7"/>
            <p:cNvGrpSpPr/>
            <p:nvPr/>
          </p:nvGrpSpPr>
          <p:grpSpPr>
            <a:xfrm>
              <a:off x="2185984" y="3627442"/>
              <a:ext cx="1957388" cy="515938"/>
              <a:chOff x="2185984" y="3627442"/>
              <a:chExt cx="1957388" cy="515938"/>
            </a:xfrm>
          </p:grpSpPr>
          <p:sp>
            <p:nvSpPr>
              <p:cNvPr id="4" name="Rectangle 16"/>
              <p:cNvSpPr>
                <a:spLocks noChangeArrowheads="1"/>
              </p:cNvSpPr>
              <p:nvPr/>
            </p:nvSpPr>
            <p:spPr bwMode="auto">
              <a:xfrm>
                <a:off x="3603622" y="371158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zh-CN" altLang="en-US" sz="2000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  <a:endParaRPr lang="zh-CN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" name="Rectangle 17"/>
              <p:cNvSpPr>
                <a:spLocks noChangeArrowheads="1"/>
              </p:cNvSpPr>
              <p:nvPr/>
            </p:nvSpPr>
            <p:spPr bwMode="auto">
              <a:xfrm>
                <a:off x="3062284" y="371158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3333FF"/>
                  </a:solidFill>
                </a:endParaRPr>
              </a:p>
            </p:txBody>
          </p:sp>
          <p:sp>
            <p:nvSpPr>
              <p:cNvPr id="6" name="Line 18"/>
              <p:cNvSpPr>
                <a:spLocks noChangeShapeType="1"/>
              </p:cNvSpPr>
              <p:nvPr/>
            </p:nvSpPr>
            <p:spPr bwMode="auto">
              <a:xfrm>
                <a:off x="2473322" y="3916367"/>
                <a:ext cx="576263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" name="Text Box 19"/>
              <p:cNvSpPr txBox="1">
                <a:spLocks noChangeArrowheads="1"/>
              </p:cNvSpPr>
              <p:nvPr/>
            </p:nvSpPr>
            <p:spPr bwMode="auto">
              <a:xfrm>
                <a:off x="2185984" y="3627442"/>
                <a:ext cx="431800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/>
                  <a:t>L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357422" y="4357694"/>
              <a:ext cx="2071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空表的情况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22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79388" y="214290"/>
            <a:ext cx="77724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）求线性表的长度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ListLength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返回单链表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数据结点的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个数。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</a:p>
        </p:txBody>
      </p:sp>
      <p:sp>
        <p:nvSpPr>
          <p:cNvPr id="42026" name="Text Box 42"/>
          <p:cNvSpPr txBox="1">
            <a:spLocks noChangeArrowheads="1"/>
          </p:cNvSpPr>
          <p:nvPr/>
        </p:nvSpPr>
        <p:spPr bwMode="auto">
          <a:xfrm>
            <a:off x="468313" y="1297718"/>
            <a:ext cx="8281987" cy="163121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ListLength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*L)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n=0;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*p=L;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头结点，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置为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即头结点的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序号为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71538" y="3143248"/>
            <a:ext cx="6983412" cy="2121257"/>
            <a:chOff x="1071538" y="3143248"/>
            <a:chExt cx="6983412" cy="2121257"/>
          </a:xfrm>
        </p:grpSpPr>
        <p:sp>
          <p:nvSpPr>
            <p:cNvPr id="41987" name="Text Box 3"/>
            <p:cNvSpPr txBox="1">
              <a:spLocks noChangeArrowheads="1"/>
            </p:cNvSpPr>
            <p:nvPr/>
          </p:nvSpPr>
          <p:spPr bwMode="auto">
            <a:xfrm>
              <a:off x="1071538" y="3995747"/>
              <a:ext cx="10080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初始时</a:t>
              </a:r>
            </a:p>
          </p:txBody>
        </p:sp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2725713" y="399416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3086075" y="399416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2378050" y="4173547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2" name="Text Box 8"/>
            <p:cNvSpPr txBox="1">
              <a:spLocks noChangeArrowheads="1"/>
            </p:cNvSpPr>
            <p:nvPr/>
          </p:nvSpPr>
          <p:spPr bwMode="auto">
            <a:xfrm>
              <a:off x="2098650" y="3994160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3805213" y="399416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4165575" y="399416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1995" name="Freeform 11"/>
            <p:cNvSpPr>
              <a:spLocks/>
            </p:cNvSpPr>
            <p:nvPr/>
          </p:nvSpPr>
          <p:spPr bwMode="auto">
            <a:xfrm>
              <a:off x="3265463" y="417196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6" name="Rectangle 12"/>
            <p:cNvSpPr>
              <a:spLocks noChangeArrowheads="1"/>
            </p:cNvSpPr>
            <p:nvPr/>
          </p:nvSpPr>
          <p:spPr bwMode="auto">
            <a:xfrm>
              <a:off x="6326163" y="399416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1997" name="Rectangle 13"/>
            <p:cNvSpPr>
              <a:spLocks noChangeArrowheads="1"/>
            </p:cNvSpPr>
            <p:nvPr/>
          </p:nvSpPr>
          <p:spPr bwMode="auto">
            <a:xfrm>
              <a:off x="6686525" y="399416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5978500" y="4173547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7334225" y="399416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00" name="Rectangle 16"/>
            <p:cNvSpPr>
              <a:spLocks noChangeArrowheads="1"/>
            </p:cNvSpPr>
            <p:nvPr/>
          </p:nvSpPr>
          <p:spPr bwMode="auto">
            <a:xfrm>
              <a:off x="7694588" y="399416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2001" name="Freeform 17"/>
            <p:cNvSpPr>
              <a:spLocks/>
            </p:cNvSpPr>
            <p:nvPr/>
          </p:nvSpPr>
          <p:spPr bwMode="auto">
            <a:xfrm>
              <a:off x="6859563" y="4171960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2" name="Freeform 18"/>
            <p:cNvSpPr>
              <a:spLocks/>
            </p:cNvSpPr>
            <p:nvPr/>
          </p:nvSpPr>
          <p:spPr bwMode="auto">
            <a:xfrm>
              <a:off x="4333850" y="4170372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3" name="Text Box 19"/>
            <p:cNvSpPr txBox="1">
              <a:spLocks noChangeArrowheads="1"/>
            </p:cNvSpPr>
            <p:nvPr/>
          </p:nvSpPr>
          <p:spPr bwMode="auto">
            <a:xfrm>
              <a:off x="5102200" y="3859222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04" name="Text Box 20"/>
            <p:cNvSpPr txBox="1">
              <a:spLocks noChangeArrowheads="1"/>
            </p:cNvSpPr>
            <p:nvPr/>
          </p:nvSpPr>
          <p:spPr bwMode="auto">
            <a:xfrm>
              <a:off x="3000364" y="4572008"/>
              <a:ext cx="844550" cy="692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en-US" altLang="zh-CN" sz="1800" i="1" dirty="0" smtClean="0"/>
                <a:t>p</a:t>
              </a: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en-US" altLang="zh-CN" sz="1800" i="1" dirty="0" smtClean="0"/>
                <a:t>n</a:t>
              </a:r>
              <a:r>
                <a:rPr lang="en-US" altLang="zh-CN" sz="1800" dirty="0" smtClean="0"/>
                <a:t>=0</a:t>
              </a:r>
              <a:endParaRPr lang="en-US" altLang="zh-CN" sz="1800" dirty="0"/>
            </a:p>
          </p:txBody>
        </p:sp>
        <p:sp>
          <p:nvSpPr>
            <p:cNvPr id="42005" name="Line 21"/>
            <p:cNvSpPr>
              <a:spLocks noChangeShapeType="1"/>
            </p:cNvSpPr>
            <p:nvPr/>
          </p:nvSpPr>
          <p:spPr bwMode="auto">
            <a:xfrm flipV="1">
              <a:off x="3014638" y="4354522"/>
              <a:ext cx="0" cy="36036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下箭头 39"/>
            <p:cNvSpPr/>
            <p:nvPr/>
          </p:nvSpPr>
          <p:spPr>
            <a:xfrm>
              <a:off x="3714744" y="3143248"/>
              <a:ext cx="214314" cy="50006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23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6" name="Text Box 42"/>
          <p:cNvSpPr txBox="1">
            <a:spLocks noChangeArrowheads="1"/>
          </p:cNvSpPr>
          <p:nvPr/>
        </p:nvSpPr>
        <p:spPr bwMode="auto">
          <a:xfrm>
            <a:off x="428596" y="642918"/>
            <a:ext cx="8281987" cy="206476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(p-&gt;next!=NULL)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n++;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return(n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结束，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尾结点，其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序号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为结点个数</a:t>
            </a:r>
            <a:endParaRPr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95288" y="2857496"/>
            <a:ext cx="8636018" cy="1979369"/>
            <a:chOff x="395288" y="4429132"/>
            <a:chExt cx="8636018" cy="1979369"/>
          </a:xfrm>
        </p:grpSpPr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395288" y="5178425"/>
              <a:ext cx="151288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循环结束时</a:t>
              </a:r>
            </a:p>
          </p:txBody>
        </p:sp>
        <p:sp>
          <p:nvSpPr>
            <p:cNvPr id="42008" name="Rectangle 24"/>
            <p:cNvSpPr>
              <a:spLocks noChangeArrowheads="1"/>
            </p:cNvSpPr>
            <p:nvPr/>
          </p:nvSpPr>
          <p:spPr bwMode="auto">
            <a:xfrm>
              <a:off x="2338388" y="51784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09" name="Rectangle 25"/>
            <p:cNvSpPr>
              <a:spLocks noChangeArrowheads="1"/>
            </p:cNvSpPr>
            <p:nvPr/>
          </p:nvSpPr>
          <p:spPr bwMode="auto">
            <a:xfrm>
              <a:off x="2698750" y="517842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10" name="Line 26"/>
            <p:cNvSpPr>
              <a:spLocks noChangeShapeType="1"/>
            </p:cNvSpPr>
            <p:nvPr/>
          </p:nvSpPr>
          <p:spPr bwMode="auto">
            <a:xfrm>
              <a:off x="1990725" y="535781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1" name="Text Box 27"/>
            <p:cNvSpPr txBox="1">
              <a:spLocks noChangeArrowheads="1"/>
            </p:cNvSpPr>
            <p:nvPr/>
          </p:nvSpPr>
          <p:spPr bwMode="auto">
            <a:xfrm>
              <a:off x="1711325" y="5178425"/>
              <a:ext cx="2682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2012" name="Rectangle 28"/>
            <p:cNvSpPr>
              <a:spLocks noChangeArrowheads="1"/>
            </p:cNvSpPr>
            <p:nvPr/>
          </p:nvSpPr>
          <p:spPr bwMode="auto">
            <a:xfrm>
              <a:off x="3417888" y="51784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13" name="Rectangle 29"/>
            <p:cNvSpPr>
              <a:spLocks noChangeArrowheads="1"/>
            </p:cNvSpPr>
            <p:nvPr/>
          </p:nvSpPr>
          <p:spPr bwMode="auto">
            <a:xfrm>
              <a:off x="3778250" y="517842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14" name="Freeform 30"/>
            <p:cNvSpPr>
              <a:spLocks/>
            </p:cNvSpPr>
            <p:nvPr/>
          </p:nvSpPr>
          <p:spPr bwMode="auto">
            <a:xfrm>
              <a:off x="2878138" y="5356225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5" name="Rectangle 31"/>
            <p:cNvSpPr>
              <a:spLocks noChangeArrowheads="1"/>
            </p:cNvSpPr>
            <p:nvPr/>
          </p:nvSpPr>
          <p:spPr bwMode="auto">
            <a:xfrm>
              <a:off x="5938838" y="51784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16" name="Rectangle 32"/>
            <p:cNvSpPr>
              <a:spLocks noChangeArrowheads="1"/>
            </p:cNvSpPr>
            <p:nvPr/>
          </p:nvSpPr>
          <p:spPr bwMode="auto">
            <a:xfrm>
              <a:off x="6299200" y="517842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17" name="Line 33"/>
            <p:cNvSpPr>
              <a:spLocks noChangeShapeType="1"/>
            </p:cNvSpPr>
            <p:nvPr/>
          </p:nvSpPr>
          <p:spPr bwMode="auto">
            <a:xfrm>
              <a:off x="5591175" y="535781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8" name="Rectangle 34"/>
            <p:cNvSpPr>
              <a:spLocks noChangeArrowheads="1"/>
            </p:cNvSpPr>
            <p:nvPr/>
          </p:nvSpPr>
          <p:spPr bwMode="auto">
            <a:xfrm>
              <a:off x="6946900" y="517842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19" name="Rectangle 35"/>
            <p:cNvSpPr>
              <a:spLocks noChangeArrowheads="1"/>
            </p:cNvSpPr>
            <p:nvPr/>
          </p:nvSpPr>
          <p:spPr bwMode="auto">
            <a:xfrm>
              <a:off x="7307263" y="51784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2020" name="Freeform 36"/>
            <p:cNvSpPr>
              <a:spLocks/>
            </p:cNvSpPr>
            <p:nvPr/>
          </p:nvSpPr>
          <p:spPr bwMode="auto">
            <a:xfrm>
              <a:off x="6472238" y="5356225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21" name="Freeform 37"/>
            <p:cNvSpPr>
              <a:spLocks/>
            </p:cNvSpPr>
            <p:nvPr/>
          </p:nvSpPr>
          <p:spPr bwMode="auto">
            <a:xfrm>
              <a:off x="3946525" y="535463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22" name="Text Box 38"/>
            <p:cNvSpPr txBox="1">
              <a:spLocks noChangeArrowheads="1"/>
            </p:cNvSpPr>
            <p:nvPr/>
          </p:nvSpPr>
          <p:spPr bwMode="auto">
            <a:xfrm>
              <a:off x="7215206" y="5716004"/>
              <a:ext cx="1816100" cy="692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en-US" altLang="zh-CN" sz="1800" i="1" dirty="0" smtClean="0">
                  <a:ea typeface="楷体" pitchFamily="49" charset="-122"/>
                  <a:cs typeface="Times New Roman" pitchFamily="18" charset="0"/>
                </a:rPr>
                <a:t>p</a:t>
              </a: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en-US" altLang="zh-CN" sz="1800" i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为结点个数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2023" name="Line 39"/>
            <p:cNvSpPr>
              <a:spLocks noChangeShapeType="1"/>
            </p:cNvSpPr>
            <p:nvPr/>
          </p:nvSpPr>
          <p:spPr bwMode="auto">
            <a:xfrm flipV="1">
              <a:off x="7215188" y="5538788"/>
              <a:ext cx="0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25" name="Text Box 41"/>
            <p:cNvSpPr txBox="1">
              <a:spLocks noChangeArrowheads="1"/>
            </p:cNvSpPr>
            <p:nvPr/>
          </p:nvSpPr>
          <p:spPr bwMode="auto">
            <a:xfrm>
              <a:off x="4714875" y="4959350"/>
              <a:ext cx="720725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1" name="下箭头 40"/>
            <p:cNvSpPr/>
            <p:nvPr/>
          </p:nvSpPr>
          <p:spPr>
            <a:xfrm>
              <a:off x="3643306" y="4429132"/>
              <a:ext cx="357190" cy="50006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24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195263"/>
            <a:ext cx="8458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）输出线性表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DispList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逐一扫描单链表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每个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数据结点，并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显示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各结点的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域值。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11188" y="1643050"/>
            <a:ext cx="8137525" cy="298809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DispList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*L)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*p=L-&gt;next;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开始结点</a:t>
            </a:r>
            <a:endParaRPr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(p!=NULL)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，输出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	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移向下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("\n");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854101" y="4714884"/>
            <a:ext cx="5956300" cy="1428760"/>
            <a:chOff x="854101" y="4714884"/>
            <a:chExt cx="5956300" cy="1428760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481164" y="521971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>
              <a:off x="1841526" y="521971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" name="Line 26"/>
            <p:cNvSpPr>
              <a:spLocks noChangeShapeType="1"/>
            </p:cNvSpPr>
            <p:nvPr/>
          </p:nvSpPr>
          <p:spPr bwMode="auto">
            <a:xfrm>
              <a:off x="1133501" y="5399099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854101" y="5219711"/>
              <a:ext cx="2682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2560664" y="521971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921026" y="521971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0" name="Freeform 30"/>
            <p:cNvSpPr>
              <a:spLocks/>
            </p:cNvSpPr>
            <p:nvPr/>
          </p:nvSpPr>
          <p:spPr bwMode="auto">
            <a:xfrm>
              <a:off x="2020914" y="539751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31"/>
            <p:cNvSpPr>
              <a:spLocks noChangeArrowheads="1"/>
            </p:cNvSpPr>
            <p:nvPr/>
          </p:nvSpPr>
          <p:spPr bwMode="auto">
            <a:xfrm>
              <a:off x="5081614" y="521971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2" name="Rectangle 32"/>
            <p:cNvSpPr>
              <a:spLocks noChangeArrowheads="1"/>
            </p:cNvSpPr>
            <p:nvPr/>
          </p:nvSpPr>
          <p:spPr bwMode="auto">
            <a:xfrm>
              <a:off x="5441976" y="521971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4733951" y="5399099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6089676" y="521971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5" name="Rectangle 35"/>
            <p:cNvSpPr>
              <a:spLocks noChangeArrowheads="1"/>
            </p:cNvSpPr>
            <p:nvPr/>
          </p:nvSpPr>
          <p:spPr bwMode="auto">
            <a:xfrm>
              <a:off x="6450039" y="521971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16" name="Freeform 36"/>
            <p:cNvSpPr>
              <a:spLocks/>
            </p:cNvSpPr>
            <p:nvPr/>
          </p:nvSpPr>
          <p:spPr bwMode="auto">
            <a:xfrm>
              <a:off x="5615014" y="5397511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Freeform 37"/>
            <p:cNvSpPr>
              <a:spLocks/>
            </p:cNvSpPr>
            <p:nvPr/>
          </p:nvSpPr>
          <p:spPr bwMode="auto">
            <a:xfrm>
              <a:off x="3089301" y="5395924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2714612" y="5776931"/>
              <a:ext cx="38734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smtClean="0">
                  <a:ea typeface="楷体" pitchFamily="49" charset="-122"/>
                  <a:cs typeface="Times New Roman" pitchFamily="18" charset="0"/>
                </a:rPr>
                <a:t>p</a:t>
              </a:r>
              <a:endParaRPr lang="zh-CN" altLang="en-US" sz="1800" i="1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9" name="Line 39"/>
            <p:cNvSpPr>
              <a:spLocks noChangeShapeType="1"/>
            </p:cNvSpPr>
            <p:nvPr/>
          </p:nvSpPr>
          <p:spPr bwMode="auto">
            <a:xfrm flipV="1">
              <a:off x="2714626" y="5626112"/>
              <a:ext cx="0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3921151" y="5089536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1" name="下箭头 20"/>
            <p:cNvSpPr/>
            <p:nvPr/>
          </p:nvSpPr>
          <p:spPr>
            <a:xfrm>
              <a:off x="3857620" y="4714884"/>
              <a:ext cx="285752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25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14282" y="500042"/>
            <a:ext cx="864235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）求线性表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中位置</a:t>
            </a:r>
            <a:r>
              <a:rPr kumimoji="1" lang="en-US" altLang="zh-CN" i="1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的数据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GetElem(L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思路：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中从头开始找到第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个结点，若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存在第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数据结点，则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将其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域值赋给变量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26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212733"/>
            <a:ext cx="8472518" cy="317009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GetElem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j=0;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p=L;	 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头结点，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置为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即头结点的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序号为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kumimoji="1" lang="en-US" altLang="zh-CN" sz="2000" dirty="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while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p!=NULL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j++;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</a:p>
          <a:p>
            <a:pPr algn="l"/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42910" y="1785926"/>
            <a:ext cx="3429024" cy="2219398"/>
            <a:chOff x="642910" y="1466836"/>
            <a:chExt cx="3429024" cy="2219398"/>
          </a:xfrm>
        </p:grpSpPr>
        <p:sp>
          <p:nvSpPr>
            <p:cNvPr id="25" name="TextBox 24"/>
            <p:cNvSpPr txBox="1"/>
            <p:nvPr/>
          </p:nvSpPr>
          <p:spPr>
            <a:xfrm>
              <a:off x="1323952" y="3286124"/>
              <a:ext cx="2071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找第</a:t>
              </a:r>
              <a:r>
                <a:rPr kumimoji="1" lang="en-US" altLang="zh-CN" sz="2000" i="1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个结点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*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p</a:t>
              </a:r>
              <a:endParaRPr lang="zh-CN" altLang="en-US" sz="2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42910" y="1466836"/>
              <a:ext cx="3429024" cy="12858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stCxn id="26" idx="2"/>
            </p:cNvCxnSpPr>
            <p:nvPr/>
          </p:nvCxnSpPr>
          <p:spPr>
            <a:xfrm rot="16200000" flipH="1">
              <a:off x="2072860" y="3037281"/>
              <a:ext cx="571504" cy="2381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395288" y="3429000"/>
            <a:ext cx="8353425" cy="2152662"/>
            <a:chOff x="395288" y="3429000"/>
            <a:chExt cx="8353425" cy="2152662"/>
          </a:xfrm>
        </p:grpSpPr>
        <p:sp>
          <p:nvSpPr>
            <p:cNvPr id="45059" name="Text Box 3"/>
            <p:cNvSpPr txBox="1">
              <a:spLocks noChangeArrowheads="1"/>
            </p:cNvSpPr>
            <p:nvPr/>
          </p:nvSpPr>
          <p:spPr bwMode="auto">
            <a:xfrm>
              <a:off x="395288" y="4503741"/>
              <a:ext cx="1512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循环结束时</a:t>
              </a:r>
            </a:p>
          </p:txBody>
        </p:sp>
        <p:sp>
          <p:nvSpPr>
            <p:cNvPr id="45060" name="Rectangle 4"/>
            <p:cNvSpPr>
              <a:spLocks noChangeArrowheads="1"/>
            </p:cNvSpPr>
            <p:nvPr/>
          </p:nvSpPr>
          <p:spPr bwMode="auto">
            <a:xfrm>
              <a:off x="2338388" y="45037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2698750" y="45037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1990725" y="46831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1711325" y="4503741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smtClean="0">
                  <a:ea typeface="宋体" pitchFamily="2" charset="-122"/>
                  <a:cs typeface="Times New Roman" pitchFamily="18" charset="0"/>
                </a:rPr>
                <a:t>L</a:t>
              </a:r>
              <a:endParaRPr lang="en-US" altLang="zh-CN" sz="1800" dirty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4546600" y="45037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4906963" y="45037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6" name="Freeform 10"/>
            <p:cNvSpPr>
              <a:spLocks/>
            </p:cNvSpPr>
            <p:nvPr/>
          </p:nvSpPr>
          <p:spPr bwMode="auto">
            <a:xfrm>
              <a:off x="2878138" y="468154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ln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5614988" y="45037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5975350" y="45037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5267325" y="46831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8027988" y="45037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8388350" y="45037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45072" name="Freeform 16"/>
            <p:cNvSpPr>
              <a:spLocks/>
            </p:cNvSpPr>
            <p:nvPr/>
          </p:nvSpPr>
          <p:spPr bwMode="auto">
            <a:xfrm>
              <a:off x="7553325" y="468154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3" name="Freeform 17"/>
            <p:cNvSpPr>
              <a:spLocks/>
            </p:cNvSpPr>
            <p:nvPr/>
          </p:nvSpPr>
          <p:spPr bwMode="auto">
            <a:xfrm>
              <a:off x="3946525" y="4679953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3386138" y="4254503"/>
              <a:ext cx="720725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>
              <a:off x="5724525" y="4144966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5724525" y="3929066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/>
                <a:t>i</a:t>
              </a:r>
              <a:endParaRPr lang="en-US" altLang="zh-CN" sz="1800" i="1" dirty="0"/>
            </a:p>
          </p:txBody>
        </p:sp>
        <p:sp>
          <p:nvSpPr>
            <p:cNvPr id="45079" name="Freeform 23"/>
            <p:cNvSpPr>
              <a:spLocks/>
            </p:cNvSpPr>
            <p:nvPr/>
          </p:nvSpPr>
          <p:spPr bwMode="auto">
            <a:xfrm>
              <a:off x="6084888" y="468312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6732588" y="4262441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 flipV="1">
              <a:off x="5724525" y="4864103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5572132" y="5214950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3786182" y="3429000"/>
              <a:ext cx="357190" cy="78581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27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396413"/>
            <a:ext cx="8218488" cy="224676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(p==NULL)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不存在第</a:t>
            </a:r>
            <a:r>
              <a:rPr kumimoji="1" lang="en-US" altLang="zh-CN" sz="2000" i="1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数据结点，返回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else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存在第</a:t>
            </a:r>
            <a:r>
              <a:rPr kumimoji="1" lang="en-US" altLang="zh-CN" sz="2000" i="1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数据结点，返回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     e=p-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214414" y="2925763"/>
            <a:ext cx="7037388" cy="1289055"/>
            <a:chOff x="1214414" y="2925763"/>
            <a:chExt cx="7037388" cy="1289055"/>
          </a:xfrm>
        </p:grpSpPr>
        <p:sp>
          <p:nvSpPr>
            <p:cNvPr id="45060" name="Rectangle 4"/>
            <p:cNvSpPr>
              <a:spLocks noChangeArrowheads="1"/>
            </p:cNvSpPr>
            <p:nvPr/>
          </p:nvSpPr>
          <p:spPr bwMode="auto">
            <a:xfrm>
              <a:off x="1841477" y="334328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2201839" y="334328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1493814" y="3522668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1214414" y="3343281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0" dirty="0">
                  <a:latin typeface="Verdana" pitchFamily="34" charset="0"/>
                  <a:ea typeface="宋体" pitchFamily="2" charset="-122"/>
                </a:rPr>
                <a:t>L</a:t>
              </a: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4049689" y="334328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4410052" y="334328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6" name="Freeform 10"/>
            <p:cNvSpPr>
              <a:spLocks/>
            </p:cNvSpPr>
            <p:nvPr/>
          </p:nvSpPr>
          <p:spPr bwMode="auto">
            <a:xfrm>
              <a:off x="2381227" y="352108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ln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5118077" y="334328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5478439" y="334328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4770414" y="352266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7531077" y="334328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7891439" y="334328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45072" name="Freeform 16"/>
            <p:cNvSpPr>
              <a:spLocks/>
            </p:cNvSpPr>
            <p:nvPr/>
          </p:nvSpPr>
          <p:spPr bwMode="auto">
            <a:xfrm>
              <a:off x="7056414" y="352108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3" name="Freeform 17"/>
            <p:cNvSpPr>
              <a:spLocks/>
            </p:cNvSpPr>
            <p:nvPr/>
          </p:nvSpPr>
          <p:spPr bwMode="auto">
            <a:xfrm>
              <a:off x="3449614" y="3519493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2965427" y="31956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>
              <a:off x="5227614" y="2998787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5227614" y="2925763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/>
                <a:t>i</a:t>
              </a:r>
              <a:endParaRPr lang="en-US" altLang="zh-CN" sz="1800" i="1" dirty="0"/>
            </a:p>
          </p:txBody>
        </p:sp>
        <p:sp>
          <p:nvSpPr>
            <p:cNvPr id="45079" name="Freeform 23"/>
            <p:cNvSpPr>
              <a:spLocks/>
            </p:cNvSpPr>
            <p:nvPr/>
          </p:nvSpPr>
          <p:spPr bwMode="auto">
            <a:xfrm>
              <a:off x="5587977" y="352266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6311877" y="3203581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 flipV="1">
              <a:off x="5227614" y="3703643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5227614" y="3848106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28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52400" y="115888"/>
            <a:ext cx="88392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）按元素值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查找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LocateElem(L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思路：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中从头开始找第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个值域与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相等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的结点，若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这样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的结点，则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位置，否则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</a:t>
            </a:r>
          </a:p>
        </p:txBody>
      </p:sp>
      <p:sp>
        <p:nvSpPr>
          <p:cNvPr id="46133" name="Text Box 53"/>
          <p:cNvSpPr txBox="1">
            <a:spLocks noChangeArrowheads="1"/>
          </p:cNvSpPr>
          <p:nvPr/>
        </p:nvSpPr>
        <p:spPr bwMode="auto">
          <a:xfrm>
            <a:off x="539750" y="1462088"/>
            <a:ext cx="7991475" cy="329587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LocateElem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=1;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*p=L-&gt;next;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//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开始结点，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置为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 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(p!=NULL &amp;&amp; p-&gt;data!=e)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   p=p-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&gt;next;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//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值为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的结点，其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序号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28596" y="3057514"/>
            <a:ext cx="8353425" cy="3300444"/>
            <a:chOff x="428596" y="2989255"/>
            <a:chExt cx="8353425" cy="3300444"/>
          </a:xfrm>
        </p:grpSpPr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428596" y="5214950"/>
              <a:ext cx="1512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楷体" pitchFamily="49" charset="-122"/>
                  <a:ea typeface="楷体" pitchFamily="49" charset="-122"/>
                </a:rPr>
                <a:t>循环结束时</a:t>
              </a:r>
            </a:p>
          </p:txBody>
        </p:sp>
        <p:sp>
          <p:nvSpPr>
            <p:cNvPr id="46112" name="Rectangle 32"/>
            <p:cNvSpPr>
              <a:spLocks noChangeArrowheads="1"/>
            </p:cNvSpPr>
            <p:nvPr/>
          </p:nvSpPr>
          <p:spPr bwMode="auto">
            <a:xfrm>
              <a:off x="2371696" y="52371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13" name="Rectangle 33"/>
            <p:cNvSpPr>
              <a:spLocks noChangeArrowheads="1"/>
            </p:cNvSpPr>
            <p:nvPr/>
          </p:nvSpPr>
          <p:spPr bwMode="auto">
            <a:xfrm>
              <a:off x="2732058" y="52371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>
              <a:off x="2024033" y="5416543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1744633" y="5237156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6116" name="Rectangle 36"/>
            <p:cNvSpPr>
              <a:spLocks noChangeArrowheads="1"/>
            </p:cNvSpPr>
            <p:nvPr/>
          </p:nvSpPr>
          <p:spPr bwMode="auto">
            <a:xfrm>
              <a:off x="4579908" y="52371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17" name="Rectangle 37"/>
            <p:cNvSpPr>
              <a:spLocks noChangeArrowheads="1"/>
            </p:cNvSpPr>
            <p:nvPr/>
          </p:nvSpPr>
          <p:spPr bwMode="auto">
            <a:xfrm>
              <a:off x="4940271" y="52371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18" name="Freeform 38"/>
            <p:cNvSpPr>
              <a:spLocks/>
            </p:cNvSpPr>
            <p:nvPr/>
          </p:nvSpPr>
          <p:spPr bwMode="auto">
            <a:xfrm>
              <a:off x="2911446" y="5414956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9" name="Rectangle 39"/>
            <p:cNvSpPr>
              <a:spLocks noChangeArrowheads="1"/>
            </p:cNvSpPr>
            <p:nvPr/>
          </p:nvSpPr>
          <p:spPr bwMode="auto">
            <a:xfrm>
              <a:off x="5648296" y="52371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6120" name="Rectangle 40"/>
            <p:cNvSpPr>
              <a:spLocks noChangeArrowheads="1"/>
            </p:cNvSpPr>
            <p:nvPr/>
          </p:nvSpPr>
          <p:spPr bwMode="auto">
            <a:xfrm>
              <a:off x="6008658" y="52371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21" name="Line 41"/>
            <p:cNvSpPr>
              <a:spLocks noChangeShapeType="1"/>
            </p:cNvSpPr>
            <p:nvPr/>
          </p:nvSpPr>
          <p:spPr bwMode="auto">
            <a:xfrm>
              <a:off x="5300633" y="541654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2" name="Rectangle 42"/>
            <p:cNvSpPr>
              <a:spLocks noChangeArrowheads="1"/>
            </p:cNvSpPr>
            <p:nvPr/>
          </p:nvSpPr>
          <p:spPr bwMode="auto">
            <a:xfrm>
              <a:off x="8061296" y="52371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23" name="Rectangle 43"/>
            <p:cNvSpPr>
              <a:spLocks noChangeArrowheads="1"/>
            </p:cNvSpPr>
            <p:nvPr/>
          </p:nvSpPr>
          <p:spPr bwMode="auto">
            <a:xfrm>
              <a:off x="8421658" y="52371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46124" name="Freeform 44"/>
            <p:cNvSpPr>
              <a:spLocks/>
            </p:cNvSpPr>
            <p:nvPr/>
          </p:nvSpPr>
          <p:spPr bwMode="auto">
            <a:xfrm>
              <a:off x="7586633" y="5414956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5" name="Freeform 45"/>
            <p:cNvSpPr>
              <a:spLocks/>
            </p:cNvSpPr>
            <p:nvPr/>
          </p:nvSpPr>
          <p:spPr bwMode="auto">
            <a:xfrm>
              <a:off x="3979833" y="541336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6" name="Text Box 46"/>
            <p:cNvSpPr txBox="1">
              <a:spLocks noChangeArrowheads="1"/>
            </p:cNvSpPr>
            <p:nvPr/>
          </p:nvSpPr>
          <p:spPr bwMode="auto">
            <a:xfrm>
              <a:off x="3533746" y="50863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27" name="Line 47"/>
            <p:cNvSpPr>
              <a:spLocks noChangeShapeType="1"/>
            </p:cNvSpPr>
            <p:nvPr/>
          </p:nvSpPr>
          <p:spPr bwMode="auto">
            <a:xfrm>
              <a:off x="5757833" y="4811706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8" name="Text Box 48"/>
            <p:cNvSpPr txBox="1">
              <a:spLocks noChangeArrowheads="1"/>
            </p:cNvSpPr>
            <p:nvPr/>
          </p:nvSpPr>
          <p:spPr bwMode="auto">
            <a:xfrm>
              <a:off x="5816581" y="4714884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ea typeface="宋体" pitchFamily="2" charset="-122"/>
                </a:rPr>
                <a:t>i</a:t>
              </a:r>
              <a:endParaRPr lang="en-US" altLang="zh-CN" sz="1800" i="1" dirty="0">
                <a:ea typeface="宋体" pitchFamily="2" charset="-122"/>
              </a:endParaRPr>
            </a:p>
          </p:txBody>
        </p:sp>
        <p:sp>
          <p:nvSpPr>
            <p:cNvPr id="46129" name="Freeform 49"/>
            <p:cNvSpPr>
              <a:spLocks/>
            </p:cNvSpPr>
            <p:nvPr/>
          </p:nvSpPr>
          <p:spPr bwMode="auto">
            <a:xfrm>
              <a:off x="6118196" y="5416543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0" name="Text Box 50"/>
            <p:cNvSpPr txBox="1">
              <a:spLocks noChangeArrowheads="1"/>
            </p:cNvSpPr>
            <p:nvPr/>
          </p:nvSpPr>
          <p:spPr bwMode="auto">
            <a:xfrm>
              <a:off x="6880196" y="5094281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5757833" y="5640405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605440" y="5922987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47656" y="2989255"/>
              <a:ext cx="7539120" cy="12858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下箭头 29"/>
            <p:cNvSpPr/>
            <p:nvPr/>
          </p:nvSpPr>
          <p:spPr>
            <a:xfrm>
              <a:off x="3857620" y="4286256"/>
              <a:ext cx="214314" cy="71438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29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942938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1484275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20" name="Rectangle 28"/>
          <p:cNvSpPr>
            <a:spLocks noChangeArrowheads="1"/>
          </p:cNvSpPr>
          <p:nvPr/>
        </p:nvSpPr>
        <p:spPr bwMode="auto">
          <a:xfrm>
            <a:off x="2311363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221" name="Rectangle 29"/>
          <p:cNvSpPr>
            <a:spLocks noChangeArrowheads="1"/>
          </p:cNvSpPr>
          <p:nvPr/>
        </p:nvSpPr>
        <p:spPr bwMode="auto">
          <a:xfrm>
            <a:off x="2852700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3749638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223" name="Rectangle 31"/>
          <p:cNvSpPr>
            <a:spLocks noChangeArrowheads="1"/>
          </p:cNvSpPr>
          <p:nvPr/>
        </p:nvSpPr>
        <p:spPr bwMode="auto">
          <a:xfrm>
            <a:off x="4290975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24" name="Rectangle 32"/>
          <p:cNvSpPr>
            <a:spLocks noChangeArrowheads="1"/>
          </p:cNvSpPr>
          <p:nvPr/>
        </p:nvSpPr>
        <p:spPr bwMode="auto">
          <a:xfrm>
            <a:off x="6630950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64225" name="Rectangle 33"/>
          <p:cNvSpPr>
            <a:spLocks noChangeArrowheads="1"/>
          </p:cNvSpPr>
          <p:nvPr/>
        </p:nvSpPr>
        <p:spPr bwMode="auto">
          <a:xfrm>
            <a:off x="7172288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5335550" y="1073131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64227" name="Arc 35"/>
          <p:cNvSpPr>
            <a:spLocks/>
          </p:cNvSpPr>
          <p:nvPr/>
        </p:nvSpPr>
        <p:spPr bwMode="auto">
          <a:xfrm>
            <a:off x="857224" y="714356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29" name="Line 37"/>
          <p:cNvSpPr>
            <a:spLocks noChangeShapeType="1"/>
          </p:cNvSpPr>
          <p:nvPr/>
        </p:nvSpPr>
        <p:spPr bwMode="auto">
          <a:xfrm>
            <a:off x="1735100" y="1289031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0" name="Line 38"/>
          <p:cNvSpPr>
            <a:spLocks noChangeShapeType="1"/>
          </p:cNvSpPr>
          <p:nvPr/>
        </p:nvSpPr>
        <p:spPr bwMode="auto">
          <a:xfrm>
            <a:off x="3174963" y="1289031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1" name="Line 39"/>
          <p:cNvSpPr>
            <a:spLocks noChangeShapeType="1"/>
          </p:cNvSpPr>
          <p:nvPr/>
        </p:nvSpPr>
        <p:spPr bwMode="auto">
          <a:xfrm>
            <a:off x="4616413" y="1289031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2" name="Line 40"/>
          <p:cNvSpPr>
            <a:spLocks noChangeShapeType="1"/>
          </p:cNvSpPr>
          <p:nvPr/>
        </p:nvSpPr>
        <p:spPr bwMode="auto">
          <a:xfrm>
            <a:off x="6056275" y="1289031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66805" y="2755750"/>
            <a:ext cx="7920037" cy="18876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ts val="3500"/>
              </a:lnSpc>
              <a:buFontTx/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第一个结点的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操作和表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中其他结点的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操作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相一致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，无需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进行特殊处理；</a:t>
            </a:r>
          </a:p>
          <a:p>
            <a:pPr marL="457200" indent="-457200" algn="l">
              <a:lnSpc>
                <a:spcPts val="3500"/>
              </a:lnSpc>
              <a:buFontTx/>
              <a:buBlip>
                <a:blip r:embed="rId2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无论链表是否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空，都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一个头结点，因此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空表和非空表的处理也就统一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了。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866805" y="2071678"/>
            <a:ext cx="49688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增加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个头结点的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优点如下：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1714480" y="252691"/>
            <a:ext cx="24288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带头结点单链表</a:t>
            </a:r>
            <a:endParaRPr kumimoji="1"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928662" y="2337634"/>
            <a:ext cx="7037388" cy="825484"/>
            <a:chOff x="928662" y="2337634"/>
            <a:chExt cx="7037388" cy="825484"/>
          </a:xfrm>
        </p:grpSpPr>
        <p:sp>
          <p:nvSpPr>
            <p:cNvPr id="46112" name="Rectangle 32"/>
            <p:cNvSpPr>
              <a:spLocks noChangeArrowheads="1"/>
            </p:cNvSpPr>
            <p:nvPr/>
          </p:nvSpPr>
          <p:spPr bwMode="auto">
            <a:xfrm>
              <a:off x="1555725" y="279640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13" name="Rectangle 33"/>
            <p:cNvSpPr>
              <a:spLocks noChangeArrowheads="1"/>
            </p:cNvSpPr>
            <p:nvPr/>
          </p:nvSpPr>
          <p:spPr bwMode="auto">
            <a:xfrm>
              <a:off x="1916087" y="279640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>
              <a:off x="1208062" y="297579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928662" y="2796406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6116" name="Rectangle 36"/>
            <p:cNvSpPr>
              <a:spLocks noChangeArrowheads="1"/>
            </p:cNvSpPr>
            <p:nvPr/>
          </p:nvSpPr>
          <p:spPr bwMode="auto">
            <a:xfrm>
              <a:off x="3763937" y="279640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17" name="Rectangle 37"/>
            <p:cNvSpPr>
              <a:spLocks noChangeArrowheads="1"/>
            </p:cNvSpPr>
            <p:nvPr/>
          </p:nvSpPr>
          <p:spPr bwMode="auto">
            <a:xfrm>
              <a:off x="4124300" y="279640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18" name="Freeform 38"/>
            <p:cNvSpPr>
              <a:spLocks/>
            </p:cNvSpPr>
            <p:nvPr/>
          </p:nvSpPr>
          <p:spPr bwMode="auto">
            <a:xfrm>
              <a:off x="2095475" y="2974206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9" name="Rectangle 39"/>
            <p:cNvSpPr>
              <a:spLocks noChangeArrowheads="1"/>
            </p:cNvSpPr>
            <p:nvPr/>
          </p:nvSpPr>
          <p:spPr bwMode="auto">
            <a:xfrm>
              <a:off x="4832325" y="279640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6120" name="Rectangle 40"/>
            <p:cNvSpPr>
              <a:spLocks noChangeArrowheads="1"/>
            </p:cNvSpPr>
            <p:nvPr/>
          </p:nvSpPr>
          <p:spPr bwMode="auto">
            <a:xfrm>
              <a:off x="5192687" y="279640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21" name="Line 41"/>
            <p:cNvSpPr>
              <a:spLocks noChangeShapeType="1"/>
            </p:cNvSpPr>
            <p:nvPr/>
          </p:nvSpPr>
          <p:spPr bwMode="auto">
            <a:xfrm>
              <a:off x="4484662" y="297579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2" name="Rectangle 42"/>
            <p:cNvSpPr>
              <a:spLocks noChangeArrowheads="1"/>
            </p:cNvSpPr>
            <p:nvPr/>
          </p:nvSpPr>
          <p:spPr bwMode="auto">
            <a:xfrm>
              <a:off x="7245325" y="279640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23" name="Rectangle 43"/>
            <p:cNvSpPr>
              <a:spLocks noChangeArrowheads="1"/>
            </p:cNvSpPr>
            <p:nvPr/>
          </p:nvSpPr>
          <p:spPr bwMode="auto">
            <a:xfrm>
              <a:off x="7605687" y="279640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46124" name="Freeform 44"/>
            <p:cNvSpPr>
              <a:spLocks/>
            </p:cNvSpPr>
            <p:nvPr/>
          </p:nvSpPr>
          <p:spPr bwMode="auto">
            <a:xfrm>
              <a:off x="6770662" y="2974206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5" name="Freeform 45"/>
            <p:cNvSpPr>
              <a:spLocks/>
            </p:cNvSpPr>
            <p:nvPr/>
          </p:nvSpPr>
          <p:spPr bwMode="auto">
            <a:xfrm>
              <a:off x="3163862" y="297261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6" name="Text Box 46"/>
            <p:cNvSpPr txBox="1">
              <a:spLocks noChangeArrowheads="1"/>
            </p:cNvSpPr>
            <p:nvPr/>
          </p:nvSpPr>
          <p:spPr bwMode="auto">
            <a:xfrm>
              <a:off x="2730475" y="263289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27" name="Line 47"/>
            <p:cNvSpPr>
              <a:spLocks noChangeShapeType="1"/>
            </p:cNvSpPr>
            <p:nvPr/>
          </p:nvSpPr>
          <p:spPr bwMode="auto">
            <a:xfrm>
              <a:off x="5081583" y="2434456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8" name="Text Box 48"/>
            <p:cNvSpPr txBox="1">
              <a:spLocks noChangeArrowheads="1"/>
            </p:cNvSpPr>
            <p:nvPr/>
          </p:nvSpPr>
          <p:spPr bwMode="auto">
            <a:xfrm>
              <a:off x="5140331" y="2337634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ea typeface="宋体" pitchFamily="2" charset="-122"/>
                </a:rPr>
                <a:t>i</a:t>
              </a:r>
              <a:endParaRPr lang="en-US" altLang="zh-CN" sz="1800" i="1" dirty="0">
                <a:ea typeface="宋体" pitchFamily="2" charset="-122"/>
              </a:endParaRPr>
            </a:p>
          </p:txBody>
        </p:sp>
        <p:sp>
          <p:nvSpPr>
            <p:cNvPr id="46129" name="Freeform 49"/>
            <p:cNvSpPr>
              <a:spLocks/>
            </p:cNvSpPr>
            <p:nvPr/>
          </p:nvSpPr>
          <p:spPr bwMode="auto">
            <a:xfrm>
              <a:off x="5302225" y="2975793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0" name="Text Box 50"/>
            <p:cNvSpPr txBox="1">
              <a:spLocks noChangeArrowheads="1"/>
            </p:cNvSpPr>
            <p:nvPr/>
          </p:nvSpPr>
          <p:spPr bwMode="auto">
            <a:xfrm>
              <a:off x="6089625" y="2640831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46133" name="Text Box 53"/>
          <p:cNvSpPr txBox="1">
            <a:spLocks noChangeArrowheads="1"/>
          </p:cNvSpPr>
          <p:nvPr/>
        </p:nvSpPr>
        <p:spPr bwMode="auto">
          <a:xfrm>
            <a:off x="571472" y="428604"/>
            <a:ext cx="7991475" cy="175699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(p==NULL)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不存在元素值为</a:t>
            </a:r>
            <a:r>
              <a:rPr lang="en-US" altLang="zh-CN" sz="2000" i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的结点，返回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return(0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else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存在元素值为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的结点，返回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其逻辑序号</a:t>
            </a:r>
            <a:r>
              <a:rPr lang="en-US" altLang="zh-CN" sz="2000" i="1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endParaRPr lang="en-US" altLang="zh-CN" sz="2000" i="1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return(i);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8662" y="3929066"/>
            <a:ext cx="7000924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算法的时间复杂度为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 smtClean="0">
                <a:ea typeface="楷体" pitchFamily="49" charset="-122"/>
                <a:cs typeface="Times New Roman" pitchFamily="18" charset="0"/>
                <a:sym typeface="Wingdings"/>
              </a:rPr>
              <a:t>  </a:t>
            </a:r>
            <a:r>
              <a:rPr lang="zh-CN" altLang="en-US" smtClean="0">
                <a:ea typeface="楷体" pitchFamily="49" charset="-122"/>
                <a:cs typeface="Times New Roman" pitchFamily="18" charset="0"/>
                <a:sym typeface="Wingdings"/>
              </a:rPr>
              <a:t>不具有随机存取特性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30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52400" y="-24"/>
            <a:ext cx="8686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）插入数据元素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ListInsert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思路：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先在单链表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中找到第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个结点*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这样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的结点，将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值为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的结点*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插入到其后。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84213" y="1500174"/>
            <a:ext cx="7674001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ListInsert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j=0;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//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l">
              <a:lnSpc>
                <a:spcPct val="110000"/>
              </a:lnSpc>
            </a:pP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 &amp;&amp; p!=NULL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1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j++;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</a:p>
          <a:p>
            <a:pPr algn="l">
              <a:lnSpc>
                <a:spcPct val="110000"/>
              </a:lnSpc>
            </a:pP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49322" y="3219448"/>
            <a:ext cx="7108826" cy="3638576"/>
            <a:chOff x="749322" y="2959096"/>
            <a:chExt cx="7108826" cy="3638576"/>
          </a:xfrm>
        </p:grpSpPr>
        <p:sp>
          <p:nvSpPr>
            <p:cNvPr id="4" name="TextBox 3"/>
            <p:cNvSpPr txBox="1"/>
            <p:nvPr/>
          </p:nvSpPr>
          <p:spPr>
            <a:xfrm>
              <a:off x="4429124" y="4857760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查找第</a:t>
              </a:r>
              <a:r>
                <a:rPr lang="en-US" altLang="zh-CN" sz="2000" i="1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smtClean="0">
                  <a:latin typeface="+mj-ea"/>
                  <a:cs typeface="Times New Roman" pitchFamily="18" charset="0"/>
                </a:rPr>
                <a:t>-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2000" dirty="0"/>
            </a:p>
          </p:txBody>
        </p:sp>
        <p:sp>
          <p:nvSpPr>
            <p:cNvPr id="6" name="Rectangle 32"/>
            <p:cNvSpPr>
              <a:spLocks noChangeArrowheads="1"/>
            </p:cNvSpPr>
            <p:nvPr/>
          </p:nvSpPr>
          <p:spPr bwMode="auto">
            <a:xfrm>
              <a:off x="1376385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7" name="Rectangle 33"/>
            <p:cNvSpPr>
              <a:spLocks noChangeArrowheads="1"/>
            </p:cNvSpPr>
            <p:nvPr/>
          </p:nvSpPr>
          <p:spPr bwMode="auto">
            <a:xfrm>
              <a:off x="173674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" name="Line 34"/>
            <p:cNvSpPr>
              <a:spLocks noChangeShapeType="1"/>
            </p:cNvSpPr>
            <p:nvPr/>
          </p:nvSpPr>
          <p:spPr bwMode="auto">
            <a:xfrm>
              <a:off x="1028722" y="5742005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 Box 35"/>
            <p:cNvSpPr txBox="1">
              <a:spLocks noChangeArrowheads="1"/>
            </p:cNvSpPr>
            <p:nvPr/>
          </p:nvSpPr>
          <p:spPr bwMode="auto">
            <a:xfrm>
              <a:off x="749322" y="5562618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10" name="Rectangle 36"/>
            <p:cNvSpPr>
              <a:spLocks noChangeArrowheads="1"/>
            </p:cNvSpPr>
            <p:nvPr/>
          </p:nvSpPr>
          <p:spPr bwMode="auto">
            <a:xfrm>
              <a:off x="358459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1" name="Rectangle 37"/>
            <p:cNvSpPr>
              <a:spLocks noChangeArrowheads="1"/>
            </p:cNvSpPr>
            <p:nvPr/>
          </p:nvSpPr>
          <p:spPr bwMode="auto">
            <a:xfrm>
              <a:off x="3944960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1916135" y="574041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Rectangle 39"/>
            <p:cNvSpPr>
              <a:spLocks noChangeArrowheads="1"/>
            </p:cNvSpPr>
            <p:nvPr/>
          </p:nvSpPr>
          <p:spPr bwMode="auto">
            <a:xfrm>
              <a:off x="4652985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501334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4151310" y="5742005"/>
              <a:ext cx="4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7065985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742634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18" name="Freeform 44"/>
            <p:cNvSpPr>
              <a:spLocks/>
            </p:cNvSpPr>
            <p:nvPr/>
          </p:nvSpPr>
          <p:spPr bwMode="auto">
            <a:xfrm>
              <a:off x="6591322" y="5740418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Freeform 45"/>
            <p:cNvSpPr>
              <a:spLocks/>
            </p:cNvSpPr>
            <p:nvPr/>
          </p:nvSpPr>
          <p:spPr bwMode="auto">
            <a:xfrm>
              <a:off x="2984522" y="573883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513035" y="5424505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3714744" y="5200668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48"/>
            <p:cNvSpPr txBox="1">
              <a:spLocks noChangeArrowheads="1"/>
            </p:cNvSpPr>
            <p:nvPr/>
          </p:nvSpPr>
          <p:spPr bwMode="auto">
            <a:xfrm>
              <a:off x="3773492" y="5103846"/>
              <a:ext cx="584194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 smtClean="0">
                  <a:ea typeface="宋体" pitchFamily="2" charset="-122"/>
                </a:rPr>
                <a:t>i</a:t>
              </a:r>
              <a:r>
                <a:rPr lang="en-US" altLang="zh-CN" sz="1800" dirty="0" smtClean="0">
                  <a:latin typeface="+mn-ea"/>
                  <a:ea typeface="+mn-ea"/>
                </a:rPr>
                <a:t>-</a:t>
              </a:r>
              <a:r>
                <a:rPr lang="en-US" altLang="zh-CN" sz="1800" dirty="0" smtClean="0">
                  <a:ea typeface="宋体" pitchFamily="2" charset="-122"/>
                </a:rPr>
                <a:t>1</a:t>
              </a:r>
              <a:endParaRPr lang="en-US" altLang="zh-CN" sz="1800" dirty="0">
                <a:ea typeface="宋体" pitchFamily="2" charset="-122"/>
              </a:endParaRPr>
            </a:p>
          </p:txBody>
        </p:sp>
        <p:sp>
          <p:nvSpPr>
            <p:cNvPr id="23" name="Freeform 49"/>
            <p:cNvSpPr>
              <a:spLocks/>
            </p:cNvSpPr>
            <p:nvPr/>
          </p:nvSpPr>
          <p:spPr bwMode="auto">
            <a:xfrm>
              <a:off x="5122885" y="5742005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50"/>
            <p:cNvSpPr txBox="1">
              <a:spLocks noChangeArrowheads="1"/>
            </p:cNvSpPr>
            <p:nvPr/>
          </p:nvSpPr>
          <p:spPr bwMode="auto">
            <a:xfrm>
              <a:off x="5859485" y="53943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ea typeface="宋体" pitchFamily="2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3724261" y="5948378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571868" y="6230960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857224" y="2959096"/>
              <a:ext cx="7000924" cy="14994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下箭头 29"/>
            <p:cNvSpPr/>
            <p:nvPr/>
          </p:nvSpPr>
          <p:spPr>
            <a:xfrm>
              <a:off x="4286248" y="4500570"/>
              <a:ext cx="142876" cy="71438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31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90541" y="285728"/>
            <a:ext cx="8353425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(p==NULL)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未找到第</a:t>
            </a:r>
            <a:r>
              <a:rPr kumimoji="1" lang="en-US" altLang="zh-CN" sz="2000" i="1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个结点，返回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else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找到第</a:t>
            </a:r>
            <a:r>
              <a:rPr kumimoji="1" lang="en-US" altLang="zh-CN" sz="2000" i="1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个结点*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，插入新结点并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malloc(sizeof(LinkNode));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s-&gt;data=e;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新结点*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，其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域置为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s-&gt;next=p-&gt;next;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之后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p-&gt;next=s;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28596" y="1500174"/>
            <a:ext cx="7572428" cy="4857784"/>
            <a:chOff x="428596" y="1500174"/>
            <a:chExt cx="7572428" cy="4857784"/>
          </a:xfrm>
        </p:grpSpPr>
        <p:sp>
          <p:nvSpPr>
            <p:cNvPr id="3" name="TextBox 2"/>
            <p:cNvSpPr txBox="1"/>
            <p:nvPr/>
          </p:nvSpPr>
          <p:spPr>
            <a:xfrm>
              <a:off x="4286248" y="478632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插入</a:t>
              </a:r>
              <a:endParaRPr lang="zh-CN" altLang="en-US" sz="2000" dirty="0"/>
            </a:p>
          </p:txBody>
        </p:sp>
        <p:sp>
          <p:nvSpPr>
            <p:cNvPr id="4" name="Rectangle 32"/>
            <p:cNvSpPr>
              <a:spLocks noChangeArrowheads="1"/>
            </p:cNvSpPr>
            <p:nvPr/>
          </p:nvSpPr>
          <p:spPr bwMode="auto">
            <a:xfrm>
              <a:off x="1055659" y="532290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" name="Rectangle 33"/>
            <p:cNvSpPr>
              <a:spLocks noChangeArrowheads="1"/>
            </p:cNvSpPr>
            <p:nvPr/>
          </p:nvSpPr>
          <p:spPr bwMode="auto">
            <a:xfrm>
              <a:off x="1416021" y="532290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" name="Line 34"/>
            <p:cNvSpPr>
              <a:spLocks noChangeShapeType="1"/>
            </p:cNvSpPr>
            <p:nvPr/>
          </p:nvSpPr>
          <p:spPr bwMode="auto">
            <a:xfrm>
              <a:off x="707996" y="5502291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35"/>
            <p:cNvSpPr txBox="1">
              <a:spLocks noChangeArrowheads="1"/>
            </p:cNvSpPr>
            <p:nvPr/>
          </p:nvSpPr>
          <p:spPr bwMode="auto">
            <a:xfrm>
              <a:off x="428596" y="5322904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3263871" y="532290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3624234" y="532290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0" name="Freeform 38"/>
            <p:cNvSpPr>
              <a:spLocks/>
            </p:cNvSpPr>
            <p:nvPr/>
          </p:nvSpPr>
          <p:spPr bwMode="auto">
            <a:xfrm>
              <a:off x="1595409" y="5500704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39"/>
            <p:cNvSpPr>
              <a:spLocks noChangeArrowheads="1"/>
            </p:cNvSpPr>
            <p:nvPr/>
          </p:nvSpPr>
          <p:spPr bwMode="auto">
            <a:xfrm>
              <a:off x="4332259" y="532290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" name="Rectangle 40"/>
            <p:cNvSpPr>
              <a:spLocks noChangeArrowheads="1"/>
            </p:cNvSpPr>
            <p:nvPr/>
          </p:nvSpPr>
          <p:spPr bwMode="auto">
            <a:xfrm>
              <a:off x="4692621" y="532290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3" name="Line 41"/>
            <p:cNvSpPr>
              <a:spLocks noChangeShapeType="1"/>
            </p:cNvSpPr>
            <p:nvPr/>
          </p:nvSpPr>
          <p:spPr bwMode="auto">
            <a:xfrm>
              <a:off x="3844920" y="5502291"/>
              <a:ext cx="4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6745259" y="532290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5" name="Rectangle 43"/>
            <p:cNvSpPr>
              <a:spLocks noChangeArrowheads="1"/>
            </p:cNvSpPr>
            <p:nvPr/>
          </p:nvSpPr>
          <p:spPr bwMode="auto">
            <a:xfrm>
              <a:off x="7105621" y="532290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16" name="Freeform 44"/>
            <p:cNvSpPr>
              <a:spLocks/>
            </p:cNvSpPr>
            <p:nvPr/>
          </p:nvSpPr>
          <p:spPr bwMode="auto">
            <a:xfrm>
              <a:off x="6270596" y="5500704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Freeform 45"/>
            <p:cNvSpPr>
              <a:spLocks/>
            </p:cNvSpPr>
            <p:nvPr/>
          </p:nvSpPr>
          <p:spPr bwMode="auto">
            <a:xfrm>
              <a:off x="2663796" y="5499116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2128809" y="5173975"/>
              <a:ext cx="6826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9" name="Line 47"/>
            <p:cNvSpPr>
              <a:spLocks noChangeShapeType="1"/>
            </p:cNvSpPr>
            <p:nvPr/>
          </p:nvSpPr>
          <p:spPr bwMode="auto">
            <a:xfrm>
              <a:off x="3394018" y="4960954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3452766" y="4864132"/>
              <a:ext cx="584194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 smtClean="0">
                  <a:ea typeface="宋体" pitchFamily="2" charset="-122"/>
                </a:rPr>
                <a:t>i</a:t>
              </a:r>
              <a:r>
                <a:rPr lang="en-US" altLang="zh-CN" sz="1800" dirty="0" smtClean="0">
                  <a:latin typeface="+mn-ea"/>
                  <a:ea typeface="+mn-ea"/>
                </a:rPr>
                <a:t>-</a:t>
              </a:r>
              <a:r>
                <a:rPr lang="en-US" altLang="zh-CN" sz="1800" dirty="0" smtClean="0">
                  <a:ea typeface="宋体" pitchFamily="2" charset="-122"/>
                </a:rPr>
                <a:t>1</a:t>
              </a:r>
              <a:endParaRPr lang="en-US" altLang="zh-CN" sz="1800" dirty="0">
                <a:ea typeface="宋体" pitchFamily="2" charset="-122"/>
              </a:endParaRPr>
            </a:p>
          </p:txBody>
        </p:sp>
        <p:sp>
          <p:nvSpPr>
            <p:cNvPr id="21" name="Freeform 49"/>
            <p:cNvSpPr>
              <a:spLocks/>
            </p:cNvSpPr>
            <p:nvPr/>
          </p:nvSpPr>
          <p:spPr bwMode="auto">
            <a:xfrm>
              <a:off x="4802159" y="5502291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50"/>
            <p:cNvSpPr txBox="1">
              <a:spLocks noChangeArrowheads="1"/>
            </p:cNvSpPr>
            <p:nvPr/>
          </p:nvSpPr>
          <p:spPr bwMode="auto">
            <a:xfrm>
              <a:off x="5627659" y="5192729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V="1">
              <a:off x="3403535" y="5708664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3251142" y="5991246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  <p:sp>
          <p:nvSpPr>
            <p:cNvPr id="25" name="Rectangle 39"/>
            <p:cNvSpPr>
              <a:spLocks noChangeArrowheads="1"/>
            </p:cNvSpPr>
            <p:nvPr/>
          </p:nvSpPr>
          <p:spPr bwMode="auto">
            <a:xfrm>
              <a:off x="4708531" y="42862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  <a:endParaRPr lang="en-US" altLang="zh-CN" sz="1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5068893" y="42862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4143372" y="4440767"/>
              <a:ext cx="542928" cy="988497"/>
            </a:xfrm>
            <a:custGeom>
              <a:avLst/>
              <a:gdLst>
                <a:gd name="connsiteX0" fmla="*/ 546100 w 546100"/>
                <a:gd name="connsiteY0" fmla="*/ 4233 h 715433"/>
                <a:gd name="connsiteX1" fmla="*/ 254000 w 546100"/>
                <a:gd name="connsiteY1" fmla="*/ 118533 h 715433"/>
                <a:gd name="connsiteX2" fmla="*/ 0 w 546100"/>
                <a:gd name="connsiteY2" fmla="*/ 715433 h 71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100" h="715433">
                  <a:moveTo>
                    <a:pt x="546100" y="4233"/>
                  </a:moveTo>
                  <a:cubicBezTo>
                    <a:pt x="445558" y="2116"/>
                    <a:pt x="345017" y="0"/>
                    <a:pt x="254000" y="118533"/>
                  </a:cubicBezTo>
                  <a:cubicBezTo>
                    <a:pt x="162983" y="237066"/>
                    <a:pt x="81491" y="476249"/>
                    <a:pt x="0" y="715433"/>
                  </a:cubicBezTo>
                </a:path>
              </a:pathLst>
            </a:cu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4357686" y="4064000"/>
              <a:ext cx="355600" cy="215900"/>
            </a:xfrm>
            <a:custGeom>
              <a:avLst/>
              <a:gdLst>
                <a:gd name="connsiteX0" fmla="*/ 0 w 355600"/>
                <a:gd name="connsiteY0" fmla="*/ 0 h 215900"/>
                <a:gd name="connsiteX1" fmla="*/ 228600 w 355600"/>
                <a:gd name="connsiteY1" fmla="*/ 114300 h 215900"/>
                <a:gd name="connsiteX2" fmla="*/ 355600 w 355600"/>
                <a:gd name="connsiteY2" fmla="*/ 21590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" h="215900">
                  <a:moveTo>
                    <a:pt x="0" y="0"/>
                  </a:moveTo>
                  <a:cubicBezTo>
                    <a:pt x="84666" y="39158"/>
                    <a:pt x="169333" y="78317"/>
                    <a:pt x="228600" y="114300"/>
                  </a:cubicBezTo>
                  <a:cubicBezTo>
                    <a:pt x="287867" y="150283"/>
                    <a:pt x="321733" y="183091"/>
                    <a:pt x="355600" y="215900"/>
                  </a:cubicBezTo>
                </a:path>
              </a:pathLst>
            </a:cu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4071934" y="3857628"/>
              <a:ext cx="3603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smtClean="0"/>
                <a:t>s</a:t>
              </a:r>
              <a:endParaRPr lang="en-US" altLang="zh-CN" sz="1800" i="1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00100" y="1500174"/>
              <a:ext cx="7000924" cy="164307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3143240" y="3143248"/>
              <a:ext cx="142876" cy="1500198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32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52400" y="43741"/>
            <a:ext cx="8763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）删除数据元素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ListDelete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思路：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先在单链表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中找到第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个结点*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这样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的结点，且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也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存在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后继结点，则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删除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该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后继结点。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39750" y="1401909"/>
            <a:ext cx="7848600" cy="329587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ListDelete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j=0;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q;	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头结点，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置为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 &amp;&amp; p!=NULL)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查找第</a:t>
            </a:r>
            <a:r>
              <a:rPr lang="en-US" altLang="zh-CN" sz="200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j++;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49322" y="2857496"/>
            <a:ext cx="7108826" cy="3739382"/>
            <a:chOff x="749322" y="2858290"/>
            <a:chExt cx="7108826" cy="3739382"/>
          </a:xfrm>
        </p:grpSpPr>
        <p:sp>
          <p:nvSpPr>
            <p:cNvPr id="6" name="TextBox 5"/>
            <p:cNvSpPr txBox="1"/>
            <p:nvPr/>
          </p:nvSpPr>
          <p:spPr>
            <a:xfrm>
              <a:off x="4500562" y="4787116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查找第</a:t>
              </a:r>
              <a:r>
                <a:rPr lang="en-US" altLang="zh-CN" sz="2000" i="1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smtClean="0">
                  <a:latin typeface="+mj-ea"/>
                  <a:cs typeface="Times New Roman" pitchFamily="18" charset="0"/>
                </a:rPr>
                <a:t>-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2000" dirty="0"/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1376385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173674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1028722" y="5742005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35"/>
            <p:cNvSpPr txBox="1">
              <a:spLocks noChangeArrowheads="1"/>
            </p:cNvSpPr>
            <p:nvPr/>
          </p:nvSpPr>
          <p:spPr bwMode="auto">
            <a:xfrm>
              <a:off x="749322" y="5562618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358459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2" name="Rectangle 37"/>
            <p:cNvSpPr>
              <a:spLocks noChangeArrowheads="1"/>
            </p:cNvSpPr>
            <p:nvPr/>
          </p:nvSpPr>
          <p:spPr bwMode="auto">
            <a:xfrm>
              <a:off x="3944960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3" name="Freeform 38"/>
            <p:cNvSpPr>
              <a:spLocks/>
            </p:cNvSpPr>
            <p:nvPr/>
          </p:nvSpPr>
          <p:spPr bwMode="auto">
            <a:xfrm>
              <a:off x="1916135" y="574041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39"/>
            <p:cNvSpPr>
              <a:spLocks noChangeArrowheads="1"/>
            </p:cNvSpPr>
            <p:nvPr/>
          </p:nvSpPr>
          <p:spPr bwMode="auto">
            <a:xfrm>
              <a:off x="4652985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Rectangle 40"/>
            <p:cNvSpPr>
              <a:spLocks noChangeArrowheads="1"/>
            </p:cNvSpPr>
            <p:nvPr/>
          </p:nvSpPr>
          <p:spPr bwMode="auto">
            <a:xfrm>
              <a:off x="501334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>
              <a:off x="4156072" y="5742005"/>
              <a:ext cx="4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7065985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8" name="Rectangle 43"/>
            <p:cNvSpPr>
              <a:spLocks noChangeArrowheads="1"/>
            </p:cNvSpPr>
            <p:nvPr/>
          </p:nvSpPr>
          <p:spPr bwMode="auto">
            <a:xfrm>
              <a:off x="742634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19" name="Freeform 44"/>
            <p:cNvSpPr>
              <a:spLocks/>
            </p:cNvSpPr>
            <p:nvPr/>
          </p:nvSpPr>
          <p:spPr bwMode="auto">
            <a:xfrm>
              <a:off x="6591322" y="5740418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Freeform 45"/>
            <p:cNvSpPr>
              <a:spLocks/>
            </p:cNvSpPr>
            <p:nvPr/>
          </p:nvSpPr>
          <p:spPr bwMode="auto">
            <a:xfrm>
              <a:off x="2984522" y="573883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2525735" y="5424505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2" name="Line 47"/>
            <p:cNvSpPr>
              <a:spLocks noChangeShapeType="1"/>
            </p:cNvSpPr>
            <p:nvPr/>
          </p:nvSpPr>
          <p:spPr bwMode="auto">
            <a:xfrm>
              <a:off x="3714744" y="5200668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Text Box 48"/>
            <p:cNvSpPr txBox="1">
              <a:spLocks noChangeArrowheads="1"/>
            </p:cNvSpPr>
            <p:nvPr/>
          </p:nvSpPr>
          <p:spPr bwMode="auto">
            <a:xfrm>
              <a:off x="3773492" y="5103846"/>
              <a:ext cx="584194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 smtClean="0">
                  <a:ea typeface="宋体" pitchFamily="2" charset="-122"/>
                </a:rPr>
                <a:t>i</a:t>
              </a:r>
              <a:r>
                <a:rPr lang="en-US" altLang="zh-CN" sz="1800" dirty="0" smtClean="0">
                  <a:latin typeface="+mn-ea"/>
                  <a:ea typeface="+mn-ea"/>
                </a:rPr>
                <a:t>-</a:t>
              </a:r>
              <a:r>
                <a:rPr lang="en-US" altLang="zh-CN" sz="1800" dirty="0" smtClean="0">
                  <a:ea typeface="宋体" pitchFamily="2" charset="-122"/>
                </a:rPr>
                <a:t>1</a:t>
              </a:r>
              <a:endParaRPr lang="en-US" altLang="zh-CN" sz="1800" dirty="0">
                <a:ea typeface="宋体" pitchFamily="2" charset="-122"/>
              </a:endParaRPr>
            </a:p>
          </p:txBody>
        </p:sp>
        <p:sp>
          <p:nvSpPr>
            <p:cNvPr id="24" name="Freeform 49"/>
            <p:cNvSpPr>
              <a:spLocks/>
            </p:cNvSpPr>
            <p:nvPr/>
          </p:nvSpPr>
          <p:spPr bwMode="auto">
            <a:xfrm>
              <a:off x="5122885" y="5742005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 Box 50"/>
            <p:cNvSpPr txBox="1">
              <a:spLocks noChangeArrowheads="1"/>
            </p:cNvSpPr>
            <p:nvPr/>
          </p:nvSpPr>
          <p:spPr bwMode="auto">
            <a:xfrm>
              <a:off x="5872185" y="54324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3724261" y="5948378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571868" y="6230960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857224" y="2858290"/>
              <a:ext cx="7000924" cy="14994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下箭头 29"/>
            <p:cNvSpPr/>
            <p:nvPr/>
          </p:nvSpPr>
          <p:spPr>
            <a:xfrm flipH="1">
              <a:off x="4286248" y="4357694"/>
              <a:ext cx="214314" cy="1000132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33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28600" y="285728"/>
            <a:ext cx="8686800" cy="378565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(p==NULL)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未找到第</a:t>
            </a:r>
            <a:r>
              <a:rPr kumimoji="1" lang="en-US" altLang="zh-CN" sz="2000" i="1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>
                <a:solidFill>
                  <a:srgbClr val="0070C0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个结点，返回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else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找到第</a:t>
            </a:r>
            <a:r>
              <a:rPr kumimoji="1" lang="en-US" altLang="zh-CN" sz="2000" i="1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>
                <a:solidFill>
                  <a:srgbClr val="0070C0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q=p-&gt;next;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</a:t>
            </a:r>
            <a:r>
              <a:rPr kumimoji="1" lang="en-US" altLang="zh-CN" sz="2000" i="1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q==NULL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若不存在第</a:t>
            </a:r>
            <a:r>
              <a:rPr kumimoji="1" lang="en-US" altLang="zh-CN" sz="200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个结点，返回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e=q-&gt;data;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p-&gt;next=q-&gt;next;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从单链表中删除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free(q);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true;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表示成功删除第</a:t>
            </a:r>
            <a:r>
              <a:rPr kumimoji="1" lang="en-US" altLang="zh-CN" sz="200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60320" y="2195526"/>
            <a:ext cx="7812142" cy="4019556"/>
            <a:chOff x="117444" y="2189154"/>
            <a:chExt cx="7812142" cy="4019556"/>
          </a:xfrm>
        </p:grpSpPr>
        <p:sp>
          <p:nvSpPr>
            <p:cNvPr id="3" name="矩形 2"/>
            <p:cNvSpPr/>
            <p:nvPr/>
          </p:nvSpPr>
          <p:spPr>
            <a:xfrm>
              <a:off x="928662" y="2189154"/>
              <a:ext cx="7000924" cy="135732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>
              <a:stCxn id="3" idx="2"/>
            </p:cNvCxnSpPr>
            <p:nvPr/>
          </p:nvCxnSpPr>
          <p:spPr>
            <a:xfrm rot="5400000">
              <a:off x="3821504" y="4153302"/>
              <a:ext cx="1214446" cy="794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43438" y="4214818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删除第</a:t>
              </a:r>
              <a:r>
                <a:rPr lang="en-US" altLang="zh-CN" sz="2000" i="1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2000" dirty="0"/>
            </a:p>
          </p:txBody>
        </p:sp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744507" y="51736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104869" y="51736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0" name="Line 34"/>
            <p:cNvSpPr>
              <a:spLocks noChangeShapeType="1"/>
            </p:cNvSpPr>
            <p:nvPr/>
          </p:nvSpPr>
          <p:spPr bwMode="auto">
            <a:xfrm>
              <a:off x="396844" y="5353043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Text Box 35"/>
            <p:cNvSpPr txBox="1">
              <a:spLocks noChangeArrowheads="1"/>
            </p:cNvSpPr>
            <p:nvPr/>
          </p:nvSpPr>
          <p:spPr bwMode="auto">
            <a:xfrm>
              <a:off x="117444" y="5173656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12" name="Rectangle 36"/>
            <p:cNvSpPr>
              <a:spLocks noChangeArrowheads="1"/>
            </p:cNvSpPr>
            <p:nvPr/>
          </p:nvSpPr>
          <p:spPr bwMode="auto">
            <a:xfrm>
              <a:off x="2952719" y="51736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3" name="Rectangle 37"/>
            <p:cNvSpPr>
              <a:spLocks noChangeArrowheads="1"/>
            </p:cNvSpPr>
            <p:nvPr/>
          </p:nvSpPr>
          <p:spPr bwMode="auto">
            <a:xfrm>
              <a:off x="3313082" y="51736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4" name="Freeform 38"/>
            <p:cNvSpPr>
              <a:spLocks/>
            </p:cNvSpPr>
            <p:nvPr/>
          </p:nvSpPr>
          <p:spPr bwMode="auto">
            <a:xfrm>
              <a:off x="1284257" y="5351456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4021107" y="51736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" name="Rectangle 40"/>
            <p:cNvSpPr>
              <a:spLocks noChangeArrowheads="1"/>
            </p:cNvSpPr>
            <p:nvPr/>
          </p:nvSpPr>
          <p:spPr bwMode="auto">
            <a:xfrm>
              <a:off x="4381469" y="51736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7" name="Line 41"/>
            <p:cNvSpPr>
              <a:spLocks noChangeShapeType="1"/>
            </p:cNvSpPr>
            <p:nvPr/>
          </p:nvSpPr>
          <p:spPr bwMode="auto">
            <a:xfrm>
              <a:off x="3525830" y="5353043"/>
              <a:ext cx="4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6434107" y="51736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9" name="Rectangle 43"/>
            <p:cNvSpPr>
              <a:spLocks noChangeArrowheads="1"/>
            </p:cNvSpPr>
            <p:nvPr/>
          </p:nvSpPr>
          <p:spPr bwMode="auto">
            <a:xfrm>
              <a:off x="6794469" y="51736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5959444" y="5351456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2352644" y="534986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1855757" y="50228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3082866" y="4811706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48"/>
            <p:cNvSpPr txBox="1">
              <a:spLocks noChangeArrowheads="1"/>
            </p:cNvSpPr>
            <p:nvPr/>
          </p:nvSpPr>
          <p:spPr bwMode="auto">
            <a:xfrm>
              <a:off x="3141614" y="4714884"/>
              <a:ext cx="584194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 smtClean="0">
                  <a:ea typeface="宋体" pitchFamily="2" charset="-122"/>
                </a:rPr>
                <a:t>i</a:t>
              </a:r>
              <a:r>
                <a:rPr lang="en-US" altLang="zh-CN" sz="1800" dirty="0" smtClean="0">
                  <a:latin typeface="+mn-ea"/>
                  <a:ea typeface="+mn-ea"/>
                </a:rPr>
                <a:t>-</a:t>
              </a:r>
              <a:r>
                <a:rPr lang="en-US" altLang="zh-CN" sz="1800" dirty="0" smtClean="0">
                  <a:ea typeface="宋体" pitchFamily="2" charset="-122"/>
                </a:rPr>
                <a:t>1</a:t>
              </a:r>
              <a:endParaRPr lang="en-US" altLang="zh-CN" sz="1800" dirty="0">
                <a:ea typeface="宋体" pitchFamily="2" charset="-122"/>
              </a:endParaRPr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4491007" y="5353043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Text Box 50"/>
            <p:cNvSpPr txBox="1">
              <a:spLocks noChangeArrowheads="1"/>
            </p:cNvSpPr>
            <p:nvPr/>
          </p:nvSpPr>
          <p:spPr bwMode="auto">
            <a:xfrm>
              <a:off x="5202207" y="5030781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V="1">
              <a:off x="3092383" y="5559416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939990" y="5841998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3832220" y="4786322"/>
              <a:ext cx="1214446" cy="114300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34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35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849788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存储密度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指结点数据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本身所占的存储量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整个结点结构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中所占的存储量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之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比，即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500034" y="4857760"/>
            <a:ext cx="8064500" cy="13111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一般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地，存储密度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越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大，存储空间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的利用率就越高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显然，顺序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表的存储密度为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100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%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），而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链表的存储密度小于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1187450" y="1646223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存储密度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=</a:t>
            </a: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2987675" y="1357298"/>
            <a:ext cx="3816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结点数据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本身占用的空间</a:t>
            </a:r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3276600" y="1908161"/>
            <a:ext cx="3240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结点占用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的空间总量</a:t>
            </a:r>
          </a:p>
        </p:txBody>
      </p:sp>
      <p:sp>
        <p:nvSpPr>
          <p:cNvPr id="200713" name="Line 9"/>
          <p:cNvSpPr>
            <a:spLocks noChangeShapeType="1"/>
          </p:cNvSpPr>
          <p:nvPr/>
        </p:nvSpPr>
        <p:spPr bwMode="auto">
          <a:xfrm>
            <a:off x="2832198" y="1870061"/>
            <a:ext cx="3240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446239" y="2500306"/>
            <a:ext cx="4268769" cy="2000264"/>
            <a:chOff x="1446239" y="2500306"/>
            <a:chExt cx="4268769" cy="2000264"/>
          </a:xfrm>
        </p:grpSpPr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3457544" y="331147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aseline="-25000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3998881" y="331147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3286116" y="3028890"/>
              <a:ext cx="285752" cy="21431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57422" y="262878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8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个字节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5400000">
              <a:off x="4314807" y="3054277"/>
              <a:ext cx="282580" cy="2318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57686" y="262878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个字节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714612" y="4100460"/>
              <a:ext cx="278608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存储密度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=8/12=67%</a:t>
              </a:r>
              <a:endParaRPr lang="en-US" altLang="zh-CN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239" y="2500306"/>
              <a:ext cx="553998" cy="9286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例如</a:t>
              </a:r>
              <a:endParaRPr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000108"/>
            <a:ext cx="7786742" cy="1435160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144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思考题：</a:t>
            </a:r>
            <a:endParaRPr lang="en-US" altLang="zh-CN" smtClean="0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线性表的顺序存储结构和链式存储结构的差异？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5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 descr="信纸"/>
          <p:cNvSpPr txBox="1">
            <a:spLocks noChangeArrowheads="1"/>
          </p:cNvSpPr>
          <p:nvPr/>
        </p:nvSpPr>
        <p:spPr bwMode="auto">
          <a:xfrm>
            <a:off x="468313" y="476250"/>
            <a:ext cx="2606675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2.3.2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单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链表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57224" y="1214422"/>
            <a:ext cx="6357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单链表中结点类型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定义如下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endParaRPr kumimoji="1" lang="en-US" altLang="zh-CN" sz="2000" dirty="0">
              <a:solidFill>
                <a:schemeClr val="tx2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17610" y="2000240"/>
            <a:ext cx="5911844" cy="1938992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单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链表结点类型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struct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*next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后继结点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000232" y="2928935"/>
            <a:ext cx="1571636" cy="2000263"/>
            <a:chOff x="2000232" y="2928935"/>
            <a:chExt cx="1571636" cy="2000263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000232" y="449739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541570" y="449739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cxnSp>
          <p:nvCxnSpPr>
            <p:cNvPr id="11" name="直接连接符 10"/>
            <p:cNvCxnSpPr>
              <a:endCxn id="7" idx="0"/>
            </p:cNvCxnSpPr>
            <p:nvPr/>
          </p:nvCxnSpPr>
          <p:spPr>
            <a:xfrm rot="5400000">
              <a:off x="1851004" y="3348038"/>
              <a:ext cx="1568464" cy="730257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9" idx="0"/>
            </p:cNvCxnSpPr>
            <p:nvPr/>
          </p:nvCxnSpPr>
          <p:spPr>
            <a:xfrm rot="5400000">
              <a:off x="2621739" y="3547269"/>
              <a:ext cx="1139836" cy="76042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6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714348" y="1142984"/>
            <a:ext cx="822960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    当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访问过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一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个结点后，只能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接着访问它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的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后继结点，而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无法访问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它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的前驱结点。  </a:t>
            </a:r>
            <a:endParaRPr kumimoji="1"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28604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单链表的特点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824179" y="314800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365517" y="314800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805379" y="314800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346717" y="314800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353192" y="3109906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411413" y="2428868"/>
            <a:ext cx="701691" cy="719138"/>
            <a:chOff x="2285984" y="1142984"/>
            <a:chExt cx="701691" cy="719138"/>
          </a:xfrm>
        </p:grpSpPr>
        <p:sp>
          <p:nvSpPr>
            <p:cNvPr id="10" name="Arc 14"/>
            <p:cNvSpPr>
              <a:spLocks/>
            </p:cNvSpPr>
            <p:nvPr/>
          </p:nvSpPr>
          <p:spPr bwMode="auto">
            <a:xfrm>
              <a:off x="2627313" y="1503347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285984" y="1142984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/>
                <a:t>p</a:t>
              </a:r>
            </a:p>
          </p:txBody>
        </p:sp>
      </p:grpSp>
      <p:sp>
        <p:nvSpPr>
          <p:cNvPr id="12" name="Freeform 17"/>
          <p:cNvSpPr>
            <a:spLocks/>
          </p:cNvSpPr>
          <p:nvPr/>
        </p:nvSpPr>
        <p:spPr bwMode="auto">
          <a:xfrm>
            <a:off x="3697304" y="3362318"/>
            <a:ext cx="1123950" cy="0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708" y="0"/>
              </a:cxn>
            </a:cxnLst>
            <a:rect l="0" t="0" r="r" b="b"/>
            <a:pathLst>
              <a:path w="708" h="6">
                <a:moveTo>
                  <a:pt x="0" y="6"/>
                </a:moveTo>
                <a:lnTo>
                  <a:pt x="708" y="0"/>
                </a:lnTo>
              </a:path>
            </a:pathLst>
          </a:cu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5672154" y="3363906"/>
            <a:ext cx="5762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1528779" y="3148006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2249504" y="3363906"/>
            <a:ext cx="5762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7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27 -0.00092 L 0.24514 -0.00092 " pathEditMode="relative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822329" y="2250527"/>
            <a:ext cx="753588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插入操作：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值为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新结点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插入到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*p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结点之后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   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571472" y="571480"/>
            <a:ext cx="4857784" cy="6093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 sz="280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、插入结点和删除结点操作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785786" y="2928934"/>
            <a:ext cx="770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特点：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只需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修改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相关结点的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指针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域，不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需要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移动结点。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714348" y="1571612"/>
            <a:ext cx="257176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）插入结点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8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2698750" y="17478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3240088" y="17478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4679950" y="17478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5221288" y="17478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0347" name="Rectangle 11"/>
          <p:cNvSpPr>
            <a:spLocks noChangeArrowheads="1"/>
          </p:cNvSpPr>
          <p:nvPr/>
        </p:nvSpPr>
        <p:spPr bwMode="auto">
          <a:xfrm>
            <a:off x="3779838" y="33575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sz="2000" i="1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4321175" y="33575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/>
          </a:p>
        </p:txBody>
      </p:sp>
      <p:sp>
        <p:nvSpPr>
          <p:cNvPr id="270349" name="Text Box 13"/>
          <p:cNvSpPr txBox="1">
            <a:spLocks noChangeArrowheads="1"/>
          </p:cNvSpPr>
          <p:nvPr/>
        </p:nvSpPr>
        <p:spPr bwMode="auto">
          <a:xfrm>
            <a:off x="6227763" y="1709738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70350" name="Arc 14"/>
          <p:cNvSpPr>
            <a:spLocks/>
          </p:cNvSpPr>
          <p:nvPr/>
        </p:nvSpPr>
        <p:spPr bwMode="auto">
          <a:xfrm>
            <a:off x="2627313" y="1389063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51" name="Text Box 15"/>
          <p:cNvSpPr txBox="1">
            <a:spLocks noChangeArrowheads="1"/>
          </p:cNvSpPr>
          <p:nvPr/>
        </p:nvSpPr>
        <p:spPr bwMode="auto">
          <a:xfrm>
            <a:off x="2285984" y="10287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p</a:t>
            </a:r>
          </a:p>
        </p:txBody>
      </p:sp>
      <p:sp>
        <p:nvSpPr>
          <p:cNvPr id="270353" name="Freeform 17"/>
          <p:cNvSpPr>
            <a:spLocks/>
          </p:cNvSpPr>
          <p:nvPr/>
        </p:nvSpPr>
        <p:spPr bwMode="auto">
          <a:xfrm>
            <a:off x="3571875" y="1962150"/>
            <a:ext cx="1123950" cy="9525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708" y="0"/>
              </a:cxn>
            </a:cxnLst>
            <a:rect l="0" t="0" r="r" b="b"/>
            <a:pathLst>
              <a:path w="708" h="6">
                <a:moveTo>
                  <a:pt x="0" y="6"/>
                </a:moveTo>
                <a:lnTo>
                  <a:pt x="708" y="0"/>
                </a:ln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54" name="Line 18"/>
          <p:cNvSpPr>
            <a:spLocks noChangeShapeType="1"/>
          </p:cNvSpPr>
          <p:nvPr/>
        </p:nvSpPr>
        <p:spPr bwMode="auto">
          <a:xfrm>
            <a:off x="5546725" y="1963738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56" name="Text Box 20"/>
          <p:cNvSpPr txBox="1">
            <a:spLocks noChangeArrowheads="1"/>
          </p:cNvSpPr>
          <p:nvPr/>
        </p:nvSpPr>
        <p:spPr bwMode="auto">
          <a:xfrm>
            <a:off x="1403350" y="1747838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70357" name="Line 21"/>
          <p:cNvSpPr>
            <a:spLocks noChangeShapeType="1"/>
          </p:cNvSpPr>
          <p:nvPr/>
        </p:nvSpPr>
        <p:spPr bwMode="auto">
          <a:xfrm>
            <a:off x="2124075" y="1963738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60" name="Text Box 24"/>
          <p:cNvSpPr txBox="1">
            <a:spLocks noChangeArrowheads="1"/>
          </p:cNvSpPr>
          <p:nvPr/>
        </p:nvSpPr>
        <p:spPr bwMode="auto">
          <a:xfrm>
            <a:off x="3089275" y="330993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s</a:t>
            </a:r>
          </a:p>
        </p:txBody>
      </p:sp>
      <p:sp>
        <p:nvSpPr>
          <p:cNvPr id="270362" name="Line 26"/>
          <p:cNvSpPr>
            <a:spLocks noChangeShapeType="1"/>
          </p:cNvSpPr>
          <p:nvPr/>
        </p:nvSpPr>
        <p:spPr bwMode="auto">
          <a:xfrm>
            <a:off x="3394075" y="3568700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70372" name="Group 36"/>
          <p:cNvGrpSpPr>
            <a:grpSpLocks/>
          </p:cNvGrpSpPr>
          <p:nvPr/>
        </p:nvGrpSpPr>
        <p:grpSpPr bwMode="auto">
          <a:xfrm>
            <a:off x="4643438" y="2184400"/>
            <a:ext cx="3101975" cy="1389063"/>
            <a:chOff x="2925" y="1376"/>
            <a:chExt cx="1954" cy="875"/>
          </a:xfrm>
        </p:grpSpPr>
        <p:sp>
          <p:nvSpPr>
            <p:cNvPr id="270361" name="Freeform 25"/>
            <p:cNvSpPr>
              <a:spLocks/>
            </p:cNvSpPr>
            <p:nvPr/>
          </p:nvSpPr>
          <p:spPr bwMode="auto">
            <a:xfrm>
              <a:off x="2925" y="1376"/>
              <a:ext cx="299" cy="875"/>
            </a:xfrm>
            <a:custGeom>
              <a:avLst/>
              <a:gdLst/>
              <a:ahLst/>
              <a:cxnLst>
                <a:cxn ang="0">
                  <a:pos x="0" y="875"/>
                </a:cxn>
                <a:cxn ang="0">
                  <a:pos x="299" y="0"/>
                </a:cxn>
              </a:cxnLst>
              <a:rect l="0" t="0" r="r" b="b"/>
              <a:pathLst>
                <a:path w="299" h="875">
                  <a:moveTo>
                    <a:pt x="0" y="875"/>
                  </a:moveTo>
                  <a:lnTo>
                    <a:pt x="299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0365" name="Text Box 29"/>
            <p:cNvSpPr txBox="1">
              <a:spLocks noChangeArrowheads="1"/>
            </p:cNvSpPr>
            <p:nvPr/>
          </p:nvSpPr>
          <p:spPr bwMode="auto">
            <a:xfrm>
              <a:off x="3107" y="1621"/>
              <a:ext cx="17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itchFamily="18" charset="0"/>
                  <a:sym typeface="Wingdings 2" pitchFamily="18" charset="2"/>
                </a:rPr>
                <a:t></a:t>
              </a:r>
              <a:r>
                <a:rPr lang="en-US" altLang="zh-CN" sz="2000" dirty="0">
                  <a:cs typeface="Times New Roman" pitchFamily="18" charset="0"/>
                </a:rPr>
                <a:t>s</a:t>
              </a:r>
              <a:r>
                <a:rPr lang="en-US" altLang="zh-CN" sz="2000" dirty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cs typeface="Times New Roman" pitchFamily="18" charset="0"/>
                </a:rPr>
                <a:t>&gt;next=p</a:t>
              </a:r>
              <a:r>
                <a:rPr lang="en-US" altLang="zh-CN" sz="2000" dirty="0">
                  <a:ea typeface="宋体" pitchFamily="2" charset="-122"/>
                  <a:cs typeface="Times New Roman" pitchFamily="18" charset="0"/>
                </a:rPr>
                <a:t>-</a:t>
              </a:r>
              <a:r>
                <a:rPr lang="en-US" altLang="zh-CN" sz="2000" dirty="0">
                  <a:cs typeface="Times New Roman" pitchFamily="18" charset="0"/>
                </a:rPr>
                <a:t>&gt;next</a:t>
              </a:r>
            </a:p>
          </p:txBody>
        </p:sp>
      </p:grpSp>
      <p:grpSp>
        <p:nvGrpSpPr>
          <p:cNvPr id="270373" name="Group 37"/>
          <p:cNvGrpSpPr>
            <a:grpSpLocks/>
          </p:cNvGrpSpPr>
          <p:nvPr/>
        </p:nvGrpSpPr>
        <p:grpSpPr bwMode="auto">
          <a:xfrm>
            <a:off x="1979613" y="1971675"/>
            <a:ext cx="2016125" cy="1384300"/>
            <a:chOff x="1247" y="1242"/>
            <a:chExt cx="1270" cy="872"/>
          </a:xfrm>
        </p:grpSpPr>
        <p:sp>
          <p:nvSpPr>
            <p:cNvPr id="270363" name="Freeform 27"/>
            <p:cNvSpPr>
              <a:spLocks/>
            </p:cNvSpPr>
            <p:nvPr/>
          </p:nvSpPr>
          <p:spPr bwMode="auto">
            <a:xfrm>
              <a:off x="2184" y="1242"/>
              <a:ext cx="333" cy="8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3" y="872"/>
                </a:cxn>
              </a:cxnLst>
              <a:rect l="0" t="0" r="r" b="b"/>
              <a:pathLst>
                <a:path w="333" h="872">
                  <a:moveTo>
                    <a:pt x="0" y="0"/>
                  </a:moveTo>
                  <a:lnTo>
                    <a:pt x="333" y="872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0366" name="Text Box 30"/>
            <p:cNvSpPr txBox="1">
              <a:spLocks noChangeArrowheads="1"/>
            </p:cNvSpPr>
            <p:nvPr/>
          </p:nvSpPr>
          <p:spPr bwMode="auto">
            <a:xfrm>
              <a:off x="1247" y="1616"/>
              <a:ext cx="11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itchFamily="18" charset="0"/>
                  <a:sym typeface="Wingdings 2" pitchFamily="18" charset="2"/>
                </a:rPr>
                <a:t></a:t>
              </a:r>
              <a:r>
                <a:rPr lang="en-US" altLang="zh-CN" sz="2000" dirty="0">
                  <a:cs typeface="Times New Roman" pitchFamily="18" charset="0"/>
                </a:rPr>
                <a:t>p</a:t>
              </a:r>
              <a:r>
                <a:rPr lang="en-US" altLang="zh-CN" sz="2000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cs typeface="Times New Roman" pitchFamily="18" charset="0"/>
                </a:rPr>
                <a:t>&gt;next=s</a:t>
              </a:r>
            </a:p>
          </p:txBody>
        </p:sp>
      </p:grpSp>
      <p:sp>
        <p:nvSpPr>
          <p:cNvPr id="270369" name="Text Box 33"/>
          <p:cNvSpPr txBox="1">
            <a:spLocks noChangeArrowheads="1"/>
          </p:cNvSpPr>
          <p:nvPr/>
        </p:nvSpPr>
        <p:spPr bwMode="auto">
          <a:xfrm>
            <a:off x="2555875" y="4292600"/>
            <a:ext cx="3887788" cy="136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插入操作语句描述如下：</a:t>
            </a:r>
          </a:p>
          <a:p>
            <a:pPr algn="l">
              <a:lnSpc>
                <a:spcPct val="130000"/>
              </a:lnSpc>
            </a:pPr>
            <a:r>
              <a:rPr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 2" pitchFamily="18" charset="2"/>
              </a:rPr>
              <a:t> 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000" dirty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next = p</a:t>
            </a:r>
            <a:r>
              <a:rPr lang="en-US" altLang="zh-CN" sz="2000" smtClean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&gt;next;</a:t>
            </a: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 2" pitchFamily="18" charset="2"/>
              </a:rPr>
              <a:t> 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000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next = s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270371" name="Text Box 35"/>
          <p:cNvSpPr txBox="1">
            <a:spLocks noChangeArrowheads="1"/>
          </p:cNvSpPr>
          <p:nvPr/>
        </p:nvSpPr>
        <p:spPr bwMode="auto">
          <a:xfrm>
            <a:off x="857224" y="285728"/>
            <a:ext cx="3605208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162000" tIns="108000" rIns="162000" bIns="10800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单</a:t>
            </a:r>
            <a:r>
              <a:rPr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链表</a:t>
            </a:r>
            <a:r>
              <a:rPr lang="zh-CN" altLang="en-US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插入结点演示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9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70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53" grpId="0" animBg="1"/>
      <p:bldP spid="27036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2284</TotalTime>
  <Words>1441</Words>
  <Application>Microsoft PowerPoint</Application>
  <PresentationFormat>全屏显示(4:3)</PresentationFormat>
  <Paragraphs>424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998</cp:revision>
  <dcterms:created xsi:type="dcterms:W3CDTF">2004-04-02T09:54:37Z</dcterms:created>
  <dcterms:modified xsi:type="dcterms:W3CDTF">2017-05-19T05:51:56Z</dcterms:modified>
</cp:coreProperties>
</file>