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8" r:id="rId2"/>
    <p:sldId id="519" r:id="rId3"/>
    <p:sldId id="520" r:id="rId4"/>
    <p:sldId id="521" r:id="rId5"/>
    <p:sldId id="522" r:id="rId6"/>
    <p:sldId id="523" r:id="rId7"/>
    <p:sldId id="507" r:id="rId8"/>
    <p:sldId id="514" r:id="rId9"/>
    <p:sldId id="515" r:id="rId10"/>
    <p:sldId id="516" r:id="rId11"/>
    <p:sldId id="517" r:id="rId12"/>
    <p:sldId id="341" r:id="rId13"/>
    <p:sldId id="342" r:id="rId14"/>
    <p:sldId id="343" r:id="rId15"/>
    <p:sldId id="506" r:id="rId16"/>
    <p:sldId id="524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  <a:srgbClr val="0000FF"/>
    <a:srgbClr val="C00000"/>
    <a:srgbClr val="FF3300"/>
    <a:srgbClr val="006600"/>
    <a:srgbClr val="33CC33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59" autoAdjust="0"/>
    <p:restoredTop sz="89442" autoAdjust="0"/>
  </p:normalViewPr>
  <p:slideViewPr>
    <p:cSldViewPr>
      <p:cViewPr varScale="1">
        <p:scale>
          <a:sx n="57" d="100"/>
          <a:sy n="57" d="100"/>
        </p:scale>
        <p:origin x="-1380" y="-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D2337-66CA-426D-9B39-3CEA29F05436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0005-2B6E-4130-AA36-77404CAEAB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005-2B6E-4130-AA36-77404CAEAB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00100" y="2315234"/>
            <a:ext cx="4572032" cy="2129023"/>
            <a:chOff x="1000100" y="2315234"/>
            <a:chExt cx="4572032" cy="2129023"/>
          </a:xfrm>
        </p:grpSpPr>
        <p:sp>
          <p:nvSpPr>
            <p:cNvPr id="95234" name="Text Box 2"/>
            <p:cNvSpPr txBox="1">
              <a:spLocks noChangeArrowheads="1"/>
            </p:cNvSpPr>
            <p:nvPr/>
          </p:nvSpPr>
          <p:spPr bwMode="auto">
            <a:xfrm>
              <a:off x="1000100" y="2315234"/>
              <a:ext cx="4460877" cy="6955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800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</a:t>
              </a:r>
              <a:r>
                <a:rPr kumimoji="1" lang="en-US" altLang="zh-CN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kumimoji="1" lang="zh-CN" altLang="en-US" dirty="0" smtClean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以查找为基础的算法设计</a:t>
              </a:r>
              <a:endParaRPr kumimoji="1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414" y="3243928"/>
              <a:ext cx="43577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按照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条件进行结点查找</a:t>
              </a:r>
              <a:r>
                <a:rPr lang="en-US" altLang="zh-CN" dirty="0" smtClean="0">
                  <a:latin typeface="楷体" pitchFamily="49" charset="-122"/>
                  <a:ea typeface="楷体" pitchFamily="49" charset="-122"/>
                </a:rPr>
                <a:t>;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进行插入或者删除操作。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334012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4</a:t>
            </a:r>
            <a:r>
              <a:rPr kumimoji="1"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、单链表的算法设计方法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821537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单链表的算法设计是线性表链式存储结构算法设计的基础，是需要重点掌握的内容。这里总结一般的算法设计方法。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7285027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 (p!=NULL)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q=p-&gt;next;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p-&gt;next=L-&gt;next;</a:t>
            </a:r>
          </a:p>
          <a:p>
            <a:pPr algn="l"/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L-&gt;next=p;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p=q;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57224" y="2928934"/>
            <a:ext cx="6338924" cy="2286016"/>
            <a:chOff x="857224" y="2928934"/>
            <a:chExt cx="6338924" cy="2286016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484287" y="48482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844649" y="48482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1136624" y="502762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57224" y="484823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08139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44175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49778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51014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43307" y="4019560"/>
              <a:ext cx="519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47542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835785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4619678" y="40195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000760" y="4017973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5321354" y="363538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rot="5400000">
              <a:off x="3121464" y="3640546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9652" y="32861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324100" y="4072469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71736" y="4429132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357422" y="292893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另一种解法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2065325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425687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dirty="0">
              <a:solidFill>
                <a:srgbClr val="0000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717662" y="1893875"/>
            <a:ext cx="360363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438262" y="1714488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31489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67525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383282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en-US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74364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V="1">
            <a:off x="4876811" y="1876420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770892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i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zh-CN" altLang="zh-CN" sz="1800" i="1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069289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49"/>
          <p:cNvSpPr>
            <a:spLocks/>
          </p:cNvSpPr>
          <p:nvPr/>
        </p:nvSpPr>
        <p:spPr bwMode="auto">
          <a:xfrm>
            <a:off x="5853182" y="1876420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7234264" y="1874833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6554858" y="1492241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>
                <a:latin typeface="Arial"/>
                <a:ea typeface="宋体" pitchFamily="2" charset="-122"/>
              </a:rPr>
              <a:t>…</a:t>
            </a:r>
            <a:endParaRPr lang="en-US" altLang="zh-CN" sz="3200" b="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4678" y="245744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</a:t>
            </a:r>
            <a:endParaRPr lang="zh-CN" altLang="en-US" sz="2000" dirty="0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265478" y="2319330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306" y="24487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q</a:t>
            </a:r>
            <a:endParaRPr lang="zh-CN" altLang="en-US" sz="2000" dirty="0"/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4356106" y="23105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876" y="24614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5427676" y="23232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3208333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zh-CN" sz="1800" baseline="-25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3568696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2679573" y="1900219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V="1">
            <a:off x="3786134" y="1882764"/>
            <a:ext cx="51917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683000" y="1286933"/>
            <a:ext cx="1638300" cy="618067"/>
          </a:xfrm>
          <a:custGeom>
            <a:avLst/>
            <a:gdLst>
              <a:gd name="connsiteX0" fmla="*/ 1244600 w 1638300"/>
              <a:gd name="connsiteY0" fmla="*/ 592667 h 618067"/>
              <a:gd name="connsiteX1" fmla="*/ 1511300 w 1638300"/>
              <a:gd name="connsiteY1" fmla="*/ 541867 h 618067"/>
              <a:gd name="connsiteX2" fmla="*/ 1485900 w 1638300"/>
              <a:gd name="connsiteY2" fmla="*/ 135467 h 618067"/>
              <a:gd name="connsiteX3" fmla="*/ 596900 w 1638300"/>
              <a:gd name="connsiteY3" fmla="*/ 46567 h 618067"/>
              <a:gd name="connsiteX4" fmla="*/ 0 w 1638300"/>
              <a:gd name="connsiteY4" fmla="*/ 414867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618067">
                <a:moveTo>
                  <a:pt x="1244600" y="592667"/>
                </a:moveTo>
                <a:cubicBezTo>
                  <a:pt x="1357841" y="605367"/>
                  <a:pt x="1471083" y="618067"/>
                  <a:pt x="1511300" y="541867"/>
                </a:cubicBezTo>
                <a:cubicBezTo>
                  <a:pt x="1551517" y="465667"/>
                  <a:pt x="1638300" y="218017"/>
                  <a:pt x="1485900" y="135467"/>
                </a:cubicBezTo>
                <a:cubicBezTo>
                  <a:pt x="1333500" y="52917"/>
                  <a:pt x="844550" y="0"/>
                  <a:pt x="596900" y="46567"/>
                </a:cubicBezTo>
                <a:cubicBezTo>
                  <a:pt x="349250" y="93134"/>
                  <a:pt x="174625" y="254000"/>
                  <a:pt x="0" y="414867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85852" y="3429000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这种解法远不如前面解法清晰！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5720" y="431567"/>
            <a:ext cx="8358246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en-US" altLang="zh-CN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带头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一个算法将其拆分成两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要求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28662" y="3295648"/>
            <a:ext cx="7143800" cy="2538405"/>
            <a:chOff x="928662" y="3295648"/>
            <a:chExt cx="7143800" cy="2538405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6621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0224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314474" y="3575026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035074" y="3395639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79563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156001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2201887" y="357343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3864026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22438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516363" y="3575026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73517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77120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333926" y="357502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137159" y="3295648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6240521" y="339089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600883" y="339089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5892858" y="357028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6877074" y="357343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500562" y="4071942"/>
              <a:ext cx="357190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6271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875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79500" y="4884749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928662" y="4705362"/>
              <a:ext cx="554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 smtClean="0"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6066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21027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166913" y="48831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829052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18941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481389" y="488474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73167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76771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298952" y="488474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5102185" y="460537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205547" y="470061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6565909" y="4700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857884" y="4880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42100" y="488316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6271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9875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79500" y="564672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28662" y="5467341"/>
              <a:ext cx="55404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ea typeface="宋体" pitchFamily="2" charset="-122"/>
                  <a:cs typeface="Times New Roman" pitchFamily="18" charset="0"/>
                </a:rPr>
                <a:t>L</a:t>
              </a:r>
              <a:r>
                <a:rPr lang="en-US" altLang="zh-CN" sz="1800" baseline="-25000" dirty="0" err="1" smtClean="0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276066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3121027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2166913" y="56451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829052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18941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481389" y="564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73167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6771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298952" y="56467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5102185" y="5367350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/>
                  <a:ea typeface="宋体" pitchFamily="2" charset="-122"/>
                </a:rPr>
                <a:t>…</a:t>
              </a:r>
              <a:endParaRPr lang="en-US" altLang="zh-CN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205547" y="54625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6565909" y="54625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>
              <a:off x="5857884" y="5641984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6842100" y="56451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610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利用原单链表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所有结点通过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改变指针域重组成单链表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相同，所以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采用尾插法建立单链表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由于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相对顺序与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相反，所以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采用头插法建立单链表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3047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0838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98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959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251200" y="37052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011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372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537200" y="370363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339975" y="299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4068763" y="370522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716463" y="3284538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2746375" y="3932238"/>
            <a:ext cx="2689225" cy="1368425"/>
            <a:chOff x="1730" y="1842"/>
            <a:chExt cx="1694" cy="862"/>
          </a:xfrm>
        </p:grpSpPr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1692275" y="4003675"/>
            <a:ext cx="1871663" cy="647700"/>
            <a:chOff x="1066" y="1887"/>
            <a:chExt cx="1179" cy="408"/>
          </a:xfrm>
        </p:grpSpPr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700338" y="3141663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9239" y="333375"/>
            <a:ext cx="8680479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split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利用原来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r1=L1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</a:t>
            </a:r>
            <a:endParaRPr kumimoji="1" lang="zh-CN" altLang="en-US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L2=(LinkNode *)malloc(sizeof(LinkNode));    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en-US" altLang="zh-CN" sz="2000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的头结点</a:t>
            </a:r>
            <a:endParaRPr kumimoji="1" lang="zh-CN" altLang="en-US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的指针域为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3047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90838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8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251200" y="403384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11863" y="385445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2225" y="385445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537200" y="403225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4068763" y="403384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16463" y="361315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Verdana" pitchFamily="34" charset="0"/>
                <a:ea typeface="宋体" pitchFamily="2" charset="-122"/>
              </a:rPr>
              <a:t>∧</a:t>
            </a:r>
            <a:endParaRPr lang="zh-CN" altLang="zh-CN" sz="1800" dirty="0">
              <a:solidFill>
                <a:srgbClr val="0000FF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700338" y="347028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339975" y="332581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29" name="下箭头 28"/>
          <p:cNvSpPr/>
          <p:nvPr/>
        </p:nvSpPr>
        <p:spPr>
          <a:xfrm>
            <a:off x="3571868" y="2571744"/>
            <a:ext cx="357190" cy="85725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71934" y="278605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建表的准备工作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8680479" cy="3603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p(data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ai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移向下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	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-&gt;next=p;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重新指向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置空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47931" y="54403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08294" y="54403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300269" y="561975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57356" y="544036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L1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2578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86144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94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54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46506" y="456565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707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067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6232506" y="456406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35281" y="385762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ea typeface="宋体" pitchFamily="2" charset="-122"/>
              </a:rPr>
              <a:t>p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764069" y="456565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411769" y="4144966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Arial"/>
                <a:ea typeface="宋体" pitchFamily="2" charset="-122"/>
              </a:rPr>
              <a:t>…</a:t>
            </a:r>
            <a:endParaRPr lang="en-US" altLang="zh-CN" sz="3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7931" y="608171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008294" y="608171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00269" y="6261103"/>
            <a:ext cx="360362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857356" y="608171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cs typeface="Times New Roman" pitchFamily="18" charset="0"/>
              </a:rPr>
              <a:t>L2</a:t>
            </a:r>
          </a:p>
        </p:txBody>
      </p: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3441681" y="4792666"/>
            <a:ext cx="2689225" cy="1368425"/>
            <a:chOff x="1730" y="1842"/>
            <a:chExt cx="1694" cy="862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2387581" y="4864103"/>
            <a:ext cx="1871663" cy="647700"/>
            <a:chOff x="1066" y="1887"/>
            <a:chExt cx="1179" cy="408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尾插法建表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395644" y="4002091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71934" y="3786190"/>
            <a:ext cx="285752" cy="42862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273921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假设</a:t>
            </a:r>
            <a:r>
              <a:rPr kumimoji="1" lang="zh-CN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有一个带头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的单链表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，每个结点值由单个数字、小写字母和大写字母构成。设计一个算法将其拆分成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个带头结点的单链表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L3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中的所有数字结点，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中的所有小写字母结点，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L3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中的所有大写字母结点。</a:t>
            </a:r>
            <a:endParaRPr kumimoji="1"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该算法如何设计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75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2-7</a:t>
            </a:r>
            <a:r>
              <a:rPr kumimoji="1" lang="en-US" altLang="zh-CN" sz="2800" smtClean="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算法，删除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中元素值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最大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最大值结点是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唯一的）。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179388" y="249872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842963" y="2786063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8429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1252538" y="27860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1681163" y="2786063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1252538" y="2786063"/>
            <a:ext cx="42862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842963" y="2786063"/>
            <a:ext cx="409575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79425" y="3003550"/>
            <a:ext cx="360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1557338" y="30194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175375" y="301466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66050" y="2790825"/>
            <a:ext cx="838200" cy="517525"/>
            <a:chOff x="4752" y="2691"/>
            <a:chExt cx="528" cy="326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16138" y="2798763"/>
            <a:ext cx="838200" cy="517525"/>
            <a:chOff x="4752" y="2691"/>
            <a:chExt cx="528" cy="326"/>
          </a:xfrm>
        </p:grpSpPr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2836863" y="3027363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26100" y="2790825"/>
            <a:ext cx="838200" cy="517525"/>
            <a:chOff x="4752" y="2691"/>
            <a:chExt cx="528" cy="326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8126413" y="287655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∧</a:t>
            </a:r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7221538" y="30067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170488" y="3006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6769100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481513" y="2794000"/>
            <a:ext cx="838200" cy="517525"/>
            <a:chOff x="4752" y="2691"/>
            <a:chExt cx="528" cy="326"/>
          </a:xfrm>
        </p:grpSpPr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Line 7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044950" y="30099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386138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…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4286248" y="2428868"/>
            <a:ext cx="2327275" cy="1820863"/>
            <a:chOff x="2699" y="1514"/>
            <a:chExt cx="1466" cy="1147"/>
          </a:xfrm>
        </p:grpSpPr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877" y="2091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1" name="Text Box 85"/>
            <p:cNvSpPr txBox="1">
              <a:spLocks noChangeArrowheads="1"/>
            </p:cNvSpPr>
            <p:nvPr/>
          </p:nvSpPr>
          <p:spPr bwMode="auto">
            <a:xfrm>
              <a:off x="3605" y="2409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</a:t>
              </a:r>
              <a:endParaRPr lang="en-US" altLang="zh-CN" sz="2000" dirty="0"/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 flipV="1">
              <a:off x="2971" y="2093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3" name="Text Box 87"/>
            <p:cNvSpPr txBox="1">
              <a:spLocks noChangeArrowheads="1"/>
            </p:cNvSpPr>
            <p:nvPr/>
          </p:nvSpPr>
          <p:spPr bwMode="auto">
            <a:xfrm>
              <a:off x="2699" y="2411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endParaRPr lang="en-US" altLang="zh-CN" sz="2000" dirty="0"/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3440" y="1514"/>
              <a:ext cx="725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1250950" y="27940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900113" y="1628775"/>
            <a:ext cx="28082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338638" y="1819275"/>
            <a:ext cx="3376634" cy="1203325"/>
            <a:chOff x="2733" y="1146"/>
            <a:chExt cx="1905" cy="758"/>
          </a:xfrm>
        </p:grpSpPr>
        <p:sp>
          <p:nvSpPr>
            <p:cNvPr id="80993" name="Freeform 97"/>
            <p:cNvSpPr>
              <a:spLocks/>
            </p:cNvSpPr>
            <p:nvPr/>
          </p:nvSpPr>
          <p:spPr bwMode="auto">
            <a:xfrm>
              <a:off x="3190" y="1396"/>
              <a:ext cx="1114" cy="508"/>
            </a:xfrm>
            <a:custGeom>
              <a:avLst/>
              <a:gdLst/>
              <a:ahLst/>
              <a:cxnLst>
                <a:cxn ang="0">
                  <a:pos x="2" y="508"/>
                </a:cxn>
                <a:cxn ang="0">
                  <a:pos x="138" y="76"/>
                </a:cxn>
                <a:cxn ang="0">
                  <a:pos x="834" y="52"/>
                </a:cxn>
                <a:cxn ang="0">
                  <a:pos x="1114" y="388"/>
                </a:cxn>
              </a:cxnLst>
              <a:rect l="0" t="0" r="r" b="b"/>
              <a:pathLst>
                <a:path w="1114" h="508">
                  <a:moveTo>
                    <a:pt x="2" y="508"/>
                  </a:moveTo>
                  <a:cubicBezTo>
                    <a:pt x="26" y="436"/>
                    <a:pt x="0" y="152"/>
                    <a:pt x="138" y="76"/>
                  </a:cubicBezTo>
                  <a:cubicBezTo>
                    <a:pt x="268" y="8"/>
                    <a:pt x="671" y="0"/>
                    <a:pt x="834" y="52"/>
                  </a:cubicBezTo>
                  <a:cubicBezTo>
                    <a:pt x="997" y="104"/>
                    <a:pt x="1056" y="318"/>
                    <a:pt x="1114" y="38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2733" y="1146"/>
              <a:ext cx="1905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/>
                <a:t>maxpre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/>
                <a:t>&gt;</a:t>
              </a:r>
              <a:r>
                <a:rPr lang="en-US" altLang="zh-CN" sz="2000" smtClean="0"/>
                <a:t>next=maxp</a:t>
              </a:r>
              <a:r>
                <a:rPr lang="en-US" altLang="zh-CN" sz="2000" smtClean="0">
                  <a:latin typeface="+mn-ea"/>
                  <a:ea typeface="+mn-ea"/>
                </a:rPr>
                <a:t>-</a:t>
              </a:r>
              <a:r>
                <a:rPr lang="en-US" altLang="zh-CN" sz="2000" dirty="0"/>
                <a:t>&gt;next</a:t>
              </a:r>
            </a:p>
          </p:txBody>
        </p:sp>
      </p:grpSp>
      <p:grpSp>
        <p:nvGrpSpPr>
          <p:cNvPr id="8" name="组合 70"/>
          <p:cNvGrpSpPr/>
          <p:nvPr/>
        </p:nvGrpSpPr>
        <p:grpSpPr>
          <a:xfrm>
            <a:off x="928662" y="3319463"/>
            <a:ext cx="1928826" cy="1652655"/>
            <a:chOff x="928662" y="3319463"/>
            <a:chExt cx="1928826" cy="1652655"/>
          </a:xfrm>
        </p:grpSpPr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25542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2409825" y="3824288"/>
              <a:ext cx="3619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p</a:t>
              </a:r>
            </a:p>
          </p:txBody>
        </p:sp>
        <p:sp>
          <p:nvSpPr>
            <p:cNvPr id="80990" name="Line 94"/>
            <p:cNvSpPr>
              <a:spLocks noChangeShapeType="1"/>
            </p:cNvSpPr>
            <p:nvPr/>
          </p:nvSpPr>
          <p:spPr bwMode="auto">
            <a:xfrm flipV="1">
              <a:off x="12588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1004888" y="3824288"/>
              <a:ext cx="649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pre</a:t>
              </a:r>
            </a:p>
          </p:txBody>
        </p:sp>
        <p:sp>
          <p:nvSpPr>
            <p:cNvPr id="69" name="左大括号 68"/>
            <p:cNvSpPr/>
            <p:nvPr/>
          </p:nvSpPr>
          <p:spPr>
            <a:xfrm rot="16200000">
              <a:off x="1803075" y="3697595"/>
              <a:ext cx="180000" cy="1357322"/>
            </a:xfrm>
            <a:prstGeom prst="lef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662" y="457200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一对同步指针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65208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23850" y="285728"/>
            <a:ext cx="8640763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delmaxnode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LinkNode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*maxp=p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</a:t>
            </a: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-&gt;data&lt;p-&gt;data)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若找到一个更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更改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maxpre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maxp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00034" y="5143512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714348" y="1149478"/>
            <a:ext cx="7858180" cy="4708414"/>
            <a:chOff x="714348" y="1214422"/>
            <a:chExt cx="7858180" cy="4708414"/>
          </a:xfrm>
        </p:grpSpPr>
        <p:sp>
          <p:nvSpPr>
            <p:cNvPr id="4" name="矩形 3"/>
            <p:cNvSpPr/>
            <p:nvPr/>
          </p:nvSpPr>
          <p:spPr>
            <a:xfrm>
              <a:off x="714348" y="1214422"/>
              <a:ext cx="7786742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6500826" y="4572008"/>
              <a:ext cx="142876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72198" y="5214950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最大值结点的前驱结点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err="1" smtClean="0">
                  <a:ea typeface="楷体" pitchFamily="49" charset="-122"/>
                  <a:cs typeface="Times New Roman" pitchFamily="18" charset="0"/>
                </a:rPr>
                <a:t>maxpre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14348" y="4000504"/>
            <a:ext cx="7786742" cy="2214578"/>
            <a:chOff x="714348" y="4000504"/>
            <a:chExt cx="7786742" cy="2214578"/>
          </a:xfrm>
        </p:grpSpPr>
        <p:sp>
          <p:nvSpPr>
            <p:cNvPr id="10" name="矩形 9"/>
            <p:cNvSpPr/>
            <p:nvPr/>
          </p:nvSpPr>
          <p:spPr>
            <a:xfrm>
              <a:off x="714348" y="4000504"/>
              <a:ext cx="7786742" cy="7143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464843" y="5107793"/>
              <a:ext cx="785818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9968" y="5507196"/>
              <a:ext cx="2500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删除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最大值结点并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释放空间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9151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2-8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（至少有一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数据结点），设计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一个算法使其元素递增有序排列。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179388" y="1916113"/>
            <a:ext cx="7597775" cy="2770253"/>
            <a:chOff x="179388" y="1916113"/>
            <a:chExt cx="7597775" cy="2770253"/>
          </a:xfrm>
        </p:grpSpPr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79388" y="349408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201731" name="Rectangle 3"/>
            <p:cNvSpPr>
              <a:spLocks noChangeArrowheads="1"/>
            </p:cNvSpPr>
            <p:nvPr/>
          </p:nvSpPr>
          <p:spPr bwMode="auto">
            <a:xfrm>
              <a:off x="854075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2" name="Rectangle 4"/>
            <p:cNvSpPr>
              <a:spLocks noChangeArrowheads="1"/>
            </p:cNvSpPr>
            <p:nvPr/>
          </p:nvSpPr>
          <p:spPr bwMode="auto">
            <a:xfrm>
              <a:off x="1214438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>
              <a:off x="506413" y="367347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4787900" y="34940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5148263" y="34940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01737" name="Rectangle 9"/>
            <p:cNvSpPr>
              <a:spLocks noChangeArrowheads="1"/>
            </p:cNvSpPr>
            <p:nvPr/>
          </p:nvSpPr>
          <p:spPr bwMode="auto">
            <a:xfrm>
              <a:off x="4643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5003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7056438" y="24907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7416800" y="24907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01741" name="Freeform 13"/>
            <p:cNvSpPr>
              <a:spLocks/>
            </p:cNvSpPr>
            <p:nvPr/>
          </p:nvSpPr>
          <p:spPr bwMode="auto">
            <a:xfrm>
              <a:off x="6581775" y="266858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2" name="Freeform 14"/>
            <p:cNvSpPr>
              <a:spLocks/>
            </p:cNvSpPr>
            <p:nvPr/>
          </p:nvSpPr>
          <p:spPr bwMode="auto">
            <a:xfrm>
              <a:off x="4238625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4752975" y="191611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1744" name="Freeform 16"/>
            <p:cNvSpPr>
              <a:spLocks/>
            </p:cNvSpPr>
            <p:nvPr/>
          </p:nvSpPr>
          <p:spPr bwMode="auto">
            <a:xfrm>
              <a:off x="5113338" y="267017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5" name="Text Box 17"/>
            <p:cNvSpPr txBox="1">
              <a:spLocks noChangeArrowheads="1"/>
            </p:cNvSpPr>
            <p:nvPr/>
          </p:nvSpPr>
          <p:spPr bwMode="auto">
            <a:xfrm>
              <a:off x="5761038" y="224948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4772025" y="2132013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7" name="Freeform 19"/>
            <p:cNvSpPr>
              <a:spLocks/>
            </p:cNvSpPr>
            <p:nvPr/>
          </p:nvSpPr>
          <p:spPr bwMode="auto">
            <a:xfrm>
              <a:off x="3497263" y="2876550"/>
              <a:ext cx="1371600" cy="654050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720" y="64"/>
                </a:cxn>
                <a:cxn ang="0">
                  <a:pos x="416" y="120"/>
                </a:cxn>
                <a:cxn ang="0">
                  <a:pos x="176" y="200"/>
                </a:cxn>
                <a:cxn ang="0">
                  <a:pos x="0" y="412"/>
                </a:cxn>
              </a:cxnLst>
              <a:rect l="0" t="0" r="r" b="b"/>
              <a:pathLst>
                <a:path w="864" h="412">
                  <a:moveTo>
                    <a:pt x="864" y="0"/>
                  </a:moveTo>
                  <a:cubicBezTo>
                    <a:pt x="864" y="0"/>
                    <a:pt x="795" y="44"/>
                    <a:pt x="720" y="64"/>
                  </a:cubicBezTo>
                  <a:cubicBezTo>
                    <a:pt x="645" y="84"/>
                    <a:pt x="507" y="97"/>
                    <a:pt x="416" y="120"/>
                  </a:cubicBezTo>
                  <a:cubicBezTo>
                    <a:pt x="325" y="143"/>
                    <a:pt x="245" y="151"/>
                    <a:pt x="176" y="200"/>
                  </a:cubicBezTo>
                  <a:cubicBezTo>
                    <a:pt x="107" y="249"/>
                    <a:pt x="37" y="368"/>
                    <a:pt x="0" y="41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2508250" y="35004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2868613" y="35004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0" name="Freeform 22"/>
            <p:cNvSpPr>
              <a:spLocks/>
            </p:cNvSpPr>
            <p:nvPr/>
          </p:nvSpPr>
          <p:spPr bwMode="auto">
            <a:xfrm>
              <a:off x="1258888" y="367665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1" name="Freeform 23"/>
            <p:cNvSpPr>
              <a:spLocks/>
            </p:cNvSpPr>
            <p:nvPr/>
          </p:nvSpPr>
          <p:spPr bwMode="auto">
            <a:xfrm>
              <a:off x="3060700" y="367030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2" name="Text Box 24"/>
            <p:cNvSpPr txBox="1">
              <a:spLocks noChangeArrowheads="1"/>
            </p:cNvSpPr>
            <p:nvPr/>
          </p:nvSpPr>
          <p:spPr bwMode="auto">
            <a:xfrm>
              <a:off x="3636963" y="3281363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3" name="Text Box 25"/>
            <p:cNvSpPr txBox="1">
              <a:spLocks noChangeArrowheads="1"/>
            </p:cNvSpPr>
            <p:nvPr/>
          </p:nvSpPr>
          <p:spPr bwMode="auto">
            <a:xfrm>
              <a:off x="2657475" y="2924175"/>
              <a:ext cx="546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</a:rPr>
                <a:t>pre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676525" y="314007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755" name="Text Box 27"/>
            <p:cNvSpPr txBox="1">
              <a:spLocks noChangeArrowheads="1"/>
            </p:cNvSpPr>
            <p:nvPr/>
          </p:nvSpPr>
          <p:spPr bwMode="auto">
            <a:xfrm>
              <a:off x="1763713" y="3284538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268538" y="36782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右大括号 28"/>
            <p:cNvSpPr/>
            <p:nvPr/>
          </p:nvSpPr>
          <p:spPr>
            <a:xfrm rot="5400000">
              <a:off x="3070959" y="2286835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14546" y="428625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有序单链表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Text Box 91"/>
            <p:cNvSpPr txBox="1">
              <a:spLocks noChangeArrowheads="1"/>
            </p:cNvSpPr>
            <p:nvPr/>
          </p:nvSpPr>
          <p:spPr bwMode="auto">
            <a:xfrm>
              <a:off x="785786" y="2000240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285728"/>
            <a:ext cx="8856663" cy="1938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sort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&gt;next-&gt;next=NULL;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构造只含一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11284" y="2571744"/>
            <a:ext cx="5951499" cy="3500462"/>
            <a:chOff x="1111284" y="2571744"/>
            <a:chExt cx="5951499" cy="350046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785971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46334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38309" y="4121135"/>
              <a:ext cx="36036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11284" y="394174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9705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40068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29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89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342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702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867395" y="368140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038595" y="29289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p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398958" y="368299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5046658" y="326230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57645" y="3144834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190784" y="412431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4506913"/>
              <a:ext cx="2562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含一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个数据结点的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单链表是有序单链表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143240" y="2571744"/>
              <a:ext cx="285752" cy="64294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大括号 35"/>
            <p:cNvSpPr/>
            <p:nvPr/>
          </p:nvSpPr>
          <p:spPr>
            <a:xfrm rot="5400000">
              <a:off x="4285405" y="3572719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3240" y="567209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拆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分为两个部分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642918"/>
            <a:ext cx="8856663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结点后继结点的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</a:t>
            </a:r>
            <a:endParaRPr kumimoji="1" lang="en-US" altLang="zh-CN" sz="2000" dirty="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从有序表开头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比较，</a:t>
            </a:r>
            <a:r>
              <a:rPr kumimoji="1"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(pre-&gt;next!=NULL &amp;&amp; pre-&gt;next-&gt;data&lt;p-&gt;data)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pre=pre-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在有序表中找插入*</a:t>
            </a:r>
            <a:r>
              <a:rPr kumimoji="1"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p-&gt;next=pre-&gt;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pre-&gt;next=p;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扫描原单链表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余下</a:t>
            </a:r>
            <a:r>
              <a:rPr kumimoji="1"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2814576"/>
            <a:ext cx="7929618" cy="2257498"/>
            <a:chOff x="928662" y="4000504"/>
            <a:chExt cx="7929618" cy="2257498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在*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pre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之后插入*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000504"/>
              <a:ext cx="7929618" cy="9716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1807378" y="5450724"/>
              <a:ext cx="95721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2"/>
          <p:cNvGrpSpPr/>
          <p:nvPr/>
        </p:nvGrpSpPr>
        <p:grpSpPr>
          <a:xfrm>
            <a:off x="928662" y="1500174"/>
            <a:ext cx="7929618" cy="3257630"/>
            <a:chOff x="928662" y="2714620"/>
            <a:chExt cx="7929618" cy="3257630"/>
          </a:xfrm>
        </p:grpSpPr>
        <p:sp>
          <p:nvSpPr>
            <p:cNvPr id="3" name="矩形 2"/>
            <p:cNvSpPr/>
            <p:nvPr/>
          </p:nvSpPr>
          <p:spPr>
            <a:xfrm>
              <a:off x="928662" y="2714620"/>
              <a:ext cx="7929618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>
              <a:off x="2643687" y="4714603"/>
              <a:ext cx="17142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00100" y="5572140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在有序单链表中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查找插入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结点的前驱结点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34" y="5000636"/>
            <a:ext cx="467677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62" y="2285992"/>
            <a:ext cx="76438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单链表有尾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插法和头插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法两种建表算法。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很多算法是以这两个建表算法为基础进行设计的。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285860"/>
            <a:ext cx="49292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dirty="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  <a:sym typeface="Wingdings"/>
              </a:rPr>
              <a:t> 以建表算法为基础的算法设计  </a:t>
            </a:r>
            <a:endParaRPr lang="zh-CN" altLang="en-US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35824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 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zh-CN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带头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将所有结点逆置，即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28728" y="2285992"/>
            <a:ext cx="6338924" cy="2643206"/>
            <a:chOff x="857224" y="2285992"/>
            <a:chExt cx="6338924" cy="2643206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484287" y="456248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1844649" y="456248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136624" y="474187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857224" y="456248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308139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44175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14977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51014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802115" y="373380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47542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835785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619678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00760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5321354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857224" y="2285992"/>
              <a:ext cx="28082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算法设计思路</a:t>
              </a:r>
            </a:p>
          </p:txBody>
        </p: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5400000">
              <a:off x="3121464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49652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324100" y="3786717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571736" y="4143380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头插法建表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85728"/>
            <a:ext cx="6715172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Reverse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p=L-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L-&gt;next=NULL;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85992"/>
            <a:ext cx="6338924" cy="3400506"/>
            <a:chOff x="1000100" y="2285992"/>
            <a:chExt cx="6338924" cy="3400506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627163" y="435769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87525" y="435769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Verdana" pitchFamily="34" charset="0"/>
                  <a:ea typeface="宋体" pitchFamily="2" charset="-122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279500" y="4537081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000100" y="435769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2426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58456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292654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65301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618299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978661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762554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143636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464230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>
              <a:endCxn id="8" idx="0"/>
            </p:cNvCxnSpPr>
            <p:nvPr/>
          </p:nvCxnSpPr>
          <p:spPr>
            <a:xfrm rot="5400000">
              <a:off x="3264340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252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</a:t>
              </a:r>
              <a:endParaRPr lang="zh-CN" altLang="en-US" sz="2000" dirty="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929058" y="2285992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4464843" y="2536025"/>
              <a:ext cx="214314" cy="5000660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528638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拆分为两个部分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3786183" y="3733808"/>
              <a:ext cx="500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765</Words>
  <Application>Microsoft PowerPoint</Application>
  <PresentationFormat>全屏显示(4:3)</PresentationFormat>
  <Paragraphs>218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982</cp:revision>
  <dcterms:created xsi:type="dcterms:W3CDTF">2004-04-02T09:54:37Z</dcterms:created>
  <dcterms:modified xsi:type="dcterms:W3CDTF">2017-05-19T05:54:40Z</dcterms:modified>
</cp:coreProperties>
</file>