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95" r:id="rId2"/>
    <p:sldId id="414" r:id="rId3"/>
    <p:sldId id="404" r:id="rId4"/>
    <p:sldId id="405" r:id="rId5"/>
    <p:sldId id="403" r:id="rId6"/>
    <p:sldId id="406" r:id="rId7"/>
    <p:sldId id="407" r:id="rId8"/>
    <p:sldId id="410" r:id="rId9"/>
    <p:sldId id="386" r:id="rId10"/>
    <p:sldId id="387" r:id="rId11"/>
    <p:sldId id="409" r:id="rId12"/>
    <p:sldId id="388" r:id="rId13"/>
    <p:sldId id="394" r:id="rId14"/>
    <p:sldId id="396" r:id="rId15"/>
    <p:sldId id="411" r:id="rId16"/>
    <p:sldId id="395" r:id="rId17"/>
    <p:sldId id="402" r:id="rId18"/>
    <p:sldId id="412" r:id="rId19"/>
    <p:sldId id="413" r:id="rId20"/>
    <p:sldId id="415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FF3300"/>
    <a:srgbClr val="000000"/>
    <a:srgbClr val="6699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00298" y="666731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0979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2762246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线性表概念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顺序表及算法设计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单链表及算法设计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571481"/>
            <a:ext cx="71438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endParaRPr lang="zh-CN" altLang="en-US" sz="220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14414" y="2845994"/>
            <a:ext cx="5715040" cy="2123047"/>
            <a:chOff x="1214414" y="2134495"/>
            <a:chExt cx="5715040" cy="1592285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</a:rPr>
                  <a:t>i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</a:rPr>
                  <a:t>k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571604" y="3143254"/>
              <a:ext cx="285752" cy="582861"/>
              <a:chOff x="1571604" y="2151749"/>
              <a:chExt cx="285752" cy="582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</a:rPr>
                  <a:t>j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初始状态（</a:t>
              </a:r>
              <a:r>
                <a:rPr lang="en-US" altLang="zh-CN" sz="18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=-1</a:t>
              </a:r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=1</a:t>
              </a:r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00166" y="571480"/>
            <a:ext cx="664373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中间部分为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从头开始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扫描顺序表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中部的所有元素。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92557"/>
            <a:ext cx="83582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：说明它属于中部，保持不动，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j++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：说明它属于前部，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（扩大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元素区间），将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位置的元素交换，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++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：说明它属于后部，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减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（扩大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元素区间），将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位置的元素交换，此时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位置的元素可能还要交换到前部，所以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不前进。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686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3570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826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0166" y="3168096"/>
            <a:ext cx="285752" cy="800724"/>
            <a:chOff x="1214414" y="1161626"/>
            <a:chExt cx="285752" cy="600543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161626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i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29454" y="3143248"/>
            <a:ext cx="285752" cy="800724"/>
            <a:chOff x="6643702" y="1142990"/>
            <a:chExt cx="285752" cy="600543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142990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k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57356" y="4488260"/>
            <a:ext cx="285752" cy="581120"/>
            <a:chOff x="1857356" y="3357568"/>
            <a:chExt cx="285752" cy="435840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j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5197142"/>
            <a:ext cx="350046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指向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，交换到前面 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85729"/>
            <a:ext cx="2000264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每一次循环：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857233"/>
            <a:ext cx="6357982" cy="41743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move1(SqList *&amp;L)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i=-1，j=0，k=L-&gt;length;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(j&lt;k)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(L-&gt;data[j]==0)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(L-&gt;data[i]，L-&gt;data[j]);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j++;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(L-&gt;data[j]==2)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k--;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(L-&gt;data[k]，L-&gt;data[j]);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j++;	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//L-&gt;data[j[==1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90477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476230"/>
            <a:ext cx="3214710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）单链表算法设计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571085"/>
            <a:ext cx="4857784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基于单链表基本操作的算法设计</a:t>
            </a:r>
            <a:endParaRPr lang="zh-CN" altLang="en-US" sz="2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414" y="2571745"/>
            <a:ext cx="22145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删除结点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14678" y="3024185"/>
            <a:ext cx="2786082" cy="762005"/>
            <a:chOff x="3000364" y="2428874"/>
            <a:chExt cx="2786082" cy="571504"/>
          </a:xfrm>
        </p:grpSpPr>
        <p:sp>
          <p:nvSpPr>
            <p:cNvPr id="23" name="TextBox 22"/>
            <p:cNvSpPr txBox="1"/>
            <p:nvPr/>
          </p:nvSpPr>
          <p:spPr>
            <a:xfrm>
              <a:off x="3286116" y="2528887"/>
              <a:ext cx="2500330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需要查找前驱结点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3000364" y="2428874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904330"/>
            <a:ext cx="5286412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黑体" pitchFamily="49" charset="-122"/>
                <a:ea typeface="黑体" pitchFamily="49" charset="-122"/>
                <a:sym typeface="Wingdings"/>
              </a:rPr>
              <a:t> 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基于两个建表方法的单链表算法设计</a:t>
            </a:r>
            <a:endParaRPr lang="zh-CN" altLang="en-US" sz="2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071678"/>
            <a:ext cx="36433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头插法：相对次序相反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尾插法：相对次序相同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000240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000108"/>
            <a:ext cx="7715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荷兰国旗问题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设有一个仅由红（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）、白（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）、兰（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）这三种颜色的条块组成的条块序列。假设该序列采用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存储，设计一个时间复杂度为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的算法，使得这些条块按红、白、兰的顺序排好，即排成荷兰国旗图案。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5720" y="95227"/>
            <a:ext cx="7715304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指针扫描结点，根据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&gt;data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值将该结点插入到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个单链表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不带头结点的）中。最后将它们链接起来。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7158" y="1619237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L</a:t>
              </a:r>
              <a:endParaRPr lang="zh-CN" altLang="en-US" sz="20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/>
                  <a:ea typeface="宋体"/>
                </a:rPr>
                <a:t>…</a:t>
              </a:r>
              <a:endParaRPr lang="zh-CN" altLang="en-US"/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</a:rPr>
                <a:t>p</a:t>
              </a:r>
              <a:endParaRPr lang="zh-CN" altLang="en-US" sz="20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5720" y="2952747"/>
            <a:ext cx="7715304" cy="3253665"/>
            <a:chOff x="285720" y="2214560"/>
            <a:chExt cx="7715304" cy="2440249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</a:rPr>
                <a:t>L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/>
                  <a:ea typeface="宋体"/>
                </a:rPr>
                <a:t>…</a:t>
              </a:r>
              <a:endParaRPr lang="zh-CN" altLang="en-US"/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</a:rPr>
                <a:t>p</a:t>
              </a:r>
              <a:endParaRPr lang="zh-CN" altLang="en-US" sz="2000" i="1">
                <a:solidFill>
                  <a:srgbClr val="0000FF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</a:rPr>
                <a:t>L1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</a:rPr>
                <a:t>L2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rot="5400000">
              <a:off x="1916562" y="2658230"/>
              <a:ext cx="1167473" cy="2571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000364" y="5524515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最后将</a:t>
            </a:r>
            <a:r>
              <a:rPr lang="en-US" altLang="zh-CN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L1</a:t>
            </a:r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链接起来</a:t>
            </a:r>
            <a:endParaRPr lang="zh-CN" altLang="en-US" sz="20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285728"/>
            <a:ext cx="1643074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952484"/>
            <a:ext cx="5214974" cy="24004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move2(LinkList  *&amp;L)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LinkList *L1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L1=NULL;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L2=NULL;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p=L-&gt;next;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5857884" y="1428737"/>
            <a:ext cx="214314" cy="185738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15516" y="1404923"/>
            <a:ext cx="499624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做准备工作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37285"/>
            <a:ext cx="4143404" cy="56041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(p!=NULL)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     r-&gt;next=p; r=p;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if 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if (L1==NULL)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L1=p; r1=p;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r1-&gt;next=p; r1=p;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	//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p-&gt;data==2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if (L2==NULL)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 L2=p; r2=p;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r2-&gt;next=p; r2=p;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p=p-&gt;next;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643438" y="913538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30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带头结点的单链表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43438" y="1866044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71438" cy="1118639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L1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4876" y="4095755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L2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857232"/>
            <a:ext cx="7215238" cy="16450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r-&gt;next=r1-&gt;next=r2-&gt;next=NULL;  </a:t>
            </a:r>
          </a:p>
          <a:p>
            <a:pPr algn="l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r-&gt;next=L1;      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的首结点链接起来</a:t>
            </a:r>
            <a:endParaRPr lang="en-US" altLang="zh-CN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r1-&gt;next=L2;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//L1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的尾结点和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的首结点链接起来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59828" y="876408"/>
            <a:ext cx="214314" cy="1524011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45581" y="876408"/>
            <a:ext cx="455509" cy="1524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结尾工作</a:t>
            </a:r>
            <a:endParaRPr lang="zh-CN" altLang="en-US" sz="1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071810"/>
            <a:ext cx="5500726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所以，两个建表算法是许多算法设计的基础！</a:t>
            </a:r>
            <a:endParaRPr lang="zh-CN" altLang="en-US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1000100" y="123823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050931" y="128877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1328643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线性表两类存储结构的比较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4546" y="2476493"/>
            <a:ext cx="2000264" cy="10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顺序表</a:t>
            </a:r>
            <a:endParaRPr lang="en-US" altLang="zh-CN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3108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  <p:pic>
        <p:nvPicPr>
          <p:cNvPr id="1026" name="Picture 2" descr="https://timgsa.baidu.com/timg?image&amp;quality=80&amp;size=b9999_10000&amp;sec=1495445031298&amp;di=01163a345557d2ce34f1f29cd6987a17&amp;imgtype=0&amp;src=http%3A%2F%2Fwww.qqtu8.com%2Ff%2F20111128185136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428736"/>
            <a:ext cx="1314450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727214"/>
            <a:ext cx="5143536" cy="1343750"/>
            <a:chOff x="1071538" y="2795409"/>
            <a:chExt cx="5143536" cy="100781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1"/>
              <a:ext cx="5000660" cy="64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初始空间大小分配难以掌握</a:t>
              </a:r>
              <a:r>
                <a:rPr lang="zh-CN" altLang="en-US" sz="2200" kern="1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09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30"/>
            <a:ext cx="6786610" cy="1818395"/>
            <a:chOff x="1071538" y="1044472"/>
            <a:chExt cx="6786610" cy="1363796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535192"/>
              <a:ext cx="6643734" cy="87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存储密度大：无须为表示线性表中元素之间的逻辑关系而增加额外的存储空间。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具有随机存取特性。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558548"/>
            <a:ext cx="7143800" cy="1716376"/>
            <a:chOff x="1071538" y="2668911"/>
            <a:chExt cx="7143800" cy="128728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071816"/>
              <a:ext cx="7000924" cy="88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存储密度小：为表示线性表中元素之间的逻辑关系而需要增加额外的存储空间（指针域）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不具有随机存取特性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29"/>
            <a:ext cx="7000924" cy="1835800"/>
            <a:chOff x="1071538" y="1044472"/>
            <a:chExt cx="7000924" cy="1376849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6858048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插入和删除操作只需修改相关指针域，不需要移动元素</a:t>
              </a:r>
              <a:r>
                <a:rPr lang="zh-CN" altLang="en-US" sz="2200" kern="1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  <a:endParaRPr lang="zh-CN" altLang="en-US">
                <a:solidFill>
                  <a:srgbClr val="FF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666731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717275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757139"/>
            <a:ext cx="35719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线性表的算法设计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904990"/>
            <a:ext cx="3286148" cy="4702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一般算法如何设计？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975448"/>
            <a:ext cx="55721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数据的存储结构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顺序表：链表？</a:t>
            </a:r>
            <a:endParaRPr lang="en-US" altLang="zh-CN" sz="2200" smtClean="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算法的处理过程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用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C/C++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语言描述。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76230"/>
            <a:ext cx="3500462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）顺序表算法设计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8" y="2000240"/>
            <a:ext cx="6715172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顺序表</a:t>
            </a:r>
            <a:r>
              <a:rPr lang="en-US" altLang="zh-CN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用数组表示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借鉴数组处理方法（存、取元素）</a:t>
            </a:r>
            <a:endParaRPr lang="en-US" altLang="zh-CN" sz="2200" smtClean="0">
              <a:solidFill>
                <a:srgbClr val="0000FF"/>
              </a:solidFill>
              <a:ea typeface="微软雅黑" pitchFamily="34" charset="-122"/>
              <a:cs typeface="Times New Roman" pitchFamily="18" charset="0"/>
              <a:sym typeface="Wingdings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顺序表</a:t>
            </a:r>
            <a:r>
              <a:rPr lang="en-US" altLang="zh-CN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不同于数组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顺序表是线性表的一种存储结构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1538" y="1385617"/>
            <a:ext cx="1143008" cy="2226225"/>
            <a:chOff x="1071538" y="1039212"/>
            <a:chExt cx="1143008" cy="1669669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1039212"/>
              <a:ext cx="1071570" cy="33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3300"/>
                  </a:solidFill>
                  <a:latin typeface="隶书" pitchFamily="49" charset="-122"/>
                  <a:ea typeface="隶书" pitchFamily="49" charset="-122"/>
                </a:rPr>
                <a:t>注意：</a:t>
              </a:r>
              <a:endParaRPr lang="zh-CN" altLang="en-US">
                <a:solidFill>
                  <a:srgbClr val="FF33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538" y="1500180"/>
              <a:ext cx="881058" cy="120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2357422" y="3810006"/>
            <a:ext cx="3143272" cy="1321997"/>
            <a:chOff x="2357422" y="2857502"/>
            <a:chExt cx="3143272" cy="991497"/>
          </a:xfrm>
        </p:grpSpPr>
        <p:sp>
          <p:nvSpPr>
            <p:cNvPr id="9" name="TextBox 8"/>
            <p:cNvSpPr txBox="1"/>
            <p:nvPr/>
          </p:nvSpPr>
          <p:spPr>
            <a:xfrm>
              <a:off x="2357422" y="2857502"/>
              <a:ext cx="2857520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线性表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：（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7422" y="3500442"/>
              <a:ext cx="314327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int a[]={1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3}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；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3571868" y="3214692"/>
              <a:ext cx="142876" cy="285752"/>
            </a:xfrm>
            <a:prstGeom prst="up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57422" y="5238763"/>
            <a:ext cx="621510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而数组：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b[]={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；不对应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 </a:t>
            </a:r>
            <a:r>
              <a:rPr lang="zh-CN" altLang="en-US" sz="3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</a:t>
            </a:r>
            <a:endParaRPr lang="zh-CN" altLang="en-US" sz="3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4857784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基于顺序表基本操作的算法设计</a:t>
            </a:r>
            <a:endParaRPr lang="zh-CN" altLang="en-US" sz="2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1714489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查找元素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插入元素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删除元素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61982"/>
            <a:ext cx="5072098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黑体" pitchFamily="49" charset="-122"/>
                <a:ea typeface="黑体" pitchFamily="49" charset="-122"/>
                <a:sym typeface="Wingdings"/>
              </a:rPr>
              <a:t> 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基于特殊方法的顺序表算法设计</a:t>
            </a:r>
            <a:endParaRPr lang="zh-CN" altLang="en-US" sz="2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904989"/>
            <a:ext cx="7286676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将整数顺序表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以第一个元素为分界线（基准）进行划分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在顺序表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中删除所有值为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的元素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宋体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623622"/>
            <a:ext cx="800105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荷兰国旗问题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设有一个条块序列，每个条块为红（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）、白（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）、兰（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）三种颜色中的一种。假设该序列采用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存储，设计一个时间复杂度为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2891331"/>
            <a:ext cx="3286148" cy="81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1 0 2 1 0 0 1 2 2 1 0 2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43042" y="3871419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4714876" y="3238499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43042" y="5204928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3929058" y="4572008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86248" y="4552058"/>
            <a:ext cx="1214446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本算法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1064</Words>
  <Application>Microsoft PowerPoint</Application>
  <PresentationFormat>全屏显示(4:3)</PresentationFormat>
  <Paragraphs>231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919</cp:revision>
  <dcterms:created xsi:type="dcterms:W3CDTF">2004-03-31T23:50:14Z</dcterms:created>
  <dcterms:modified xsi:type="dcterms:W3CDTF">2017-05-22T06:36:15Z</dcterms:modified>
</cp:coreProperties>
</file>