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447" r:id="rId2"/>
    <p:sldId id="470" r:id="rId3"/>
    <p:sldId id="449" r:id="rId4"/>
    <p:sldId id="450" r:id="rId5"/>
    <p:sldId id="463" r:id="rId6"/>
    <p:sldId id="452" r:id="rId7"/>
    <p:sldId id="453" r:id="rId8"/>
    <p:sldId id="464" r:id="rId9"/>
    <p:sldId id="454" r:id="rId10"/>
    <p:sldId id="455" r:id="rId11"/>
    <p:sldId id="456" r:id="rId12"/>
    <p:sldId id="467" r:id="rId13"/>
    <p:sldId id="458" r:id="rId14"/>
    <p:sldId id="468" r:id="rId15"/>
    <p:sldId id="459" r:id="rId16"/>
    <p:sldId id="460" r:id="rId17"/>
    <p:sldId id="461" r:id="rId18"/>
    <p:sldId id="462" r:id="rId19"/>
    <p:sldId id="46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00FF"/>
    <a:srgbClr val="CCECFF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3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734ED0DC-CBF4-4675-A078-5F73305546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9393-BC4A-4D84-8C77-D206A4BC3CC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82A4-6389-4974-AD4F-B4BAC35615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F39E2-B444-4374-9491-867ED1103C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DA247-3631-4ECB-A109-7C67F569E3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042C-094E-4B28-91D3-2BC8FE7017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988B8-E6F6-426D-A08E-AD21F736B6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0748-F62E-42CB-9130-453C1CA4E8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BB10-059C-4C9E-A3E4-2A8001754DD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3006813-0963-4FE9-90BF-CFC8DFEA6CA5}" type="slidenum">
              <a:rPr lang="en-US" altLang="zh-CN" smtClean="0"/>
              <a:pPr/>
              <a:t>‹#›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B2A56-6A61-4E0F-AB14-5C9A92AD4A0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D1A2-60A1-4826-B00B-FD35CF56E7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BDCC-0DCC-4DEF-AE71-132433F28E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57158" y="1142984"/>
            <a:ext cx="207170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问题描述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1670" y="357166"/>
            <a:ext cx="4535488" cy="579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2.4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线性表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的应用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8662" y="1928802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两个表自然连接问题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43372" y="3528956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107157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8662" y="2500306"/>
            <a:ext cx="6357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表：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行、</a:t>
            </a:r>
            <a:r>
              <a:rPr kumimoji="1" lang="en-US" altLang="zh-CN" sz="2200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列。假设所有元素为整数。如：</a:t>
            </a:r>
            <a:endParaRPr lang="zh-CN" altLang="en-US" sz="2200"/>
          </a:p>
        </p:txBody>
      </p:sp>
      <p:sp>
        <p:nvSpPr>
          <p:cNvPr id="10" name="TextBox 9"/>
          <p:cNvSpPr txBox="1"/>
          <p:nvPr/>
        </p:nvSpPr>
        <p:spPr>
          <a:xfrm>
            <a:off x="4500562" y="4886278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一个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smtClean="0"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smtClean="0">
                <a:ea typeface="楷体" pitchFamily="49" charset="-122"/>
                <a:cs typeface="Times New Roman" pitchFamily="18" charset="0"/>
              </a:rPr>
              <a:t>列的表</a:t>
            </a:r>
            <a:endParaRPr lang="zh-CN" altLang="en-US" sz="200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929058" y="3000372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列</a:t>
              </a:r>
              <a:endParaRPr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57159" y="214290"/>
            <a:ext cx="3429024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）输出单链表算法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73058" y="1020741"/>
            <a:ext cx="7920037" cy="329587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252000" bIns="108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*p=h-&gt;next;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扫描所有行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for (j=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输出一行的数据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4d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&gt;data[j]);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("\n");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</a:t>
            </a:r>
            <a:r>
              <a:rPr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一行结点</a:t>
            </a:r>
            <a:endParaRPr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8992" y="4798180"/>
            <a:ext cx="1571636" cy="16312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1 2 3 3 5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1 2 3 3 4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2 3 3 3 5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2 3 3 3 4</a:t>
            </a:r>
          </a:p>
          <a:p>
            <a:pPr algn="ctr"/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72674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例如，输出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一个表：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10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14349" y="428604"/>
            <a:ext cx="3500462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）表连接运算算法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87525" y="2987683"/>
          <a:ext cx="1525588" cy="1265238"/>
        </p:xfrm>
        <a:graphic>
          <a:graphicData uri="http://schemas.openxmlformats.org/presentationml/2006/ole">
            <p:oleObj spid="_x0000_s244740" name="公式" r:id="rId3" imgW="609480" imgH="507960" progId="">
              <p:embed/>
            </p:oleObj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600450" y="2955933"/>
          <a:ext cx="1187450" cy="1266825"/>
        </p:xfrm>
        <a:graphic>
          <a:graphicData uri="http://schemas.openxmlformats.org/presentationml/2006/ole">
            <p:oleObj spid="_x0000_s244741" name="公式" r:id="rId4" imgW="469800" imgH="507960" progId="">
              <p:embed/>
            </p:oleObj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2411413" y="415608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</a:rPr>
              <a:t>h1 </a:t>
            </a:r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5988" y="3313121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473450" y="3709996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400">
                <a:solidFill>
                  <a:srgbClr val="FF00FF"/>
                </a:solidFill>
                <a:ea typeface="宋体" pitchFamily="2" charset="-122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4067175" y="4186246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</a:rPr>
              <a:t>h2</a:t>
            </a:r>
            <a:endParaRPr kumimoji="1" lang="en-US" altLang="zh-CN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3040063" y="2597158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55938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208463" y="259715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14348" y="4929198"/>
            <a:ext cx="71374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一旦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条件成立，就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新建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一个结点插入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到单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138747" y="3426752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143636" y="3328990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28794" y="205575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cs typeface="Times New Roman" pitchFamily="18" charset="0"/>
              </a:rPr>
              <a:t>p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&gt;data[</a:t>
            </a:r>
            <a:r>
              <a:rPr kumimoji="1" lang="en-US" altLang="zh-CN" sz="2000" dirty="0" err="1" smtClean="0">
                <a:cs typeface="Times New Roman" pitchFamily="18" charset="0"/>
              </a:rPr>
              <a:t>f1</a:t>
            </a:r>
            <a:r>
              <a:rPr kumimoji="1" lang="en-US" altLang="zh-CN" sz="20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1]==q</a:t>
            </a:r>
            <a:r>
              <a:rPr kumimoji="1" lang="en-US" altLang="zh-CN" sz="2000" dirty="0" smtClean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&gt;data[</a:t>
            </a:r>
            <a:r>
              <a:rPr kumimoji="1" lang="en-US" altLang="zh-CN" sz="2000" dirty="0" err="1" smtClean="0">
                <a:cs typeface="Times New Roman" pitchFamily="18" charset="0"/>
              </a:rPr>
              <a:t>f2</a:t>
            </a:r>
            <a:r>
              <a:rPr kumimoji="1" lang="en-US" altLang="zh-CN" sz="2000" dirty="0" smtClean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kumimoji="1" lang="en-US" altLang="zh-CN" sz="2000" dirty="0" smtClean="0">
                <a:cs typeface="Times New Roman" pitchFamily="18" charset="0"/>
              </a:rPr>
              <a:t>1]</a:t>
            </a:r>
            <a:endParaRPr lang="zh-CN" altLang="en-US" sz="2000" dirty="0"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285860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h1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的数据结点，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q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扫描</a:t>
            </a:r>
            <a:r>
              <a:rPr lang="en-US" altLang="zh-CN" dirty="0" err="1" smtClean="0">
                <a:ea typeface="楷体" pitchFamily="49" charset="-122"/>
                <a:cs typeface="Times New Roman" pitchFamily="18" charset="0"/>
              </a:rPr>
              <a:t>h2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的数据结点。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348" y="5643578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采用尾插法建表方法创建。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11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692275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2197100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700338" y="145891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3492500" y="1458913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1 2 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1908175" y="1098550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03350" y="917575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916238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148263" y="1458913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2 3 </a:t>
              </a:r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4572000" y="1674813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6804025" y="1458913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1 1 </a:t>
              </a:r>
              <a:r>
                <a:rPr lang="en-US" altLang="zh-CN" sz="2000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6227763" y="1674813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693863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98688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2701925" y="2674938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494088" y="2674938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1909763" y="2314575"/>
            <a:ext cx="0" cy="360363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1404938" y="2133600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2917825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149850" y="2674938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3399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4573588" y="2890838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6805613" y="2674938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6229350" y="2890838"/>
            <a:ext cx="5762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3492500" y="836613"/>
            <a:ext cx="2087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ea typeface="楷体" pitchFamily="49" charset="-122"/>
                <a:cs typeface="Times New Roman" pitchFamily="18" charset="0"/>
              </a:rPr>
              <a:t>连接条件为</a:t>
            </a:r>
            <a:r>
              <a:rPr lang="en-US" altLang="zh-CN" sz="2000" dirty="0">
                <a:ea typeface="楷体" pitchFamily="49" charset="-122"/>
                <a:cs typeface="Times New Roman" pitchFamily="18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900113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1404938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1908175" y="4330700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1116013" y="3970338"/>
            <a:ext cx="0" cy="3603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611188" y="37893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2124075" y="4329113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1 2 3 3 5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3914775" y="4332288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1 2 3 3 4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5722938" y="4341813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2 3 3 3 5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6291263" y="4510088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2 3 3 3 4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6286500" y="5341938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dirty="0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1 1 1 1 6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 w="28575">
              <a:solidFill>
                <a:srgbClr val="0000FF"/>
              </a:solidFill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4857752" y="3357562"/>
            <a:ext cx="432000" cy="649287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8351" name="Text Box 63"/>
          <p:cNvSpPr txBox="1">
            <a:spLocks noChangeArrowheads="1"/>
          </p:cNvSpPr>
          <p:nvPr/>
        </p:nvSpPr>
        <p:spPr bwMode="auto">
          <a:xfrm>
            <a:off x="323850" y="188913"/>
            <a:ext cx="4392613" cy="45720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两表条件连接实现</a:t>
            </a:r>
            <a:r>
              <a:rPr lang="zh-CN" altLang="en-US" dirty="0" smtClean="0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的演示</a:t>
            </a:r>
            <a:endParaRPr lang="zh-CN" altLang="en-US" dirty="0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7392988" y="5983288"/>
            <a:ext cx="287337" cy="30777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1908175" y="5516563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h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单链表创建完毕</a:t>
            </a: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*&amp;h)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*q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*s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连接字段是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序号，第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个表序号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创建结果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&gt;Row=0;	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置行数为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&gt;Col=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Col+h2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-&gt;Col;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置列数为表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的列数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endParaRPr kumimoji="1"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500174"/>
            <a:ext cx="6572296" cy="3257630"/>
            <a:chOff x="571472" y="1428736"/>
            <a:chExt cx="6572296" cy="3257630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5929354" cy="7858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2910" y="4286256"/>
              <a:ext cx="65008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输入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连接条件，如</a:t>
              </a:r>
              <a:r>
                <a:rPr lang="en-US" altLang="zh-CN" sz="20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2 3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表示表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列和表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的第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列相等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2518158" y="2987274"/>
              <a:ext cx="2143140" cy="60722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71472" y="2428868"/>
            <a:ext cx="7786742" cy="2665488"/>
            <a:chOff x="571472" y="2449506"/>
            <a:chExt cx="7786742" cy="2665488"/>
          </a:xfrm>
        </p:grpSpPr>
        <p:sp>
          <p:nvSpPr>
            <p:cNvPr id="8" name="矩形 7"/>
            <p:cNvSpPr/>
            <p:nvPr/>
          </p:nvSpPr>
          <p:spPr>
            <a:xfrm>
              <a:off x="571472" y="2449506"/>
              <a:ext cx="7786742" cy="128588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71488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创建头结点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V="1">
              <a:off x="785787" y="4164018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34400" cy="3477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 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{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-&gt;next;	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开始结点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(q!=NULL)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扫描表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{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-1]==q-&gt;data[j-1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对应字段值相等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的当前行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s-&gt;data[k]=p-&gt;data[k];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(k=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复制表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的当前行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Col+k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]=q-&gt;data[k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00232" y="1785926"/>
            <a:ext cx="6357982" cy="3043316"/>
            <a:chOff x="2000232" y="1785926"/>
            <a:chExt cx="6357982" cy="3043316"/>
          </a:xfrm>
        </p:grpSpPr>
        <p:sp>
          <p:nvSpPr>
            <p:cNvPr id="4" name="矩形 3"/>
            <p:cNvSpPr/>
            <p:nvPr/>
          </p:nvSpPr>
          <p:spPr>
            <a:xfrm>
              <a:off x="2000232" y="1785926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4429132"/>
              <a:ext cx="3500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条件成立，创建一个结点</a:t>
              </a:r>
              <a:r>
                <a:rPr lang="en-US" altLang="zh-CN" sz="2000" smtClean="0">
                  <a:ea typeface="楷体" pitchFamily="49" charset="-122"/>
                  <a:cs typeface="Times New Roman" pitchFamily="18" charset="0"/>
                </a:rPr>
                <a:t>*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s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16200000" flipV="1">
              <a:off x="3643306" y="3929066"/>
              <a:ext cx="1000132" cy="142876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152400" y="187325"/>
            <a:ext cx="8420128" cy="470898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kumimoji="1" lang="en-US" altLang="zh-CN" sz="2000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(h-&gt;next==NULL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若插入第一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&gt;next=s;	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到头结点之后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若插入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&gt;next=s;	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r=s;		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en-US" altLang="zh-CN" sz="2000" dirty="0" smtClean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endParaRPr kumimoji="1"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h-&gt;Row++;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表行数增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q=q-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&gt;next;	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下移一个记录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p=p-&gt;next;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下移一个记录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 	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14480" y="457122"/>
            <a:ext cx="6357982" cy="5186456"/>
            <a:chOff x="1714480" y="428604"/>
            <a:chExt cx="6357982" cy="5186456"/>
          </a:xfrm>
        </p:grpSpPr>
        <p:sp>
          <p:nvSpPr>
            <p:cNvPr id="5" name="矩形 4"/>
            <p:cNvSpPr/>
            <p:nvPr/>
          </p:nvSpPr>
          <p:spPr>
            <a:xfrm>
              <a:off x="1714480" y="428604"/>
              <a:ext cx="6357982" cy="17145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14612" y="5214950"/>
              <a:ext cx="1643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</a:rPr>
                <a:t>尾插法建表</a:t>
              </a:r>
              <a:endParaRPr kumimoji="1"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16200000" flipV="1">
              <a:off x="1893076" y="3679033"/>
              <a:ext cx="3143272" cy="7143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468313" y="1643050"/>
            <a:ext cx="6246827" cy="4454278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216000" bIns="72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main()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*h2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1:\n");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2:\n");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LinkTable(h1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zh-CN" altLang="en-US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连接两个表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连接结果表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:\n");	</a:t>
            </a: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输出连接结果</a:t>
            </a:r>
          </a:p>
          <a:p>
            <a:r>
              <a:rPr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 err="1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endParaRPr lang="en-US" altLang="zh-CN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 		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销毁单链表</a:t>
            </a:r>
            <a:r>
              <a:rPr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81040" y="1000108"/>
            <a:ext cx="481965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0034" y="214290"/>
            <a:ext cx="278608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设计求解程序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27088" y="996950"/>
            <a:ext cx="5689600" cy="5450311"/>
          </a:xfrm>
          <a:prstGeom prst="rect">
            <a:avLst/>
          </a:prstGeom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2↙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5↙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6↙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4↙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连接字段是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00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表位</a:t>
            </a:r>
            <a:r>
              <a:rPr lang="zh-CN" altLang="en-US" sz="200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序，第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个表位序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en-US" altLang="zh-CN" sz="2000" u="sng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 1↙</a:t>
            </a:r>
            <a:endParaRPr lang="en-US" altLang="zh-CN" sz="2000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连接结果表</a:t>
            </a:r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1 2 3 3 5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1 2 3 3 4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2 3 3 3 5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2 3 3 3 4</a:t>
            </a:r>
          </a:p>
          <a:p>
            <a:r>
              <a:rPr lang="en-US" altLang="zh-CN" sz="2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1 1 1 1 6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14348" y="214290"/>
            <a:ext cx="192882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2"/>
              </a:buBlip>
            </a:pPr>
            <a:r>
              <a:rPr lang="zh-CN" altLang="en-US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运行结果</a:t>
            </a:r>
            <a:endParaRPr lang="zh-CN" altLang="en-US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11188" y="620713"/>
            <a:ext cx="7632700" cy="1141439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lang="zh-CN" altLang="en-US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体会利用线性表数据结构求解问题的一般过程。</a:t>
            </a:r>
          </a:p>
        </p:txBody>
      </p:sp>
      <p:pic>
        <p:nvPicPr>
          <p:cNvPr id="250884" name="Picture 4" descr="u=212212056,975178302&amp;fm=23&amp;gp=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2160587" cy="306235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214290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20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两个表自然连接</a:t>
            </a:r>
            <a:endParaRPr lang="zh-CN" altLang="en-US" sz="220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00166" y="121442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297" y="642918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A</a:t>
            </a:r>
            <a:endParaRPr lang="zh-CN" altLang="en-US" i="1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29256" y="1252823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2292" y="68131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smtClean="0"/>
              <a:t>B</a:t>
            </a:r>
            <a:endParaRPr lang="zh-CN" altLang="en-US" i="1"/>
          </a:p>
        </p:txBody>
      </p:sp>
      <p:grpSp>
        <p:nvGrpSpPr>
          <p:cNvPr id="30" name="组合 29"/>
          <p:cNvGrpSpPr/>
          <p:nvPr/>
        </p:nvGrpSpPr>
        <p:grpSpPr>
          <a:xfrm>
            <a:off x="4573587" y="1495415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smtClean="0">
                  <a:solidFill>
                    <a:srgbClr val="FF00FF"/>
                  </a:solidFill>
                  <a:ea typeface="宋体" pitchFamily="2" charset="-122"/>
                </a:rPr>
                <a:t>3=1</a:t>
              </a:r>
              <a:endParaRPr lang="en-US" altLang="zh-CN" sz="1400">
                <a:solidFill>
                  <a:srgbClr val="FF00FF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428861" y="335756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28860" y="378619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28861" y="421481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28861" y="464344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428862" y="507207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098832" y="1219485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098832" y="158366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097202" y="19545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430886" y="125282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429256" y="19878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429256" y="161001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14480" y="2500306"/>
            <a:ext cx="4284693" cy="1285884"/>
            <a:chOff x="1714480" y="2500306"/>
            <a:chExt cx="4284693" cy="1285884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endParaRPr lang="zh-CN" altLang="en-US" i="1"/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r>
                <a:rPr lang="en-US" altLang="zh-CN" smtClean="0"/>
                <a:t>=</a:t>
              </a:r>
              <a:r>
                <a:rPr lang="en-US" altLang="zh-CN" i="1" smtClean="0"/>
                <a:t>A</a:t>
              </a:r>
              <a:endParaRPr lang="zh-CN" altLang="en-US" i="1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073653" y="2638423"/>
              <a:ext cx="355603" cy="576263"/>
              <a:chOff x="4714876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714876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714876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 smtClean="0">
                    <a:solidFill>
                      <a:srgbClr val="FF00FF"/>
                    </a:solidFill>
                    <a:ea typeface="宋体" pitchFamily="2" charset="-122"/>
                  </a:rPr>
                  <a:t>3=1</a:t>
                </a:r>
                <a:endParaRPr lang="en-US" altLang="zh-CN" sz="1400">
                  <a:solidFill>
                    <a:srgbClr val="FF00FF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99107" y="2571744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B</a:t>
              </a:r>
              <a:endParaRPr lang="zh-CN" altLang="en-US" i="1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00760" y="3786190"/>
            <a:ext cx="849633" cy="1285884"/>
            <a:chOff x="6000760" y="3786190"/>
            <a:chExt cx="849633" cy="1285884"/>
          </a:xfrm>
        </p:grpSpPr>
        <p:sp>
          <p:nvSpPr>
            <p:cNvPr id="58" name="TextBox 57"/>
            <p:cNvSpPr txBox="1"/>
            <p:nvPr/>
          </p:nvSpPr>
          <p:spPr>
            <a:xfrm>
              <a:off x="6357950" y="3786190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mtClean="0">
                  <a:latin typeface="楷体" pitchFamily="49" charset="-122"/>
                  <a:ea typeface="楷体" pitchFamily="49" charset="-122"/>
                </a:rPr>
                <a:t>连接结果</a:t>
              </a:r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28794" y="5786454"/>
            <a:ext cx="3597300" cy="647701"/>
            <a:chOff x="1928794" y="5786454"/>
            <a:chExt cx="3597300" cy="647701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7402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670427" y="6286517"/>
              <a:ext cx="231775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FF00FF"/>
                  </a:solidFill>
                  <a:ea typeface="宋体" pitchFamily="2" charset="-122"/>
                </a:rPr>
                <a:t>i</a:t>
              </a:r>
              <a:r>
                <a:rPr lang="en-US" altLang="zh-CN" sz="1400">
                  <a:solidFill>
                    <a:srgbClr val="FF00FF"/>
                  </a:solidFill>
                  <a:ea typeface="宋体" pitchFamily="2" charset="-122"/>
                </a:rPr>
                <a:t>=</a:t>
              </a:r>
              <a:r>
                <a:rPr lang="en-US" altLang="zh-CN" sz="1400" i="1">
                  <a:solidFill>
                    <a:srgbClr val="FF00FF"/>
                  </a:solidFill>
                  <a:ea typeface="宋体" pitchFamily="2" charset="-122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28794" y="5786454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>
                  <a:latin typeface="楷体" pitchFamily="49" charset="-122"/>
                  <a:ea typeface="楷体" pitchFamily="49" charset="-122"/>
                </a:rPr>
                <a:t>一般格式：</a:t>
              </a:r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C</a:t>
              </a:r>
              <a:r>
                <a:rPr lang="en-US" altLang="zh-CN" smtClean="0"/>
                <a:t>=</a:t>
              </a:r>
              <a:r>
                <a:rPr lang="en-US" altLang="zh-CN" i="1" smtClean="0"/>
                <a:t>A</a:t>
              </a:r>
              <a:endParaRPr lang="zh-CN" altLang="en-US" i="1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smtClean="0"/>
                <a:t>B</a:t>
              </a:r>
              <a:endParaRPr lang="zh-CN" altLang="en-US" i="1"/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2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39750" y="404813"/>
            <a:ext cx="2389175" cy="587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tIns="108000" bIns="108000">
            <a:spAutoFit/>
          </a:bodyPr>
          <a:lstStyle/>
          <a:p>
            <a:pPr>
              <a:spcBef>
                <a:spcPts val="0"/>
              </a:spcBef>
              <a:buFontTx/>
              <a:buBlip>
                <a:blip r:embed="rId3"/>
              </a:buBlip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数据组织 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042988" y="3860800"/>
            <a:ext cx="669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</a:t>
            </a:r>
            <a:r>
              <a:rPr lang="zh-CN" altLang="en-US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头结点和数据结点的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类型不同！！！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900113" y="1771650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1404938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1908175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77" name="Arc 9"/>
          <p:cNvSpPr>
            <a:spLocks/>
          </p:cNvSpPr>
          <p:nvPr/>
        </p:nvSpPr>
        <p:spPr bwMode="auto">
          <a:xfrm>
            <a:off x="827088" y="1268413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93700" y="1052513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7733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6369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81" name="Line 13"/>
          <p:cNvSpPr>
            <a:spLocks noChangeShapeType="1"/>
          </p:cNvSpPr>
          <p:nvPr/>
        </p:nvSpPr>
        <p:spPr bwMode="auto">
          <a:xfrm>
            <a:off x="21240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4500563" y="1771650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37583" name="Rectangle 15"/>
          <p:cNvSpPr>
            <a:spLocks noChangeArrowheads="1"/>
          </p:cNvSpPr>
          <p:nvPr/>
        </p:nvSpPr>
        <p:spPr bwMode="auto">
          <a:xfrm>
            <a:off x="5364163" y="1771650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84" name="Line 16"/>
          <p:cNvSpPr>
            <a:spLocks noChangeShapeType="1"/>
          </p:cNvSpPr>
          <p:nvPr/>
        </p:nvSpPr>
        <p:spPr bwMode="auto">
          <a:xfrm>
            <a:off x="3851275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5" name="Rectangle 17"/>
          <p:cNvSpPr>
            <a:spLocks noChangeArrowheads="1"/>
          </p:cNvSpPr>
          <p:nvPr/>
        </p:nvSpPr>
        <p:spPr bwMode="auto">
          <a:xfrm>
            <a:off x="6229350" y="1771650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7092950" y="1771650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>
            <a:off x="5580063" y="196215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88" name="Rectangle 20"/>
          <p:cNvSpPr>
            <a:spLocks noChangeArrowheads="1"/>
          </p:cNvSpPr>
          <p:nvPr/>
        </p:nvSpPr>
        <p:spPr bwMode="auto">
          <a:xfrm>
            <a:off x="901700" y="299561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7589" name="Rectangle 21"/>
          <p:cNvSpPr>
            <a:spLocks noChangeArrowheads="1"/>
          </p:cNvSpPr>
          <p:nvPr/>
        </p:nvSpPr>
        <p:spPr bwMode="auto">
          <a:xfrm>
            <a:off x="1406525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7590" name="Rectangle 22"/>
          <p:cNvSpPr>
            <a:spLocks noChangeArrowheads="1"/>
          </p:cNvSpPr>
          <p:nvPr/>
        </p:nvSpPr>
        <p:spPr bwMode="auto">
          <a:xfrm>
            <a:off x="1909763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1" name="Arc 23"/>
          <p:cNvSpPr>
            <a:spLocks/>
          </p:cNvSpPr>
          <p:nvPr/>
        </p:nvSpPr>
        <p:spPr bwMode="auto">
          <a:xfrm>
            <a:off x="828675" y="2492375"/>
            <a:ext cx="576263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7592" name="Text Box 24"/>
          <p:cNvSpPr txBox="1">
            <a:spLocks noChangeArrowheads="1"/>
          </p:cNvSpPr>
          <p:nvPr/>
        </p:nvSpPr>
        <p:spPr bwMode="auto">
          <a:xfrm>
            <a:off x="395288" y="2276475"/>
            <a:ext cx="649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h2</a:t>
            </a:r>
          </a:p>
        </p:txBody>
      </p:sp>
      <p:sp>
        <p:nvSpPr>
          <p:cNvPr id="237593" name="Rectangle 25"/>
          <p:cNvSpPr>
            <a:spLocks noChangeArrowheads="1"/>
          </p:cNvSpPr>
          <p:nvPr/>
        </p:nvSpPr>
        <p:spPr bwMode="auto">
          <a:xfrm>
            <a:off x="27749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3 5</a:t>
            </a:r>
          </a:p>
        </p:txBody>
      </p:sp>
      <p:sp>
        <p:nvSpPr>
          <p:cNvPr id="237594" name="Rectangle 26"/>
          <p:cNvSpPr>
            <a:spLocks noChangeArrowheads="1"/>
          </p:cNvSpPr>
          <p:nvPr/>
        </p:nvSpPr>
        <p:spPr bwMode="auto">
          <a:xfrm>
            <a:off x="36385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5" name="Line 27"/>
          <p:cNvSpPr>
            <a:spLocks noChangeShapeType="1"/>
          </p:cNvSpPr>
          <p:nvPr/>
        </p:nvSpPr>
        <p:spPr bwMode="auto">
          <a:xfrm>
            <a:off x="21256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96" name="Rectangle 28"/>
          <p:cNvSpPr>
            <a:spLocks noChangeArrowheads="1"/>
          </p:cNvSpPr>
          <p:nvPr/>
        </p:nvSpPr>
        <p:spPr bwMode="auto">
          <a:xfrm>
            <a:off x="4502150" y="299561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1 6</a:t>
            </a:r>
          </a:p>
        </p:txBody>
      </p:sp>
      <p:sp>
        <p:nvSpPr>
          <p:cNvPr id="237597" name="Rectangle 29"/>
          <p:cNvSpPr>
            <a:spLocks noChangeArrowheads="1"/>
          </p:cNvSpPr>
          <p:nvPr/>
        </p:nvSpPr>
        <p:spPr bwMode="auto">
          <a:xfrm>
            <a:off x="5365750" y="299561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598" name="Line 30"/>
          <p:cNvSpPr>
            <a:spLocks noChangeShapeType="1"/>
          </p:cNvSpPr>
          <p:nvPr/>
        </p:nvSpPr>
        <p:spPr bwMode="auto">
          <a:xfrm>
            <a:off x="3852863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99" name="Rectangle 31"/>
          <p:cNvSpPr>
            <a:spLocks noChangeArrowheads="1"/>
          </p:cNvSpPr>
          <p:nvPr/>
        </p:nvSpPr>
        <p:spPr bwMode="auto">
          <a:xfrm>
            <a:off x="6230938" y="299561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3 4</a:t>
            </a:r>
          </a:p>
        </p:txBody>
      </p:sp>
      <p:sp>
        <p:nvSpPr>
          <p:cNvPr id="237600" name="Rectangle 32"/>
          <p:cNvSpPr>
            <a:spLocks noChangeArrowheads="1"/>
          </p:cNvSpPr>
          <p:nvPr/>
        </p:nvSpPr>
        <p:spPr bwMode="auto">
          <a:xfrm>
            <a:off x="7094538" y="299561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7601" name="Line 33"/>
          <p:cNvSpPr>
            <a:spLocks noChangeShapeType="1"/>
          </p:cNvSpPr>
          <p:nvPr/>
        </p:nvSpPr>
        <p:spPr bwMode="auto">
          <a:xfrm>
            <a:off x="5581650" y="31861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02" name="Freeform 34"/>
          <p:cNvSpPr>
            <a:spLocks/>
          </p:cNvSpPr>
          <p:nvPr/>
        </p:nvSpPr>
        <p:spPr bwMode="auto">
          <a:xfrm>
            <a:off x="2079612" y="3429000"/>
            <a:ext cx="563562" cy="533400"/>
          </a:xfrm>
          <a:custGeom>
            <a:avLst/>
            <a:gdLst/>
            <a:ahLst/>
            <a:cxnLst>
              <a:cxn ang="0">
                <a:pos x="355" y="336"/>
              </a:cxn>
              <a:cxn ang="0">
                <a:pos x="0" y="0"/>
              </a:cxn>
            </a:cxnLst>
            <a:rect l="0" t="0" r="r" b="b"/>
            <a:pathLst>
              <a:path w="355" h="336">
                <a:moveTo>
                  <a:pt x="355" y="33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7603" name="Freeform 35"/>
          <p:cNvSpPr>
            <a:spLocks/>
          </p:cNvSpPr>
          <p:nvPr/>
        </p:nvSpPr>
        <p:spPr bwMode="auto">
          <a:xfrm>
            <a:off x="4208463" y="3427413"/>
            <a:ext cx="434975" cy="484187"/>
          </a:xfrm>
          <a:custGeom>
            <a:avLst/>
            <a:gdLst/>
            <a:ahLst/>
            <a:cxnLst>
              <a:cxn ang="0">
                <a:pos x="0" y="305"/>
              </a:cxn>
              <a:cxn ang="0">
                <a:pos x="274" y="0"/>
              </a:cxn>
            </a:cxnLst>
            <a:rect l="0" t="0" r="r" b="b"/>
            <a:pathLst>
              <a:path w="274" h="305">
                <a:moveTo>
                  <a:pt x="0" y="305"/>
                </a:moveTo>
                <a:lnTo>
                  <a:pt x="274" y="0"/>
                </a:ln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37604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4437063"/>
            <a:ext cx="1450975" cy="1871662"/>
          </a:xfrm>
          <a:prstGeom prst="rect">
            <a:avLst/>
          </a:prstGeom>
          <a:noFill/>
        </p:spPr>
      </p:pic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132138" y="4797425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楷体" pitchFamily="49" charset="-122"/>
                <a:cs typeface="Times New Roman" pitchFamily="18" charset="0"/>
              </a:rPr>
              <a:t>这种数据组织方式有什么好处？？？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3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85786" y="500042"/>
            <a:ext cx="58579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链表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数据结点类型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</a:t>
            </a:r>
            <a:endParaRPr kumimoji="1" lang="en-US" altLang="zh-CN" sz="2000" dirty="0">
              <a:solidFill>
                <a:srgbClr val="339933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71561" y="1071546"/>
            <a:ext cx="6486521" cy="2064769"/>
          </a:xfrm>
          <a:prstGeom prst="rect">
            <a:avLst/>
          </a:prstGeom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10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最大列数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data[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	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后继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7236" y="3806808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262061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38336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657249" y="3303571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3861" y="3087671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6304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4671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19542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3576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51943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681436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6059511" y="3806808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923111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410224" y="399730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928794" y="2943208"/>
            <a:ext cx="1008062" cy="7921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4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42989" y="1196975"/>
            <a:ext cx="5672152" cy="200321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Node2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头结点类型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Row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*next;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684213" y="5229225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30263" y="443706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335088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38325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757238" y="3933825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3717925"/>
            <a:ext cx="64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27035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5671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0542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4307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2943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7814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6159500" y="443706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7023100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5510213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28662" y="500042"/>
            <a:ext cx="44640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头结点类型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定义如下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048198" y="3691413"/>
            <a:ext cx="1404000" cy="7143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5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335758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设计基本运算</a:t>
            </a: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73058" y="935015"/>
            <a:ext cx="7888316" cy="2400657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：交互式创建单链表。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：销毁单链表 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：输出单链表。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*&amp;h)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：实现两个单链表的自然连接运算。</a:t>
            </a:r>
            <a:endParaRPr lang="zh-CN" altLang="en-US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758954" y="4581525"/>
            <a:ext cx="5313376" cy="1323439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DestroyTable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DispTable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*h)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LinkTable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h1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h2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HList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203575" y="3573463"/>
            <a:ext cx="172878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　主程序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67175" y="4073525"/>
            <a:ext cx="0" cy="503238"/>
          </a:xfrm>
          <a:prstGeom prst="line">
            <a:avLst/>
          </a:prstGeom>
          <a:noFill/>
          <a:ln w="762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6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573120" y="963868"/>
            <a:ext cx="8642350" cy="516394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CreateTable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h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    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表的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数，列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d%d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-&gt;Col);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输入表的行数和列数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Row;i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输入所有行的数据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printf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  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%d</a:t>
            </a:r>
            <a:r>
              <a:rPr kumimoji="1" lang="zh-CN" altLang="en-US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i+1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*)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sizeof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));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创建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(j=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&lt;h-&gt;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Col;j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输入一行的数据</a:t>
            </a: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	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scanf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("%</a:t>
            </a:r>
            <a:r>
              <a:rPr kumimoji="1" lang="en-US" altLang="zh-CN" sz="200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"</a:t>
            </a:r>
            <a:r>
              <a:rPr kumimoji="1"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</a:t>
            </a:r>
            <a:r>
              <a:rPr kumimoji="1"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-&gt;data[j]);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if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(h-&gt;next==NULL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插入第一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h-&gt;next=s;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else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其他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r-&gt;next=s;	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将*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结点之后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r=s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//r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始终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r-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&gt;next=NULL;		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尾结点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域置空</a:t>
            </a:r>
          </a:p>
          <a:p>
            <a:pPr>
              <a:lnSpc>
                <a:spcPts val="2000"/>
              </a:lnSpc>
            </a:pP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6842156" y="4638689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隶书" pitchFamily="49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79388" y="92075"/>
            <a:ext cx="446405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）交互式创建单链表算法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7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500034" y="1285860"/>
            <a:ext cx="8280400" cy="2492990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疑问：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为什么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与前面尾插法建立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链表的代码不同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？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回答：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因为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这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里</a:t>
            </a: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zh-CN" altLang="en-US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数据结点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类型不同，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不能同时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作为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头结点和数据结点的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指针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。这里让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指向数据结点（多个）。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8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14348" y="1610033"/>
            <a:ext cx="5643602" cy="367635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lang="en-US" altLang="zh-CN" sz="2000" dirty="0" err="1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DestroyTable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HList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*&amp;h)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DList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*pre=h-</a:t>
            </a:r>
            <a:r>
              <a:rPr lang="en-US" altLang="zh-CN" sz="200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lang="zh-CN" altLang="en-US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p=pre-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while 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(p!=NULL)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{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free(pre);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pre=p;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p=p-&gt;next;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}</a:t>
            </a:r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free(pre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free(h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3960813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）销毁单链表算法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9</a:t>
            </a:fld>
            <a:r>
              <a:rPr lang="en-US" altLang="zh-CN" smtClean="0"/>
              <a:t>/19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930</Words>
  <Application>Microsoft PowerPoint</Application>
  <PresentationFormat>全屏显示(4:3)</PresentationFormat>
  <Paragraphs>318</Paragraphs>
  <Slides>19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782</cp:revision>
  <dcterms:created xsi:type="dcterms:W3CDTF">2004-04-02T09:54:37Z</dcterms:created>
  <dcterms:modified xsi:type="dcterms:W3CDTF">2017-05-19T06:00:58Z</dcterms:modified>
</cp:coreProperties>
</file>