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8" r:id="rId3"/>
    <p:sldId id="423" r:id="rId4"/>
    <p:sldId id="362" r:id="rId5"/>
    <p:sldId id="386" r:id="rId6"/>
    <p:sldId id="334" r:id="rId7"/>
    <p:sldId id="433" r:id="rId8"/>
    <p:sldId id="260" r:id="rId9"/>
    <p:sldId id="430" r:id="rId10"/>
    <p:sldId id="262" r:id="rId11"/>
    <p:sldId id="390" r:id="rId12"/>
    <p:sldId id="259" r:id="rId13"/>
    <p:sldId id="420" r:id="rId14"/>
    <p:sldId id="263" r:id="rId15"/>
    <p:sldId id="264" r:id="rId16"/>
    <p:sldId id="266" r:id="rId17"/>
    <p:sldId id="267" r:id="rId18"/>
    <p:sldId id="268" r:id="rId19"/>
    <p:sldId id="269" r:id="rId20"/>
    <p:sldId id="391" r:id="rId21"/>
    <p:sldId id="392" r:id="rId22"/>
    <p:sldId id="434" r:id="rId23"/>
    <p:sldId id="429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660066"/>
    <a:srgbClr val="FF0000"/>
    <a:srgbClr val="666699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9" autoAdjust="0"/>
    <p:restoredTop sz="94682" autoAdjust="0"/>
  </p:normalViewPr>
  <p:slideViewPr>
    <p:cSldViewPr>
      <p:cViewPr varScale="1">
        <p:scale>
          <a:sx n="60" d="100"/>
          <a:sy n="60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 栈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3286116" y="2428868"/>
            <a:ext cx="2571768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5" name="Text Box 3" descr="新闻纸"/>
          <p:cNvSpPr txBox="1">
            <a:spLocks noChangeArrowheads="1"/>
          </p:cNvSpPr>
          <p:nvPr/>
        </p:nvSpPr>
        <p:spPr bwMode="auto">
          <a:xfrm>
            <a:off x="3286116" y="3370833"/>
            <a:ext cx="257176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7067550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的顺序存储结构及其基本运算实现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假设栈的元素个数最大不超过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正整数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，所有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的元素都具有同一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数据类型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可用下列方式来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lang="en-US" altLang="zh-CN" sz="1800" b="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42976" y="3143248"/>
            <a:ext cx="5241937" cy="198624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52000" rIns="288000" bIns="25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top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082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8257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82575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825750"/>
            <a:ext cx="57309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i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825750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的示意图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48021"/>
            <a:chOff x="34925" y="1041378"/>
            <a:chExt cx="1978025" cy="2848021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49438"/>
            <a:chOff x="2309813" y="1765307"/>
            <a:chExt cx="2003425" cy="184943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元素，初始值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顺序栈</a:t>
              </a:r>
              <a:r>
                <a:rPr kumimoji="1" lang="en-US" altLang="zh-CN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ln>
              <a:headEnd/>
              <a:tailEnd/>
            </a:ln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栈的各种状态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建立一个新的空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，实际上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是将栈顶指针指向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即可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b="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449216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*&amp;s)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&gt;top=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92906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2928958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栈指针，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top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所指栈的栈顶指针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49275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占用的存储空间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857225" y="1785926"/>
            <a:ext cx="4786346" cy="144921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free(s);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为空的条件是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&gt;top==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44921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return(s-&gt;top==-1);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在栈不满的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下，先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将栈指针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增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在该位置上插入元素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785926"/>
            <a:ext cx="7632700" cy="224676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&gt;top++;	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&gt;data[s-&gt;top]=e;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放在栈顶指针处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endParaRPr lang="zh-CN" altLang="en-US" i="1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Push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下，先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将栈顶元素赋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将栈指针减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755781"/>
            <a:ext cx="7064426" cy="237254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s-&gt;top==-1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e=s-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&gt;top--;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栈顶指针减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Pop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GetTop(s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下，将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栈顶元素赋给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2372545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(s-&gt;top==-1)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栈下溢出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e=s-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1714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GetTop(s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endParaRPr lang="zh-CN" altLang="en-US" i="1" dirty="0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1951956"/>
            <a:ext cx="72866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16706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3.1.1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的定义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71539" y="5114940"/>
            <a:ext cx="645321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只能选取同一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个端点进行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插入和删除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</a:t>
            </a: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4978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3-3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设计一个算法利用顺序栈判断一个字符串是否是对称串。所谓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对称串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是指从左向右读和从右向左读的序列相同。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357430"/>
            <a:ext cx="7786742" cy="1621671"/>
            <a:chOff x="857224" y="2357430"/>
            <a:chExt cx="7786742" cy="1621671"/>
          </a:xfr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grpSpPr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928662" y="3000372"/>
              <a:ext cx="7715304" cy="978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       字符串</a:t>
              </a:r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的所有元素依次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进栈，产生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的出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序列正好与</a:t>
              </a:r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的顺序相反。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7224" y="2357430"/>
              <a:ext cx="250033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  <a:endPara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symmetry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将串所有元素进栈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str[i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元素进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Pop(st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退栈元素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]!=e)	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与当前串元素不同则不是对称串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357298"/>
            <a:ext cx="6286544" cy="4972142"/>
            <a:chOff x="571472" y="1428736"/>
            <a:chExt cx="6286544" cy="497214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6286544" cy="85725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6000768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 smtClean="0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的所有元素依次进栈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-107189" y="4179099"/>
              <a:ext cx="378621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15304" cy="3929090"/>
            <a:chOff x="571472" y="2428868"/>
            <a:chExt cx="7715304" cy="3929090"/>
          </a:xfrm>
        </p:grpSpPr>
        <p:sp>
          <p:nvSpPr>
            <p:cNvPr id="4" name="矩形 3"/>
            <p:cNvSpPr/>
            <p:nvPr/>
          </p:nvSpPr>
          <p:spPr>
            <a:xfrm>
              <a:off x="571472" y="2428868"/>
              <a:ext cx="7715304" cy="214314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868" y="595784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判断正反序是否相同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3464711" y="4822041"/>
              <a:ext cx="1428760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如果需要用到两个相同类型的栈，可以用一个数组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data[0..MaxSize-1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来实现这两个栈，这称为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共享栈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71472" y="1643050"/>
            <a:ext cx="7488290" cy="2330066"/>
            <a:chOff x="571472" y="1643050"/>
            <a:chExt cx="7488290" cy="2330066"/>
          </a:xfrm>
        </p:grpSpPr>
        <p:sp>
          <p:nvSpPr>
            <p:cNvPr id="4" name="矩形 3"/>
            <p:cNvSpPr/>
            <p:nvPr/>
          </p:nvSpPr>
          <p:spPr>
            <a:xfrm>
              <a:off x="1357290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2879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00298" y="2093703"/>
              <a:ext cx="857256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5755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1758" y="2093703"/>
              <a:ext cx="857256" cy="396000"/>
            </a:xfrm>
            <a:prstGeom prst="rect">
              <a:avLst/>
            </a:prstGeom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451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197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518" y="2093703"/>
              <a:ext cx="857256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7774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0</a:t>
              </a:r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宋体"/>
                  <a:ea typeface="宋体"/>
                </a:rPr>
                <a:t>…</a:t>
              </a:r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166507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/>
                <a:t>n</a:t>
              </a:r>
              <a:r>
                <a:rPr lang="en-US" altLang="zh-CN" sz="2000" smtClean="0"/>
                <a:t>-1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6430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宋体"/>
                  <a:ea typeface="宋体"/>
                </a:rPr>
                <a:t>…</a:t>
              </a:r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5316" y="166507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MaxSize-1</a:t>
              </a:r>
              <a:endParaRPr lang="zh-CN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209370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data</a:t>
              </a:r>
              <a:endParaRPr lang="zh-CN" altLang="en-US" sz="20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736645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95096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top1</a:t>
              </a:r>
              <a:endParaRPr lang="zh-CN" altLang="en-US" sz="200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58546" y="2735851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95016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top2</a:t>
              </a:r>
              <a:endParaRPr lang="zh-CN" altLang="en-US" sz="2000"/>
            </a:p>
          </p:txBody>
        </p:sp>
        <p:sp>
          <p:nvSpPr>
            <p:cNvPr id="25" name="右大括号 24"/>
            <p:cNvSpPr/>
            <p:nvPr/>
          </p:nvSpPr>
          <p:spPr>
            <a:xfrm rot="5400000">
              <a:off x="2471604" y="2408149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665339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6027768" y="2386124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64331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7224" y="4071942"/>
            <a:ext cx="7000924" cy="1823505"/>
            <a:chOff x="857224" y="4071942"/>
            <a:chExt cx="7000924" cy="1823505"/>
          </a:xfrm>
        </p:grpSpPr>
        <p:sp>
          <p:nvSpPr>
            <p:cNvPr id="29" name="TextBox 28"/>
            <p:cNvSpPr txBox="1"/>
            <p:nvPr/>
          </p:nvSpPr>
          <p:spPr>
            <a:xfrm>
              <a:off x="1357290" y="4572008"/>
              <a:ext cx="65008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smtClean="0">
                  <a:ea typeface="楷体" pitchFamily="49" charset="-122"/>
                  <a:cs typeface="Times New Roman" pitchFamily="18" charset="0"/>
                </a:rPr>
                <a:t>typedef struct</a:t>
              </a:r>
              <a:endParaRPr lang="zh-CN" altLang="en-US" sz="2000" smtClean="0"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sz="2000" smtClean="0">
                  <a:ea typeface="楷体" pitchFamily="49" charset="-122"/>
                  <a:cs typeface="Times New Roman" pitchFamily="18" charset="0"/>
                </a:rPr>
                <a:t>{     ElemType data[MaxSize];	//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存放共享栈中元素</a:t>
              </a:r>
            </a:p>
            <a:p>
              <a:pPr algn="l"/>
              <a:r>
                <a:rPr lang="en-US" sz="2000" smtClean="0">
                  <a:ea typeface="楷体" pitchFamily="49" charset="-122"/>
                  <a:cs typeface="Times New Roman" pitchFamily="18" charset="0"/>
                </a:rPr>
                <a:t>       int top1，top2;		//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两个栈的栈顶指针</a:t>
              </a:r>
            </a:p>
            <a:p>
              <a:pPr algn="l"/>
              <a:r>
                <a:rPr lang="en-US" sz="2000" smtClean="0">
                  <a:ea typeface="楷体" pitchFamily="49" charset="-122"/>
                  <a:cs typeface="Times New Roman" pitchFamily="18" charset="0"/>
                </a:rPr>
                <a:t>} </a:t>
              </a:r>
              <a:r>
                <a:rPr 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DStack</a:t>
              </a:r>
              <a:r>
                <a:rPr lang="en-US" sz="2000" smtClean="0">
                  <a:ea typeface="楷体" pitchFamily="49" charset="-122"/>
                  <a:cs typeface="Times New Roman" pitchFamily="18" charset="0"/>
                </a:rPr>
                <a:t>;	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4071942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共享栈类型：</a:t>
              </a:r>
              <a:endPara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允许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进行插入、删除操作的一端称为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的另一端称为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栈底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栈中没有数据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空栈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的插入操作通常称为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进栈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栈。</a:t>
            </a:r>
            <a:endParaRPr kumimoji="1" lang="en-US" altLang="zh-CN" sz="2200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的删除操作通常称为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退栈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栈的几个概念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栈的主要特点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“后进先出”，即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后进栈的元素先出栈。栈也称为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后进先出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走进死胡同的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人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要按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276600" y="1989138"/>
            <a:ext cx="4176713" cy="1214142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栈和线性表有什么不同？</a:t>
            </a:r>
          </a:p>
        </p:txBody>
      </p:sp>
      <p:pic>
        <p:nvPicPr>
          <p:cNvPr id="159752" name="Picture 8" descr="u=747280111,289202635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41438"/>
            <a:ext cx="3025775" cy="2274887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b="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b="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设一个栈的输入序列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借助一个栈所得到的输出序列不可能是</a:t>
            </a:r>
            <a:r>
              <a:rPr kumimoji="1" lang="zh-CN" altLang="en-US" u="sng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	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C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	D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 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969964" y="2415597"/>
            <a:ext cx="345916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不可能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3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下一步不可能出栈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3-3】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一个栈的入栈序列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出栈序列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可能取值的个数是</a:t>
            </a:r>
            <a:r>
              <a:rPr lang="zh-CN" altLang="en-US" u="sng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A.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           </a:t>
            </a:r>
            <a:r>
              <a:rPr lang="en-US" altLang="zh-CN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          D.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无法确定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429024"/>
            <a:chOff x="2000232" y="2643182"/>
            <a:chExt cx="4975260" cy="342902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 smtClean="0">
                  <a:sym typeface="Symbol"/>
                </a:rPr>
                <a:t>n</a:t>
              </a:r>
              <a:r>
                <a:rPr lang="en-US" altLang="zh-CN" sz="2000" smtClean="0">
                  <a:sym typeface="Symbol"/>
                </a:rPr>
                <a:t>  </a:t>
              </a:r>
              <a:r>
                <a:rPr lang="en-US" altLang="zh-CN" sz="2000" smtClean="0">
                  <a:latin typeface="宋体"/>
                  <a:ea typeface="宋体"/>
                  <a:sym typeface="Symbol"/>
                </a:rPr>
                <a:t>…</a:t>
              </a:r>
              <a:r>
                <a:rPr lang="en-US" altLang="zh-CN" sz="2000" smtClean="0">
                  <a:sym typeface="Symbol"/>
                </a:rPr>
                <a:t>   </a:t>
              </a:r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不可能是</a:t>
              </a:r>
              <a:r>
                <a:rPr lang="en-US" altLang="zh-CN" sz="22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</a:p>
            <a:p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共有</a:t>
              </a:r>
              <a:r>
                <a:rPr lang="en-US" altLang="zh-CN" sz="2200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FF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可能</a:t>
              </a:r>
              <a:endPara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/>
                <a:t>1</a:t>
              </a:r>
              <a:r>
                <a:rPr lang="zh-CN" altLang="en-US" sz="2200" smtClean="0"/>
                <a:t>、</a:t>
              </a:r>
              <a:r>
                <a:rPr lang="en-US" altLang="zh-CN" sz="2200" smtClean="0"/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进栈，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3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出栈的结果：</a:t>
              </a:r>
              <a:endParaRPr lang="zh-CN" altLang="en-US" sz="2200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 rot="240349">
            <a:off x="684213" y="1285860"/>
            <a:ext cx="533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栈的几种基本运算如下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  </a:t>
            </a:r>
            <a:endParaRPr kumimoji="1" lang="en-US" altLang="zh-CN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3785652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初始化栈。构造一个空栈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销毁栈。释放栈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StackEmpty(s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判断栈是否为空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空，则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返回真；否则返回假。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进栈。将元素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</a:t>
            </a:r>
            <a:r>
              <a:rPr kumimoji="1"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出栈。从栈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中退出栈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</a:t>
            </a:r>
            <a:r>
              <a:rPr kumimoji="1"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取栈顶元素。返回当前的栈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2910" y="749293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栈中元素逻辑关系与线性表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的相同，栈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22543" y="1963739"/>
            <a:ext cx="7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顺序栈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链栈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</TotalTime>
  <Words>1203</Words>
  <Application>Microsoft PowerPoint</Application>
  <PresentationFormat>全屏显示(4:3)</PresentationFormat>
  <Paragraphs>319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785</cp:revision>
  <dcterms:created xsi:type="dcterms:W3CDTF">2004-04-04T02:09:16Z</dcterms:created>
  <dcterms:modified xsi:type="dcterms:W3CDTF">2017-05-19T06:34:14Z</dcterms:modified>
</cp:coreProperties>
</file>