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57" r:id="rId2"/>
    <p:sldId id="348" r:id="rId3"/>
    <p:sldId id="422" r:id="rId4"/>
    <p:sldId id="446" r:id="rId5"/>
    <p:sldId id="351" r:id="rId6"/>
    <p:sldId id="456" r:id="rId7"/>
    <p:sldId id="447" r:id="rId8"/>
    <p:sldId id="383" r:id="rId9"/>
    <p:sldId id="458" r:id="rId10"/>
    <p:sldId id="353" r:id="rId11"/>
    <p:sldId id="449" r:id="rId12"/>
    <p:sldId id="354" r:id="rId13"/>
    <p:sldId id="394" r:id="rId14"/>
    <p:sldId id="450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395" r:id="rId28"/>
    <p:sldId id="396" r:id="rId29"/>
    <p:sldId id="440" r:id="rId30"/>
    <p:sldId id="429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FF"/>
    <a:srgbClr val="0000FF"/>
    <a:srgbClr val="FF0000"/>
    <a:srgbClr val="666699"/>
    <a:srgbClr val="660066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处理，则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处理，则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/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167062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2800" smtClean="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2800" smtClean="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2800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103" name="TextBox 102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 smtClean="0">
                <a:sym typeface="Symbol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（带有括号）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</a:t>
            </a:r>
            <a:r>
              <a:rPr lang="en-US" smtClean="0"/>
              <a:t>=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*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(</a:t>
            </a:r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“</a:t>
            </a:r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”</a:t>
            </a:r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+mn-ea"/>
                <a:ea typeface="+mn-ea"/>
              </a:rPr>
              <a:t>-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运算符栈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</a:t>
            </a:r>
            <a:r>
              <a:rPr lang="zh-CN" altLang="en-US" smtClean="0"/>
              <a:t>：</a:t>
            </a:r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：一个子表达式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开始，进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时，任何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运算符都进栈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栈顶为</a:t>
            </a:r>
            <a:r>
              <a:rPr lang="en-US" altLang="zh-CN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：任何运算符进栈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：退栈到（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只有大于栈顶的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优先级，才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进栈；否则退栈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786314" y="3286124"/>
            <a:ext cx="3571900" cy="890293"/>
            <a:chOff x="4786314" y="3286124"/>
            <a:chExt cx="3571900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86314" y="3714752"/>
              <a:ext cx="357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 smtClean="0"/>
                <a:t>postexp</a:t>
              </a:r>
              <a:r>
                <a:rPr lang="en-US" smtClean="0"/>
                <a:t>=</a:t>
              </a:r>
              <a:r>
                <a:rPr lang="zh-CN" altLang="en-US" smtClean="0"/>
                <a:t>“</a:t>
              </a:r>
              <a:r>
                <a:rPr lang="en-US" altLang="zh-CN" smtClean="0"/>
                <a:t>2 1 3 + * 4 </a:t>
              </a:r>
              <a:r>
                <a:rPr lang="en-US" altLang="zh-CN" smtClean="0">
                  <a:latin typeface="+mn-ea"/>
                  <a:ea typeface="+mn-ea"/>
                </a:rPr>
                <a:t>-</a:t>
              </a:r>
              <a:r>
                <a:rPr lang="zh-CN" altLang="en-US" smtClean="0"/>
                <a:t>”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97" name="TextBox 96"/>
          <p:cNvSpPr txBox="1"/>
          <p:nvPr/>
        </p:nvSpPr>
        <p:spPr>
          <a:xfrm>
            <a:off x="214282" y="571480"/>
            <a:ext cx="8715436" cy="51181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!='\0')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以前的运算符依次出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中，然后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if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（栈空或者栈顶运算符为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 直接将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else if (ch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的优先级高于栈顶运算符的优先级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else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依次出栈并存入到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中，直到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栈顶运算符优先级小于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优先级，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完毕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44" name="TextBox 43"/>
          <p:cNvSpPr txBox="1"/>
          <p:nvPr/>
        </p:nvSpPr>
        <p:spPr>
          <a:xfrm>
            <a:off x="357158" y="1000108"/>
            <a:ext cx="8429684" cy="4064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!='\0')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以前的运算符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依次出栈并存放到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中，然后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直到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栈空或者栈顶为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直到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栈空或者栈顶为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完毕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472" y="28572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针对简单表达式：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13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2844" y="35716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中缀表达式“</a:t>
            </a:r>
            <a:r>
              <a:rPr lang="en-US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(56</a:t>
            </a:r>
            <a:r>
              <a:rPr lang="en-US" smtClean="0">
                <a:solidFill>
                  <a:srgbClr val="00B050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20)/(4+2)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 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后缀表达式“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56#20#</a:t>
            </a:r>
            <a:r>
              <a:rPr lang="en-US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4#2#+/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214424"/>
          <a:ext cx="8286808" cy="4494896"/>
        </p:xfrm>
        <a:graphic>
          <a:graphicData uri="http://schemas.openxmlformats.org/drawingml/2006/table">
            <a:tbl>
              <a:tblPr/>
              <a:tblGrid>
                <a:gridCol w="4286280"/>
                <a:gridCol w="1428760"/>
                <a:gridCol w="2571768"/>
              </a:tblGrid>
              <a:tr h="574046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98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10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281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7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707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')'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'-'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然后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09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'/'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14</a:t>
            </a:fld>
            <a:r>
              <a:rPr lang="en-US" altLang="zh-CN" smtClean="0"/>
              <a:t>/30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500041"/>
          <a:ext cx="8072494" cy="4586135"/>
        </p:xfrm>
        <a:graphic>
          <a:graphicData uri="http://schemas.openxmlformats.org/drawingml/2006/table">
            <a:tbl>
              <a:tblPr/>
              <a:tblGrid>
                <a:gridCol w="3929090"/>
                <a:gridCol w="1714512"/>
                <a:gridCol w="2428892"/>
              </a:tblGrid>
              <a:tr h="456294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438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78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'+'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顶运算符为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15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')'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'+'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然后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#-4#2#+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62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栈中的所有运算符依次出栈并存入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#-4#2#+/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15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7643866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trans(char *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exp，char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postexp[])		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char e; 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SqStack *Optr;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定义运算符栈指针</a:t>
            </a: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InitStack(Optr);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初始化运算符栈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i=0;			//i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(*exp!='\0')		//exp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表达式未扫描完时循环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	switch(*exp)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判定为左括号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Push(Optr，'(');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左括号进栈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将算术表达式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转换成后缀表达式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7715304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')'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   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(e!='(')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  postexp[i++]=e;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   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 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500042"/>
            <a:ext cx="828680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'+':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判定为加或减号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if (e!='(')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{      postexp[i++]=e;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else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时退出循环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Push(Optr，*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exp++;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42968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if (e=='*' || e=='/')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       postexp[i++]=e;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else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为非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运算符时退出循环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Push(Optr，*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8358246" cy="54487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	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while (*exp&gt;='0' &amp;&amp; *exp&lt;='9')  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      postexp[i++]=*exp;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exp++;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postexp[i++]='#';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完毕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不空时循环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postexp[i++]=e;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postexp[i]='\0';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DestroyStack(Optr);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这里限定的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简单表达式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求值问题是：用户输入一个包含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”、正整数和圆括号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的合法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算术表达式，计算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该表达式的运算结果。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20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）后缀表达式求值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 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值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操作数栈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的所有字符：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数字字符：转换为数值并进栈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运算符：退栈两个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操作数，计算，将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结果进栈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21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814393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!='\0')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c=b+a;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c=b-a;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c=b*a;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c=b/a;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为数字字符：将连续的数字串转换成数值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栈的栈顶操作数即后缀表达式的值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22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后缀表达式“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56#20#</a:t>
            </a:r>
            <a:r>
              <a:rPr lang="en-US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4#2#+/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”的求值过程。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/>
                <a:gridCol w="2394864"/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算法结束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23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928670"/>
            <a:ext cx="835824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double compvalue(char *postexp)	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double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d， a， b， c，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SqStack1 *Opnd;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InitStack1(Opnd);	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(*postexp!='\0')		//postexp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switch (*postexp)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Pop1(Opnd，a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Pop1(Opnd，b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c=b+a;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计算后缀表达式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24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Pop1(Opnd，a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Pop1(Opnd，b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c=b-a;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Pop1(Opnd，a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Pop1(Opnd，b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c=b*a;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25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00105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Pop1(Opnd，a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Pop1(Opnd，b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(a!=0)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c=b/a;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else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printf("\n\t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除零错误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exit(0);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26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92961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	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处理数字字符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d=0;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转换成对应的数值存放到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while (*postexp&gt;='0' &amp;&amp; *postexp&lt;='9')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d=10*d+*postexp-'0';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postexp++;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Push1(Opnd，d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将数值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postexp++;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继续处理其他字符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GetTop1(Opnd，e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DestroyStack1(Opnd);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e;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7572428" cy="298809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main()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char exp[]="(56-20)/(4+2)";	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改为键盘输入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postexp[MaxSize];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trans(exp，postexp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中缀表达式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:%s\n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"，exp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:%s\n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"，postexp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表达式的值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:%g\n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"，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compvalue(postexp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>
          <a:xfrm>
            <a:off x="6643702" y="6215082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/>
              <a:pPr/>
              <a:t>28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4143404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中缀表达式</a:t>
            </a:r>
            <a:r>
              <a:rPr 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:(56-20)/(4+2)</a:t>
            </a:r>
            <a:endParaRPr lang="zh-CN" altLang="en-US" sz="20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:56#20#-4#2#+/</a:t>
            </a:r>
            <a:endParaRPr lang="zh-CN" altLang="en-US" sz="20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表达式的值</a:t>
            </a:r>
            <a:r>
              <a:rPr 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:6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29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5723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是否可以将求解简单表达式的两个阶段合并起来？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 简单表达式采用字符数组</a:t>
            </a:r>
            <a:r>
              <a:rPr 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表示，其中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只含有“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”、正整数和圆括号。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方便，假设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该表达式都是合法的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算术表达式，例如，</a:t>
            </a:r>
            <a:r>
              <a:rPr 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exp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1+2*(4+12)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在设计相关算法中用到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栈，这里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采用顺序栈存储结构。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运算符位于两个操作数中间的表达式称为中缀表达式。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就是一个中缀表达式。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31289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运算算法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中缀表达式的运算规则：“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先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乘除，后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加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减，从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左到右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计算，先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括号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内，后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括号外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因此，中缀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表达式不仅要依赖运算符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优先级，而且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还要处理括号。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算术表达式的另一种形式是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逆波兰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，就是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在算术表达式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中，运算符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在操作数的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后面，如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的后缀表达式为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 2 3 * +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 smtClean="0"/>
              <a:t>/30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27560"/>
            <a:chOff x="1000100" y="2500306"/>
            <a:chExt cx="7286676" cy="2527560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后缀表达式：</a:t>
              </a:r>
              <a:endPara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8846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已考虑了运算符的优先级。</a:t>
              </a:r>
              <a:endPara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没有括号。</a:t>
              </a:r>
              <a:endPara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只有操作数和</a:t>
              </a: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运算符，而且</a:t>
              </a: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越放在前面的运算符来越优先执行。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在算术表达式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中，如果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运算符在操作数的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前面，称为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表达式，如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的前缀表达式为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+ 1 * 2 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 smtClean="0"/>
              <a:t>/30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754326"/>
            <a:chOff x="1000100" y="2285992"/>
            <a:chExt cx="7286676" cy="1754326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中缀表达式：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后缀表达式：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前缀表达式：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+  1 * 2  3</a:t>
              </a:r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运算数的相对次序相同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对该后缀表达式求值。</a:t>
            </a:r>
            <a:endParaRPr lang="zh-CN" altLang="en-US" sz="200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）将算术表达式转换成后缀表达式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 smtClean="0">
                <a:sym typeface="Symbol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运算符栈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的所有字符：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数字字符直接放在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中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运算符通过一个栈来处理优先级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 smtClean="0">
                <a:sym typeface="Symbol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（没有括号）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</a:t>
            </a:r>
            <a:r>
              <a:rPr lang="en-US" smtClean="0"/>
              <a:t>=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运算符栈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</a:t>
            </a:r>
            <a:r>
              <a:rPr lang="zh-CN" altLang="en-US" smtClean="0"/>
              <a:t>：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008000"/>
                </a:solidFill>
              </a:rPr>
              <a:t>+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“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”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优先级比较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先进栈的先退栈即先执行：</a:t>
            </a:r>
            <a:endParaRPr lang="en-US" altLang="zh-CN" sz="18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只有大于栈顶优先级才能直接进栈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929190" y="3643314"/>
            <a:ext cx="3857652" cy="890293"/>
            <a:chOff x="5214942" y="4000504"/>
            <a:chExt cx="385765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4429132"/>
              <a:ext cx="3857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/>
                <a:t>“</a:t>
              </a:r>
              <a:r>
                <a:rPr lang="en-US" altLang="zh-CN" smtClean="0"/>
                <a:t>1+2+3</a:t>
              </a:r>
              <a:r>
                <a:rPr lang="zh-CN" altLang="en-US" smtClean="0"/>
                <a:t>”</a:t>
              </a:r>
              <a:r>
                <a:rPr lang="zh-CN" altLang="en-US" smtClean="0">
                  <a:solidFill>
                    <a:srgbClr val="C00000"/>
                  </a:solidFill>
                  <a:sym typeface="Symbol"/>
                </a:rPr>
                <a:t> </a:t>
              </a:r>
              <a:r>
                <a:rPr lang="zh-CN" altLang="en-US" smtClean="0">
                  <a:sym typeface="Symbol"/>
                </a:rPr>
                <a:t> </a:t>
              </a:r>
              <a:r>
                <a:rPr lang="zh-CN" altLang="en-US" smtClean="0"/>
                <a:t>“</a:t>
              </a:r>
              <a:r>
                <a:rPr lang="en-US" altLang="zh-CN" smtClean="0"/>
                <a:t>1 2 </a:t>
              </a:r>
              <a:r>
                <a:rPr lang="en-US" altLang="zh-CN" smtClean="0">
                  <a:solidFill>
                    <a:srgbClr val="008000"/>
                  </a:solidFill>
                </a:rPr>
                <a:t>+</a:t>
              </a:r>
              <a:r>
                <a:rPr lang="en-US" altLang="zh-CN" smtClean="0"/>
                <a:t> 3 +</a:t>
              </a:r>
              <a:r>
                <a:rPr lang="zh-CN" altLang="en-US" smtClean="0"/>
                <a:t>”</a:t>
              </a:r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8000"/>
                </a:solidFill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扫描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完毕，所有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运算符退栈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1503</Words>
  <Application>Microsoft PowerPoint</Application>
  <PresentationFormat>全屏显示(4:3)</PresentationFormat>
  <Paragraphs>339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876</cp:revision>
  <dcterms:created xsi:type="dcterms:W3CDTF">2004-04-04T02:09:16Z</dcterms:created>
  <dcterms:modified xsi:type="dcterms:W3CDTF">2017-05-19T06:32:00Z</dcterms:modified>
</cp:coreProperties>
</file>