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sldIdLst>
    <p:sldId id="348" r:id="rId2"/>
    <p:sldId id="444" r:id="rId3"/>
    <p:sldId id="441" r:id="rId4"/>
    <p:sldId id="422" r:id="rId5"/>
    <p:sldId id="442" r:id="rId6"/>
    <p:sldId id="443" r:id="rId7"/>
    <p:sldId id="446" r:id="rId8"/>
    <p:sldId id="351" r:id="rId9"/>
    <p:sldId id="456" r:id="rId10"/>
    <p:sldId id="447" r:id="rId11"/>
    <p:sldId id="383" r:id="rId12"/>
    <p:sldId id="353" r:id="rId13"/>
    <p:sldId id="449" r:id="rId14"/>
    <p:sldId id="457" r:id="rId15"/>
    <p:sldId id="354" r:id="rId16"/>
    <p:sldId id="394" r:id="rId17"/>
    <p:sldId id="450" r:id="rId18"/>
    <p:sldId id="395" r:id="rId19"/>
    <p:sldId id="396" r:id="rId20"/>
    <p:sldId id="429" r:id="rId2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FF00FF"/>
    <a:srgbClr val="FF0000"/>
    <a:srgbClr val="666699"/>
    <a:srgbClr val="660066"/>
    <a:srgbClr val="F8BFBE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49" autoAdjust="0"/>
    <p:restoredTop sz="94682" autoAdjust="0"/>
  </p:normalViewPr>
  <p:slideViewPr>
    <p:cSldViewPr>
      <p:cViewPr varScale="1">
        <p:scale>
          <a:sx n="60" d="100"/>
          <a:sy n="60" d="100"/>
        </p:scale>
        <p:origin x="-14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9200AD0C-DDBA-43D0-A440-12A8C764AD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1C4D4E92-3379-4E90-97D3-07C5AA45976A}" type="slidenum">
              <a:rPr lang="en-US" altLang="zh-CN" smtClean="0"/>
              <a:pPr/>
              <a:t>‹#›</a:t>
            </a:fld>
            <a:r>
              <a:rPr lang="en-US" altLang="zh-CN" smtClean="0"/>
              <a:t>/30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0F6BB-DAB6-43B3-A0EA-00FD92021F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03AA-8F00-44AB-9C65-51B68D56BE2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BA482-95DA-42F6-A072-9363AF993A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E190-2EAE-42A8-A0D3-60AC4F58C0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F32E-F60B-41E2-90F2-17189FE7E52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4CF8-6B02-4800-AF5E-4C229D179F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D573-3281-4125-AB9C-0D753DCC5CE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C8B7E570-69B3-4B0D-BE72-C89A0FCDCBD8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1FAD-13B8-4DC3-86AD-27B7A975CD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9D88-D4DD-45BD-8508-C2FE34F03A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A5312-24EC-4FF0-9030-DA69F7DF92B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93701" y="1457207"/>
            <a:ext cx="24637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en-US" altLang="zh-CN" sz="28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8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问题描述</a:t>
            </a:r>
            <a:r>
              <a:rPr kumimoji="1" lang="zh-CN" altLang="en-US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       </a:t>
            </a:r>
            <a:endParaRPr kumimoji="1" lang="zh-CN" altLang="en-US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0356" name="Text Box 4" descr="羊皮纸"/>
          <p:cNvSpPr txBox="1">
            <a:spLocks noChangeArrowheads="1"/>
          </p:cNvSpPr>
          <p:nvPr/>
        </p:nvSpPr>
        <p:spPr bwMode="auto">
          <a:xfrm>
            <a:off x="428596" y="460228"/>
            <a:ext cx="3962398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1" lang="zh-CN" altLang="en-US" sz="280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kumimoji="1" lang="zh-CN" altLang="en-US" sz="2800" dirty="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用栈求解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迷宫问题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54" y="2246178"/>
            <a:ext cx="8072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给定一个</a:t>
            </a:r>
            <a:r>
              <a:rPr lang="en-US" i="1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×</a:t>
            </a:r>
            <a:r>
              <a:rPr lang="en-US" i="1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迷宫图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入口与出口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行走规则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。求一条从指定入口到出口的路径。</a:t>
            </a:r>
            <a:endParaRPr lang="en-US" altLang="zh-CN" dirty="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所求路径必须是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简单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路径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，即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路径不重复。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57158" y="428604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如果一个当前方块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）没有找到任何相邻可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走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方块，表示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此时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无路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可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走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，将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其退栈。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1066780" y="2171634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30" name="直接箭头连接符 29"/>
          <p:cNvCxnSpPr>
            <a:stCxn id="16" idx="3"/>
          </p:cNvCxnSpPr>
          <p:nvPr/>
        </p:nvCxnSpPr>
        <p:spPr>
          <a:xfrm>
            <a:off x="1786780" y="2441634"/>
            <a:ext cx="504000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6" idx="2"/>
          </p:cNvCxnSpPr>
          <p:nvPr/>
        </p:nvCxnSpPr>
        <p:spPr>
          <a:xfrm rot="5400000">
            <a:off x="1231028" y="2904576"/>
            <a:ext cx="388694" cy="281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1"/>
          </p:cNvCxnSpPr>
          <p:nvPr/>
        </p:nvCxnSpPr>
        <p:spPr>
          <a:xfrm rot="10800000" flipV="1">
            <a:off x="562780" y="2457386"/>
            <a:ext cx="504000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6" idx="0"/>
          </p:cNvCxnSpPr>
          <p:nvPr/>
        </p:nvCxnSpPr>
        <p:spPr>
          <a:xfrm rot="16200000" flipV="1">
            <a:off x="1282499" y="2027353"/>
            <a:ext cx="285752" cy="281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2352664" y="2243072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×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1133460" y="1485772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×</a:t>
            </a: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1138218" y="3100328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×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1406" y="2100196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×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3143240" y="1285860"/>
            <a:ext cx="5715040" cy="2571768"/>
            <a:chOff x="3143240" y="1285860"/>
            <a:chExt cx="5715040" cy="2571768"/>
          </a:xfrm>
        </p:grpSpPr>
        <p:sp>
          <p:nvSpPr>
            <p:cNvPr id="22" name="TextBox 21"/>
            <p:cNvSpPr txBox="1"/>
            <p:nvPr/>
          </p:nvSpPr>
          <p:spPr>
            <a:xfrm>
              <a:off x="5213354" y="3395963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/>
                <a:t>i</a:t>
              </a:r>
              <a:endParaRPr lang="zh-CN" altLang="en-US" i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99172" y="3395963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j</a:t>
              </a:r>
              <a:endParaRPr lang="zh-CN" altLang="en-US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13552" y="3395963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/>
                <a:t>di</a:t>
              </a:r>
              <a:endParaRPr lang="zh-CN" altLang="en-US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13354" y="228599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/>
                <a:t>i</a:t>
              </a:r>
              <a:endParaRPr lang="zh-CN" altLang="en-US" i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99172" y="228599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j</a:t>
              </a:r>
              <a:endParaRPr lang="zh-CN" altLang="en-US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13552" y="228599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d</a:t>
              </a:r>
              <a:endParaRPr lang="zh-CN" altLang="en-US" i="1" dirty="0"/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4356098" y="2786058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927602" y="3357562"/>
              <a:ext cx="2714644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7071536" y="2785264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140990" y="2571744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栈</a:t>
              </a:r>
              <a:endPara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29388" y="1385816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将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）退栈</a:t>
              </a:r>
              <a:endPara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1" name="上箭头 20"/>
            <p:cNvSpPr/>
            <p:nvPr/>
          </p:nvSpPr>
          <p:spPr bwMode="auto">
            <a:xfrm>
              <a:off x="6143636" y="1285860"/>
              <a:ext cx="285752" cy="857256"/>
            </a:xfrm>
            <a:prstGeom prst="up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右箭头 46"/>
            <p:cNvSpPr/>
            <p:nvPr/>
          </p:nvSpPr>
          <p:spPr bwMode="auto">
            <a:xfrm>
              <a:off x="3143240" y="2143116"/>
              <a:ext cx="785818" cy="500066"/>
            </a:xfrm>
            <a:prstGeom prst="right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5143504" y="2681583"/>
              <a:ext cx="12938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ym typeface="Symbol"/>
                </a:rPr>
                <a:t></a:t>
              </a:r>
              <a:endParaRPr lang="zh-CN" altLang="en-US" dirty="0"/>
            </a:p>
          </p:txBody>
        </p: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10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428596" y="500042"/>
            <a:ext cx="338613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求解迷宫路径的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过程：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1979613" y="1714488"/>
            <a:ext cx="1368425" cy="648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前一方块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989647" y="1285860"/>
            <a:ext cx="1149363" cy="561989"/>
            <a:chOff x="5989647" y="1285860"/>
            <a:chExt cx="1149363" cy="561989"/>
          </a:xfrm>
        </p:grpSpPr>
        <p:sp>
          <p:nvSpPr>
            <p:cNvPr id="156681" name="Freeform 9"/>
            <p:cNvSpPr>
              <a:spLocks/>
            </p:cNvSpPr>
            <p:nvPr/>
          </p:nvSpPr>
          <p:spPr bwMode="auto">
            <a:xfrm>
              <a:off x="5989647" y="1500174"/>
              <a:ext cx="649297" cy="347675"/>
            </a:xfrm>
            <a:custGeom>
              <a:avLst/>
              <a:gdLst/>
              <a:ahLst/>
              <a:cxnLst>
                <a:cxn ang="0">
                  <a:pos x="0" y="262"/>
                </a:cxn>
                <a:cxn ang="0">
                  <a:pos x="405" y="0"/>
                </a:cxn>
              </a:cxnLst>
              <a:rect l="0" t="0" r="r" b="b"/>
              <a:pathLst>
                <a:path w="405" h="262">
                  <a:moveTo>
                    <a:pt x="0" y="262"/>
                  </a:moveTo>
                  <a:lnTo>
                    <a:pt x="405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83" name="Text Box 11"/>
            <p:cNvSpPr txBox="1">
              <a:spLocks noChangeArrowheads="1"/>
            </p:cNvSpPr>
            <p:nvPr/>
          </p:nvSpPr>
          <p:spPr bwMode="auto">
            <a:xfrm>
              <a:off x="6562748" y="1285860"/>
              <a:ext cx="576262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×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89647" y="2206624"/>
            <a:ext cx="1154121" cy="507996"/>
            <a:chOff x="5989647" y="2206624"/>
            <a:chExt cx="1154121" cy="507996"/>
          </a:xfrm>
        </p:grpSpPr>
        <p:sp>
          <p:nvSpPr>
            <p:cNvPr id="156682" name="Line 10"/>
            <p:cNvSpPr>
              <a:spLocks noChangeShapeType="1"/>
            </p:cNvSpPr>
            <p:nvPr/>
          </p:nvSpPr>
          <p:spPr bwMode="auto">
            <a:xfrm>
              <a:off x="5989647" y="2206624"/>
              <a:ext cx="64770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84" name="Text Box 12"/>
            <p:cNvSpPr txBox="1">
              <a:spLocks noChangeArrowheads="1"/>
            </p:cNvSpPr>
            <p:nvPr/>
          </p:nvSpPr>
          <p:spPr bwMode="auto">
            <a:xfrm>
              <a:off x="6567506" y="2314510"/>
              <a:ext cx="576262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×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48038" y="1714488"/>
            <a:ext cx="2641609" cy="648000"/>
            <a:chOff x="3348038" y="1714488"/>
            <a:chExt cx="2641609" cy="648000"/>
          </a:xfrm>
        </p:grpSpPr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4621222" y="1714488"/>
              <a:ext cx="1368425" cy="648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当前方块</a:t>
              </a:r>
            </a:p>
          </p:txBody>
        </p:sp>
        <p:sp>
          <p:nvSpPr>
            <p:cNvPr id="156685" name="Freeform 13"/>
            <p:cNvSpPr>
              <a:spLocks/>
            </p:cNvSpPr>
            <p:nvPr/>
          </p:nvSpPr>
          <p:spPr bwMode="auto">
            <a:xfrm>
              <a:off x="3348038" y="2071678"/>
              <a:ext cx="1295400" cy="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400" y="0"/>
                </a:cxn>
              </a:cxnLst>
              <a:rect l="0" t="0" r="r" b="b"/>
              <a:pathLst>
                <a:path w="400" h="3">
                  <a:moveTo>
                    <a:pt x="0" y="3"/>
                  </a:moveTo>
                  <a:lnTo>
                    <a:pt x="400" y="0"/>
                  </a:ln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119438" y="2428868"/>
            <a:ext cx="1809752" cy="900176"/>
            <a:chOff x="3119438" y="2428868"/>
            <a:chExt cx="1809752" cy="900176"/>
          </a:xfrm>
        </p:grpSpPr>
        <p:sp>
          <p:nvSpPr>
            <p:cNvPr id="156686" name="AutoShape 14"/>
            <p:cNvSpPr>
              <a:spLocks noChangeArrowheads="1"/>
            </p:cNvSpPr>
            <p:nvPr/>
          </p:nvSpPr>
          <p:spPr bwMode="auto">
            <a:xfrm rot="5400000">
              <a:off x="3811585" y="1736721"/>
              <a:ext cx="425457" cy="1809752"/>
            </a:xfrm>
            <a:prstGeom prst="curvedLeftArrow">
              <a:avLst>
                <a:gd name="adj1" fmla="val 59912"/>
                <a:gd name="adj2" fmla="val 119824"/>
                <a:gd name="adj3" fmla="val 33333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87" name="Text Box 15"/>
            <p:cNvSpPr txBox="1">
              <a:spLocks noChangeArrowheads="1"/>
            </p:cNvSpPr>
            <p:nvPr/>
          </p:nvSpPr>
          <p:spPr bwMode="auto">
            <a:xfrm>
              <a:off x="3708400" y="2928934"/>
              <a:ext cx="8636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回溯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943658" y="2349500"/>
            <a:ext cx="528080" cy="3384550"/>
            <a:chOff x="1943658" y="2349500"/>
            <a:chExt cx="528080" cy="3384550"/>
          </a:xfrm>
        </p:grpSpPr>
        <p:sp>
          <p:nvSpPr>
            <p:cNvPr id="156688" name="Line 16"/>
            <p:cNvSpPr>
              <a:spLocks noChangeShapeType="1"/>
            </p:cNvSpPr>
            <p:nvPr/>
          </p:nvSpPr>
          <p:spPr bwMode="auto">
            <a:xfrm>
              <a:off x="2471738" y="2349500"/>
              <a:ext cx="0" cy="2879725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89" name="Text Box 17"/>
            <p:cNvSpPr txBox="1">
              <a:spLocks noChangeArrowheads="1"/>
            </p:cNvSpPr>
            <p:nvPr/>
          </p:nvSpPr>
          <p:spPr bwMode="auto">
            <a:xfrm>
              <a:off x="1943658" y="2492375"/>
              <a:ext cx="369332" cy="32416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vert="eaVert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楷体" pitchFamily="49" charset="-122"/>
                  <a:ea typeface="楷体" pitchFamily="49" charset="-122"/>
                </a:rPr>
                <a:t>找其他可能的相邻方块</a:t>
              </a:r>
            </a:p>
          </p:txBody>
        </p:sp>
      </p:grp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786314" y="2928934"/>
            <a:ext cx="285752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所有相邻方块都不能走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11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285720" y="610727"/>
            <a:ext cx="8215370" cy="22467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 mgpath(int 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xi,int yi,int xe,int 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ye)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求解路径为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:(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xi,yi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)-&gt;(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xe,ye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 smtClean="0">
              <a:solidFill>
                <a:srgbClr val="008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Box path[MaxSize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], 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e;  int 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i,j,di,i1,j1,k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bool find;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StType *st;				/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定义栈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endParaRPr lang="zh-CN" altLang="en-US" sz="2000" smtClean="0">
              <a:solidFill>
                <a:srgbClr val="008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InitStack(st);			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初始化栈顶指针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e.i=xi; e.j=yi; e.di=-1;		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设置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为入口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Push(st,e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	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方块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mg[xi][yi]=-1;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入口的迷宫值置为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避免重复走到该方块</a:t>
            </a:r>
            <a:endParaRPr lang="zh-CN" altLang="en-US" sz="2000">
              <a:solidFill>
                <a:srgbClr val="008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166688" y="71438"/>
            <a:ext cx="8620154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用栈求一条迷宫路径的</a:t>
            </a: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</a:t>
            </a: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： 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 pitchFamily="2" charset="2"/>
              </a:rPr>
              <a:t>（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 pitchFamily="2" charset="2"/>
              </a:rPr>
              <a:t>xi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 pitchFamily="2" charset="2"/>
              </a:rPr>
              <a:t>，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 pitchFamily="2" charset="2"/>
              </a:rPr>
              <a:t>yi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 pitchFamily="2" charset="2"/>
              </a:rPr>
              <a:t>）</a:t>
            </a:r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（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xe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，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ye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）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 pitchFamily="2" charset="2"/>
              </a:rPr>
              <a:t> 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900113" y="3183496"/>
            <a:ext cx="4814895" cy="3317338"/>
            <a:chOff x="900113" y="2916792"/>
            <a:chExt cx="4814895" cy="3317338"/>
          </a:xfrm>
        </p:grpSpPr>
        <p:sp>
          <p:nvSpPr>
            <p:cNvPr id="38" name="Text Box 134"/>
            <p:cNvSpPr txBox="1">
              <a:spLocks noChangeArrowheads="1"/>
            </p:cNvSpPr>
            <p:nvPr/>
          </p:nvSpPr>
          <p:spPr bwMode="auto">
            <a:xfrm>
              <a:off x="1311274" y="2916792"/>
              <a:ext cx="2260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8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0   </a:t>
              </a:r>
              <a:r>
                <a:rPr lang="en-US" altLang="zh-CN" sz="1800" dirty="0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1    </a:t>
              </a:r>
              <a:r>
                <a:rPr lang="en-US" altLang="zh-CN" sz="18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2   </a:t>
              </a:r>
              <a:r>
                <a:rPr lang="en-US" altLang="zh-CN" sz="1800" dirty="0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 </a:t>
              </a:r>
              <a:r>
                <a:rPr lang="en-US" altLang="zh-CN" sz="18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3    4   </a:t>
              </a:r>
              <a:r>
                <a:rPr lang="en-US" altLang="zh-CN" sz="1800" dirty="0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 5</a:t>
              </a:r>
              <a:endPara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9" name="Text Box 135"/>
            <p:cNvSpPr txBox="1">
              <a:spLocks noChangeArrowheads="1"/>
            </p:cNvSpPr>
            <p:nvPr/>
          </p:nvSpPr>
          <p:spPr bwMode="auto">
            <a:xfrm>
              <a:off x="900113" y="3309934"/>
              <a:ext cx="433387" cy="223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18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0   1    2    3    4   5</a:t>
              </a:r>
            </a:p>
          </p:txBody>
        </p:sp>
        <p:sp>
          <p:nvSpPr>
            <p:cNvPr id="51" name="Rectangle 33"/>
            <p:cNvSpPr>
              <a:spLocks noChangeArrowheads="1"/>
            </p:cNvSpPr>
            <p:nvPr/>
          </p:nvSpPr>
          <p:spPr bwMode="auto">
            <a:xfrm>
              <a:off x="1285852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" name="Rectangle 43"/>
            <p:cNvSpPr>
              <a:spLocks noChangeArrowheads="1"/>
            </p:cNvSpPr>
            <p:nvPr/>
          </p:nvSpPr>
          <p:spPr bwMode="auto">
            <a:xfrm>
              <a:off x="1285852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1285852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4" name="Rectangle 63"/>
            <p:cNvSpPr>
              <a:spLocks noChangeArrowheads="1"/>
            </p:cNvSpPr>
            <p:nvPr/>
          </p:nvSpPr>
          <p:spPr bwMode="auto">
            <a:xfrm>
              <a:off x="1285852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5" name="Rectangle 73"/>
            <p:cNvSpPr>
              <a:spLocks noChangeArrowheads="1"/>
            </p:cNvSpPr>
            <p:nvPr/>
          </p:nvSpPr>
          <p:spPr bwMode="auto">
            <a:xfrm>
              <a:off x="1285852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6" name="Rectangle 83"/>
            <p:cNvSpPr>
              <a:spLocks noChangeArrowheads="1"/>
            </p:cNvSpPr>
            <p:nvPr/>
          </p:nvSpPr>
          <p:spPr bwMode="auto">
            <a:xfrm>
              <a:off x="1285852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7" name="Rectangle 33"/>
            <p:cNvSpPr>
              <a:spLocks noChangeArrowheads="1"/>
            </p:cNvSpPr>
            <p:nvPr/>
          </p:nvSpPr>
          <p:spPr bwMode="auto">
            <a:xfrm>
              <a:off x="1644627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" name="Rectangle 43"/>
            <p:cNvSpPr>
              <a:spLocks noChangeArrowheads="1"/>
            </p:cNvSpPr>
            <p:nvPr/>
          </p:nvSpPr>
          <p:spPr bwMode="auto">
            <a:xfrm>
              <a:off x="1644627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1644627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1644627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1" name="Rectangle 73"/>
            <p:cNvSpPr>
              <a:spLocks noChangeArrowheads="1"/>
            </p:cNvSpPr>
            <p:nvPr/>
          </p:nvSpPr>
          <p:spPr bwMode="auto">
            <a:xfrm>
              <a:off x="1644627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2" name="Rectangle 83"/>
            <p:cNvSpPr>
              <a:spLocks noChangeArrowheads="1"/>
            </p:cNvSpPr>
            <p:nvPr/>
          </p:nvSpPr>
          <p:spPr bwMode="auto">
            <a:xfrm>
              <a:off x="1644627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" name="Rectangle 33"/>
            <p:cNvSpPr>
              <a:spLocks noChangeArrowheads="1"/>
            </p:cNvSpPr>
            <p:nvPr/>
          </p:nvSpPr>
          <p:spPr bwMode="auto">
            <a:xfrm>
              <a:off x="2001817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4" name="Rectangle 43"/>
            <p:cNvSpPr>
              <a:spLocks noChangeArrowheads="1"/>
            </p:cNvSpPr>
            <p:nvPr/>
          </p:nvSpPr>
          <p:spPr bwMode="auto">
            <a:xfrm>
              <a:off x="2001817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5" name="Rectangle 53"/>
            <p:cNvSpPr>
              <a:spLocks noChangeArrowheads="1"/>
            </p:cNvSpPr>
            <p:nvPr/>
          </p:nvSpPr>
          <p:spPr bwMode="auto">
            <a:xfrm>
              <a:off x="2001817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2001817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7" name="Rectangle 73"/>
            <p:cNvSpPr>
              <a:spLocks noChangeArrowheads="1"/>
            </p:cNvSpPr>
            <p:nvPr/>
          </p:nvSpPr>
          <p:spPr bwMode="auto">
            <a:xfrm>
              <a:off x="2001817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8" name="Rectangle 83"/>
            <p:cNvSpPr>
              <a:spLocks noChangeArrowheads="1"/>
            </p:cNvSpPr>
            <p:nvPr/>
          </p:nvSpPr>
          <p:spPr bwMode="auto">
            <a:xfrm>
              <a:off x="2001817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9" name="Rectangle 33"/>
            <p:cNvSpPr>
              <a:spLocks noChangeArrowheads="1"/>
            </p:cNvSpPr>
            <p:nvPr/>
          </p:nvSpPr>
          <p:spPr bwMode="auto">
            <a:xfrm>
              <a:off x="2360592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>
              <a:off x="2360592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" name="Rectangle 53"/>
            <p:cNvSpPr>
              <a:spLocks noChangeArrowheads="1"/>
            </p:cNvSpPr>
            <p:nvPr/>
          </p:nvSpPr>
          <p:spPr bwMode="auto">
            <a:xfrm>
              <a:off x="2360592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2" name="Rectangle 63"/>
            <p:cNvSpPr>
              <a:spLocks noChangeArrowheads="1"/>
            </p:cNvSpPr>
            <p:nvPr/>
          </p:nvSpPr>
          <p:spPr bwMode="auto">
            <a:xfrm>
              <a:off x="2360592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2360592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" name="Rectangle 83"/>
            <p:cNvSpPr>
              <a:spLocks noChangeArrowheads="1"/>
            </p:cNvSpPr>
            <p:nvPr/>
          </p:nvSpPr>
          <p:spPr bwMode="auto">
            <a:xfrm>
              <a:off x="2360592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5" name="Rectangle 33"/>
            <p:cNvSpPr>
              <a:spLocks noChangeArrowheads="1"/>
            </p:cNvSpPr>
            <p:nvPr/>
          </p:nvSpPr>
          <p:spPr bwMode="auto">
            <a:xfrm>
              <a:off x="2716197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" name="Rectangle 43"/>
            <p:cNvSpPr>
              <a:spLocks noChangeArrowheads="1"/>
            </p:cNvSpPr>
            <p:nvPr/>
          </p:nvSpPr>
          <p:spPr bwMode="auto">
            <a:xfrm>
              <a:off x="2716197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7" name="Rectangle 53"/>
            <p:cNvSpPr>
              <a:spLocks noChangeArrowheads="1"/>
            </p:cNvSpPr>
            <p:nvPr/>
          </p:nvSpPr>
          <p:spPr bwMode="auto">
            <a:xfrm>
              <a:off x="2716197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8" name="Rectangle 63"/>
            <p:cNvSpPr>
              <a:spLocks noChangeArrowheads="1"/>
            </p:cNvSpPr>
            <p:nvPr/>
          </p:nvSpPr>
          <p:spPr bwMode="auto">
            <a:xfrm>
              <a:off x="2716197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2716197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0" name="Rectangle 83"/>
            <p:cNvSpPr>
              <a:spLocks noChangeArrowheads="1"/>
            </p:cNvSpPr>
            <p:nvPr/>
          </p:nvSpPr>
          <p:spPr bwMode="auto">
            <a:xfrm>
              <a:off x="2716197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1" name="Rectangle 33"/>
            <p:cNvSpPr>
              <a:spLocks noChangeArrowheads="1"/>
            </p:cNvSpPr>
            <p:nvPr/>
          </p:nvSpPr>
          <p:spPr bwMode="auto">
            <a:xfrm>
              <a:off x="3074972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2" name="Rectangle 43"/>
            <p:cNvSpPr>
              <a:spLocks noChangeArrowheads="1"/>
            </p:cNvSpPr>
            <p:nvPr/>
          </p:nvSpPr>
          <p:spPr bwMode="auto">
            <a:xfrm>
              <a:off x="3074972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3" name="Rectangle 53"/>
            <p:cNvSpPr>
              <a:spLocks noChangeArrowheads="1"/>
            </p:cNvSpPr>
            <p:nvPr/>
          </p:nvSpPr>
          <p:spPr bwMode="auto">
            <a:xfrm>
              <a:off x="3074972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4" name="Rectangle 63"/>
            <p:cNvSpPr>
              <a:spLocks noChangeArrowheads="1"/>
            </p:cNvSpPr>
            <p:nvPr/>
          </p:nvSpPr>
          <p:spPr bwMode="auto">
            <a:xfrm>
              <a:off x="3074972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5" name="Rectangle 73"/>
            <p:cNvSpPr>
              <a:spLocks noChangeArrowheads="1"/>
            </p:cNvSpPr>
            <p:nvPr/>
          </p:nvSpPr>
          <p:spPr bwMode="auto">
            <a:xfrm>
              <a:off x="3074972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3074972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" name="Text Box 184"/>
            <p:cNvSpPr txBox="1">
              <a:spLocks noChangeArrowheads="1"/>
            </p:cNvSpPr>
            <p:nvPr/>
          </p:nvSpPr>
          <p:spPr bwMode="auto">
            <a:xfrm>
              <a:off x="1687494" y="3738559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FF0000"/>
                  </a:solidFill>
                  <a:latin typeface="楷体_GB2312" pitchFamily="49" charset="-122"/>
                </a:rPr>
                <a:t>●</a:t>
              </a:r>
              <a:endParaRPr lang="en-US" altLang="zh-CN" sz="2000" dirty="0">
                <a:solidFill>
                  <a:srgbClr val="FF0000"/>
                </a:solidFill>
                <a:latin typeface="楷体_GB2312" pitchFamily="49" charset="-122"/>
              </a:endParaRPr>
            </a:p>
          </p:txBody>
        </p:sp>
        <p:sp>
          <p:nvSpPr>
            <p:cNvPr id="87" name="Text Box 184"/>
            <p:cNvSpPr txBox="1">
              <a:spLocks noChangeArrowheads="1"/>
            </p:cNvSpPr>
            <p:nvPr/>
          </p:nvSpPr>
          <p:spPr bwMode="auto">
            <a:xfrm>
              <a:off x="2751126" y="481331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FF0000"/>
                  </a:solidFill>
                  <a:latin typeface="楷体_GB2312" pitchFamily="49" charset="-122"/>
                </a:rPr>
                <a:t>●</a:t>
              </a:r>
              <a:endParaRPr lang="en-US" altLang="zh-CN" sz="2000" dirty="0">
                <a:solidFill>
                  <a:srgbClr val="FF0000"/>
                </a:solidFill>
                <a:latin typeface="楷体_GB2312" pitchFamily="49" charset="-122"/>
              </a:endParaRPr>
            </a:p>
          </p:txBody>
        </p:sp>
        <p:sp>
          <p:nvSpPr>
            <p:cNvPr id="88" name="Line 151"/>
            <p:cNvSpPr>
              <a:spLocks noChangeShapeType="1"/>
            </p:cNvSpPr>
            <p:nvPr/>
          </p:nvSpPr>
          <p:spPr bwMode="auto">
            <a:xfrm>
              <a:off x="4143372" y="317877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" name="Line 152"/>
            <p:cNvSpPr>
              <a:spLocks noChangeShapeType="1"/>
            </p:cNvSpPr>
            <p:nvPr/>
          </p:nvSpPr>
          <p:spPr bwMode="auto">
            <a:xfrm>
              <a:off x="5656259" y="317877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" name="Line 153"/>
            <p:cNvSpPr>
              <a:spLocks noChangeShapeType="1"/>
            </p:cNvSpPr>
            <p:nvPr/>
          </p:nvSpPr>
          <p:spPr bwMode="auto">
            <a:xfrm>
              <a:off x="4143372" y="5354627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" name="Text Box 154"/>
            <p:cNvSpPr txBox="1">
              <a:spLocks noChangeArrowheads="1"/>
            </p:cNvSpPr>
            <p:nvPr/>
          </p:nvSpPr>
          <p:spPr bwMode="auto">
            <a:xfrm>
              <a:off x="4130683" y="5429264"/>
              <a:ext cx="15843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err="1"/>
                <a:t>i</a:t>
              </a:r>
              <a:r>
                <a:rPr lang="en-US" altLang="zh-CN" sz="2000" dirty="0"/>
                <a:t> </a:t>
              </a:r>
              <a:r>
                <a:rPr lang="zh-CN" altLang="en-US" sz="2000" dirty="0"/>
                <a:t>　</a:t>
              </a:r>
              <a:r>
                <a:rPr lang="en-US" altLang="zh-CN" sz="2000" i="1" dirty="0"/>
                <a:t>j</a:t>
              </a:r>
              <a:r>
                <a:rPr lang="en-US" altLang="zh-CN" sz="2000" dirty="0"/>
                <a:t>     </a:t>
              </a:r>
              <a:r>
                <a:rPr lang="en-US" altLang="zh-CN" sz="2000" dirty="0" err="1"/>
                <a:t>di</a:t>
              </a:r>
              <a:endParaRPr lang="en-US" altLang="zh-CN" sz="2000" dirty="0"/>
            </a:p>
          </p:txBody>
        </p:sp>
        <p:grpSp>
          <p:nvGrpSpPr>
            <p:cNvPr id="92" name="Group 193"/>
            <p:cNvGrpSpPr>
              <a:grpSpLocks/>
            </p:cNvGrpSpPr>
            <p:nvPr/>
          </p:nvGrpSpPr>
          <p:grpSpPr bwMode="auto">
            <a:xfrm>
              <a:off x="4287834" y="4929177"/>
              <a:ext cx="1131888" cy="311150"/>
              <a:chOff x="3651" y="2927"/>
              <a:chExt cx="713" cy="196"/>
            </a:xfrm>
          </p:grpSpPr>
          <p:sp>
            <p:nvSpPr>
              <p:cNvPr id="93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94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95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itchFamily="2" charset="-122"/>
                    <a:ea typeface="宋体" pitchFamily="2" charset="-122"/>
                  </a:rPr>
                  <a:t>-</a:t>
                </a:r>
                <a:r>
                  <a:rPr lang="en-US" altLang="zh-CN" sz="2000"/>
                  <a:t>1</a:t>
                </a:r>
              </a:p>
            </p:txBody>
          </p:sp>
        </p:grpSp>
        <p:sp>
          <p:nvSpPr>
            <p:cNvPr id="96" name="Text Box 170"/>
            <p:cNvSpPr txBox="1">
              <a:spLocks noChangeArrowheads="1"/>
            </p:cNvSpPr>
            <p:nvPr/>
          </p:nvSpPr>
          <p:spPr bwMode="auto">
            <a:xfrm>
              <a:off x="4429124" y="5929330"/>
              <a:ext cx="1008063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一个栈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774036" y="2809323"/>
            <a:ext cx="3941367" cy="2685548"/>
            <a:chOff x="4290009" y="2473616"/>
            <a:chExt cx="4425395" cy="2754551"/>
          </a:xfrm>
        </p:grpSpPr>
        <p:sp>
          <p:nvSpPr>
            <p:cNvPr id="97" name="TextBox 96"/>
            <p:cNvSpPr txBox="1"/>
            <p:nvPr/>
          </p:nvSpPr>
          <p:spPr>
            <a:xfrm>
              <a:off x="6143636" y="3286124"/>
              <a:ext cx="25717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为了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避免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重复，当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一个方块进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栈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时，将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迷宫值改为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8" name="Rectangle 33"/>
            <p:cNvSpPr>
              <a:spLocks noChangeArrowheads="1"/>
            </p:cNvSpPr>
            <p:nvPr/>
          </p:nvSpPr>
          <p:spPr bwMode="auto">
            <a:xfrm>
              <a:off x="6572264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9" name="Rectangle 33"/>
            <p:cNvSpPr>
              <a:spLocks noChangeArrowheads="1"/>
            </p:cNvSpPr>
            <p:nvPr/>
          </p:nvSpPr>
          <p:spPr bwMode="auto">
            <a:xfrm>
              <a:off x="7573981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01" name="直接箭头连接符 100"/>
            <p:cNvCxnSpPr>
              <a:stCxn id="98" idx="3"/>
              <a:endCxn id="99" idx="1"/>
            </p:cNvCxnSpPr>
            <p:nvPr/>
          </p:nvCxnSpPr>
          <p:spPr>
            <a:xfrm>
              <a:off x="6931039" y="4678373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任意多边形 101"/>
            <p:cNvSpPr/>
            <p:nvPr/>
          </p:nvSpPr>
          <p:spPr>
            <a:xfrm>
              <a:off x="6794500" y="4876800"/>
              <a:ext cx="1022350" cy="351367"/>
            </a:xfrm>
            <a:custGeom>
              <a:avLst/>
              <a:gdLst>
                <a:gd name="connsiteX0" fmla="*/ 990600 w 1022350"/>
                <a:gd name="connsiteY0" fmla="*/ 0 h 351367"/>
                <a:gd name="connsiteX1" fmla="*/ 939800 w 1022350"/>
                <a:gd name="connsiteY1" fmla="*/ 139700 h 351367"/>
                <a:gd name="connsiteX2" fmla="*/ 495300 w 1022350"/>
                <a:gd name="connsiteY2" fmla="*/ 330200 h 351367"/>
                <a:gd name="connsiteX3" fmla="*/ 0 w 1022350"/>
                <a:gd name="connsiteY3" fmla="*/ 12700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350" h="351367">
                  <a:moveTo>
                    <a:pt x="990600" y="0"/>
                  </a:moveTo>
                  <a:cubicBezTo>
                    <a:pt x="1006475" y="42333"/>
                    <a:pt x="1022350" y="84667"/>
                    <a:pt x="939800" y="139700"/>
                  </a:cubicBezTo>
                  <a:cubicBezTo>
                    <a:pt x="857250" y="194733"/>
                    <a:pt x="651933" y="351367"/>
                    <a:pt x="495300" y="330200"/>
                  </a:cubicBezTo>
                  <a:cubicBezTo>
                    <a:pt x="338667" y="309033"/>
                    <a:pt x="0" y="12700"/>
                    <a:pt x="0" y="12700"/>
                  </a:cubicBezTo>
                </a:path>
              </a:pathLst>
            </a:cu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箭头连接符 103"/>
            <p:cNvCxnSpPr/>
            <p:nvPr/>
          </p:nvCxnSpPr>
          <p:spPr>
            <a:xfrm rot="16200000" flipV="1">
              <a:off x="5075827" y="1687798"/>
              <a:ext cx="928693" cy="250033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灯片编号占位符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12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428596" y="642918"/>
            <a:ext cx="8072493" cy="36533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(!StackEmpty(st))	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栈不空时循环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GetTop(st,e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取栈顶方块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 smtClean="0">
              <a:solidFill>
                <a:srgbClr val="008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i=e.i; j=e.j; di=e.di;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if (i==xe &amp;&amp; j==ye)	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找到了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出口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该路径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 printf("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一条迷宫路径如下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:\n");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k=0;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while (!StackEmpty(st))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Pop(st,e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出栈方块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endParaRPr lang="zh-CN" altLang="en-US" sz="2000" smtClean="0">
              <a:solidFill>
                <a:srgbClr val="008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path[k++]=e;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添加到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path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数组中</a:t>
            </a:r>
          </a:p>
          <a:p>
            <a:pPr algn="l">
              <a:lnSpc>
                <a:spcPts val="2800"/>
              </a:lnSpc>
            </a:pP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13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214283" y="142852"/>
            <a:ext cx="6500858" cy="31700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while (k&gt;=1)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{     k--;				         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printf("\t(%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d,%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)",path[k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i,path[k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].j);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if ((k+2)%5==0)  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每输出每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个方块后换一行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printf("\n");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printf("\n");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DestroyStack(st);//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return true;	//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输出一条迷宫路径后返回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94"/>
          <p:cNvGrpSpPr/>
          <p:nvPr/>
        </p:nvGrpSpPr>
        <p:grpSpPr>
          <a:xfrm>
            <a:off x="7131079" y="1230042"/>
            <a:ext cx="1584325" cy="3413404"/>
            <a:chOff x="7131079" y="1230042"/>
            <a:chExt cx="1584325" cy="3413404"/>
          </a:xfrm>
        </p:grpSpPr>
        <p:sp>
          <p:nvSpPr>
            <p:cNvPr id="4" name="Line 151"/>
            <p:cNvSpPr>
              <a:spLocks noChangeShapeType="1"/>
            </p:cNvSpPr>
            <p:nvPr/>
          </p:nvSpPr>
          <p:spPr bwMode="auto">
            <a:xfrm>
              <a:off x="7202517" y="1230042"/>
              <a:ext cx="0" cy="288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" name="Line 152"/>
            <p:cNvSpPr>
              <a:spLocks noChangeShapeType="1"/>
            </p:cNvSpPr>
            <p:nvPr/>
          </p:nvSpPr>
          <p:spPr bwMode="auto">
            <a:xfrm>
              <a:off x="8715404" y="1250680"/>
              <a:ext cx="0" cy="288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Line 153"/>
            <p:cNvSpPr>
              <a:spLocks noChangeShapeType="1"/>
            </p:cNvSpPr>
            <p:nvPr/>
          </p:nvSpPr>
          <p:spPr bwMode="auto">
            <a:xfrm>
              <a:off x="7202517" y="4122746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154"/>
            <p:cNvSpPr txBox="1">
              <a:spLocks noChangeArrowheads="1"/>
            </p:cNvSpPr>
            <p:nvPr/>
          </p:nvSpPr>
          <p:spPr bwMode="auto">
            <a:xfrm>
              <a:off x="7131079" y="4338646"/>
              <a:ext cx="15843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i</a:t>
              </a:r>
              <a:r>
                <a:rPr lang="en-US" altLang="zh-CN" sz="2000"/>
                <a:t> </a:t>
              </a:r>
              <a:r>
                <a:rPr lang="zh-CN" altLang="en-US" sz="2000"/>
                <a:t>　</a:t>
              </a:r>
              <a:r>
                <a:rPr lang="en-US" altLang="zh-CN" sz="2000" i="1"/>
                <a:t>j</a:t>
              </a:r>
              <a:r>
                <a:rPr lang="en-US" altLang="zh-CN" sz="2000"/>
                <a:t>     di</a:t>
              </a:r>
            </a:p>
          </p:txBody>
        </p:sp>
        <p:grpSp>
          <p:nvGrpSpPr>
            <p:cNvPr id="3" name="Group 193"/>
            <p:cNvGrpSpPr>
              <a:grpSpLocks/>
            </p:cNvGrpSpPr>
            <p:nvPr/>
          </p:nvGrpSpPr>
          <p:grpSpPr bwMode="auto">
            <a:xfrm>
              <a:off x="7346979" y="3684596"/>
              <a:ext cx="1131888" cy="311150"/>
              <a:chOff x="3651" y="2927"/>
              <a:chExt cx="713" cy="196"/>
            </a:xfrm>
          </p:grpSpPr>
          <p:sp>
            <p:nvSpPr>
              <p:cNvPr id="9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0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1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itchFamily="2" charset="-122"/>
                    <a:ea typeface="宋体" pitchFamily="2" charset="-122"/>
                  </a:rPr>
                  <a:t>-</a:t>
                </a:r>
                <a:r>
                  <a:rPr lang="en-US" altLang="zh-CN" sz="2000"/>
                  <a:t>1</a:t>
                </a:r>
              </a:p>
            </p:txBody>
          </p:sp>
        </p:grpSp>
        <p:sp>
          <p:nvSpPr>
            <p:cNvPr id="12" name="Text Box 158"/>
            <p:cNvSpPr txBox="1">
              <a:spLocks noChangeArrowheads="1"/>
            </p:cNvSpPr>
            <p:nvPr/>
          </p:nvSpPr>
          <p:spPr bwMode="auto">
            <a:xfrm>
              <a:off x="8210579" y="369094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</a:t>
              </a:r>
              <a:endParaRPr lang="en-US" altLang="zh-CN" sz="2000"/>
            </a:p>
          </p:txBody>
        </p:sp>
        <p:grpSp>
          <p:nvGrpSpPr>
            <p:cNvPr id="8" name="Group 194"/>
            <p:cNvGrpSpPr>
              <a:grpSpLocks/>
            </p:cNvGrpSpPr>
            <p:nvPr/>
          </p:nvGrpSpPr>
          <p:grpSpPr bwMode="auto">
            <a:xfrm>
              <a:off x="7346979" y="3330584"/>
              <a:ext cx="1133475" cy="304800"/>
              <a:chOff x="3651" y="2704"/>
              <a:chExt cx="714" cy="192"/>
            </a:xfrm>
          </p:grpSpPr>
          <p:sp>
            <p:nvSpPr>
              <p:cNvPr id="14" name="Text Box 164"/>
              <p:cNvSpPr txBox="1">
                <a:spLocks noChangeArrowheads="1"/>
              </p:cNvSpPr>
              <p:nvPr/>
            </p:nvSpPr>
            <p:spPr bwMode="auto">
              <a:xfrm>
                <a:off x="3651" y="2704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15" name="Text Box 165"/>
              <p:cNvSpPr txBox="1">
                <a:spLocks noChangeArrowheads="1"/>
              </p:cNvSpPr>
              <p:nvPr/>
            </p:nvSpPr>
            <p:spPr bwMode="auto">
              <a:xfrm>
                <a:off x="3923" y="2704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16" name="Text Box 166"/>
              <p:cNvSpPr txBox="1">
                <a:spLocks noChangeArrowheads="1"/>
              </p:cNvSpPr>
              <p:nvPr/>
            </p:nvSpPr>
            <p:spPr bwMode="auto">
              <a:xfrm>
                <a:off x="4184" y="270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itchFamily="2" charset="-122"/>
                    <a:ea typeface="宋体" pitchFamily="2" charset="-122"/>
                  </a:rPr>
                  <a:t>-</a:t>
                </a:r>
                <a:r>
                  <a:rPr lang="en-US" altLang="zh-CN" sz="2000">
                    <a:ea typeface="宋体" pitchFamily="2" charset="-122"/>
                  </a:rPr>
                  <a:t>1</a:t>
                </a:r>
                <a:endParaRPr lang="en-US" altLang="zh-CN" sz="2000"/>
              </a:p>
            </p:txBody>
          </p:sp>
        </p:grpSp>
        <p:grpSp>
          <p:nvGrpSpPr>
            <p:cNvPr id="13" name="Group 195"/>
            <p:cNvGrpSpPr>
              <a:grpSpLocks/>
            </p:cNvGrpSpPr>
            <p:nvPr/>
          </p:nvGrpSpPr>
          <p:grpSpPr bwMode="auto">
            <a:xfrm>
              <a:off x="7346979" y="2971809"/>
              <a:ext cx="1133475" cy="304800"/>
              <a:chOff x="3651" y="2478"/>
              <a:chExt cx="714" cy="192"/>
            </a:xfrm>
          </p:grpSpPr>
          <p:sp>
            <p:nvSpPr>
              <p:cNvPr id="18" name="Text Box 167"/>
              <p:cNvSpPr txBox="1">
                <a:spLocks noChangeArrowheads="1"/>
              </p:cNvSpPr>
              <p:nvPr/>
            </p:nvSpPr>
            <p:spPr bwMode="auto">
              <a:xfrm>
                <a:off x="3651" y="2478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9" name="Text Box 168"/>
              <p:cNvSpPr txBox="1">
                <a:spLocks noChangeArrowheads="1"/>
              </p:cNvSpPr>
              <p:nvPr/>
            </p:nvSpPr>
            <p:spPr bwMode="auto">
              <a:xfrm>
                <a:off x="3923" y="2478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3</a:t>
                </a:r>
              </a:p>
            </p:txBody>
          </p:sp>
          <p:sp>
            <p:nvSpPr>
              <p:cNvPr id="20" name="Text Box 169"/>
              <p:cNvSpPr txBox="1">
                <a:spLocks noChangeArrowheads="1"/>
              </p:cNvSpPr>
              <p:nvPr/>
            </p:nvSpPr>
            <p:spPr bwMode="auto">
              <a:xfrm>
                <a:off x="4184" y="24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itchFamily="2" charset="-122"/>
                    <a:ea typeface="宋体" pitchFamily="2" charset="-122"/>
                  </a:rPr>
                  <a:t>-</a:t>
                </a:r>
                <a:r>
                  <a:rPr lang="en-US" altLang="zh-CN" sz="2000">
                    <a:ea typeface="宋体" pitchFamily="2" charset="-122"/>
                  </a:rPr>
                  <a:t>1</a:t>
                </a:r>
                <a:endParaRPr lang="en-US" altLang="zh-CN" sz="2000"/>
              </a:p>
            </p:txBody>
          </p:sp>
        </p:grpSp>
        <p:grpSp>
          <p:nvGrpSpPr>
            <p:cNvPr id="17" name="Group 197"/>
            <p:cNvGrpSpPr>
              <a:grpSpLocks/>
            </p:cNvGrpSpPr>
            <p:nvPr/>
          </p:nvGrpSpPr>
          <p:grpSpPr bwMode="auto">
            <a:xfrm>
              <a:off x="7346979" y="2179646"/>
              <a:ext cx="1143000" cy="304800"/>
              <a:chOff x="3651" y="1979"/>
              <a:chExt cx="720" cy="192"/>
            </a:xfrm>
          </p:grpSpPr>
          <p:sp>
            <p:nvSpPr>
              <p:cNvPr id="22" name="Text Box 176"/>
              <p:cNvSpPr txBox="1">
                <a:spLocks noChangeArrowheads="1"/>
              </p:cNvSpPr>
              <p:nvPr/>
            </p:nvSpPr>
            <p:spPr bwMode="auto">
              <a:xfrm>
                <a:off x="3651" y="197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23" name="Text Box 177"/>
              <p:cNvSpPr txBox="1">
                <a:spLocks noChangeArrowheads="1"/>
              </p:cNvSpPr>
              <p:nvPr/>
            </p:nvSpPr>
            <p:spPr bwMode="auto">
              <a:xfrm>
                <a:off x="3923" y="197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24" name="Text Box 178"/>
              <p:cNvSpPr txBox="1">
                <a:spLocks noChangeArrowheads="1"/>
              </p:cNvSpPr>
              <p:nvPr/>
            </p:nvSpPr>
            <p:spPr bwMode="auto">
              <a:xfrm>
                <a:off x="4190" y="1979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itchFamily="2" charset="-122"/>
                    <a:ea typeface="宋体" pitchFamily="2" charset="-122"/>
                  </a:rPr>
                  <a:t>-</a:t>
                </a:r>
                <a:r>
                  <a:rPr lang="en-US" altLang="zh-CN" sz="2000">
                    <a:ea typeface="宋体" pitchFamily="2" charset="-122"/>
                  </a:rPr>
                  <a:t>1</a:t>
                </a:r>
                <a:endParaRPr lang="en-US" altLang="zh-CN" sz="2000"/>
              </a:p>
            </p:txBody>
          </p:sp>
        </p:grpSp>
        <p:grpSp>
          <p:nvGrpSpPr>
            <p:cNvPr id="21" name="Group 196"/>
            <p:cNvGrpSpPr>
              <a:grpSpLocks/>
            </p:cNvGrpSpPr>
            <p:nvPr/>
          </p:nvGrpSpPr>
          <p:grpSpPr bwMode="auto">
            <a:xfrm>
              <a:off x="7345392" y="2584459"/>
              <a:ext cx="1141412" cy="312737"/>
              <a:chOff x="3651" y="2234"/>
              <a:chExt cx="719" cy="197"/>
            </a:xfrm>
          </p:grpSpPr>
          <p:sp>
            <p:nvSpPr>
              <p:cNvPr id="26" name="Text Box 173"/>
              <p:cNvSpPr txBox="1">
                <a:spLocks noChangeArrowheads="1"/>
              </p:cNvSpPr>
              <p:nvPr/>
            </p:nvSpPr>
            <p:spPr bwMode="auto">
              <a:xfrm>
                <a:off x="3651" y="223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27" name="Text Box 174"/>
              <p:cNvSpPr txBox="1">
                <a:spLocks noChangeArrowheads="1"/>
              </p:cNvSpPr>
              <p:nvPr/>
            </p:nvSpPr>
            <p:spPr bwMode="auto">
              <a:xfrm>
                <a:off x="3923" y="223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28" name="Text Box 179"/>
              <p:cNvSpPr txBox="1">
                <a:spLocks noChangeArrowheads="1"/>
              </p:cNvSpPr>
              <p:nvPr/>
            </p:nvSpPr>
            <p:spPr bwMode="auto">
              <a:xfrm>
                <a:off x="4189" y="223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itchFamily="2" charset="-122"/>
                    <a:ea typeface="宋体" pitchFamily="2" charset="-122"/>
                  </a:rPr>
                  <a:t>-</a:t>
                </a:r>
                <a:r>
                  <a:rPr lang="en-US" altLang="zh-CN" sz="2000">
                    <a:ea typeface="宋体" pitchFamily="2" charset="-122"/>
                  </a:rPr>
                  <a:t>1</a:t>
                </a:r>
                <a:endParaRPr lang="en-US" altLang="zh-CN" sz="2000"/>
              </a:p>
            </p:txBody>
          </p:sp>
        </p:grpSp>
        <p:sp>
          <p:nvSpPr>
            <p:cNvPr id="29" name="Text Box 190"/>
            <p:cNvSpPr txBox="1">
              <a:spLocks noChangeArrowheads="1"/>
            </p:cNvSpPr>
            <p:nvPr/>
          </p:nvSpPr>
          <p:spPr bwMode="auto">
            <a:xfrm>
              <a:off x="8210579" y="3327409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</a:t>
              </a:r>
              <a:endParaRPr lang="en-US" altLang="zh-CN" sz="2000"/>
            </a:p>
          </p:txBody>
        </p:sp>
        <p:sp>
          <p:nvSpPr>
            <p:cNvPr id="30" name="Text Box 191"/>
            <p:cNvSpPr txBox="1">
              <a:spLocks noChangeArrowheads="1"/>
            </p:cNvSpPr>
            <p:nvPr/>
          </p:nvSpPr>
          <p:spPr bwMode="auto">
            <a:xfrm>
              <a:off x="8210579" y="2968634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2</a:t>
              </a:r>
              <a:endParaRPr lang="en-US" altLang="zh-CN" sz="2000"/>
            </a:p>
          </p:txBody>
        </p:sp>
        <p:sp>
          <p:nvSpPr>
            <p:cNvPr id="31" name="Text Box 192"/>
            <p:cNvSpPr txBox="1">
              <a:spLocks noChangeArrowheads="1"/>
            </p:cNvSpPr>
            <p:nvPr/>
          </p:nvSpPr>
          <p:spPr bwMode="auto">
            <a:xfrm>
              <a:off x="8197879" y="256699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</a:t>
              </a:r>
              <a:endParaRPr lang="en-US" altLang="zh-CN" sz="2000"/>
            </a:p>
          </p:txBody>
        </p:sp>
        <p:sp>
          <p:nvSpPr>
            <p:cNvPr id="32" name="Text Box 198"/>
            <p:cNvSpPr txBox="1">
              <a:spLocks noChangeArrowheads="1"/>
            </p:cNvSpPr>
            <p:nvPr/>
          </p:nvSpPr>
          <p:spPr bwMode="auto">
            <a:xfrm>
              <a:off x="8210579" y="2593984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2</a:t>
              </a:r>
              <a:endParaRPr lang="en-US" altLang="zh-CN" sz="2000"/>
            </a:p>
          </p:txBody>
        </p:sp>
        <p:grpSp>
          <p:nvGrpSpPr>
            <p:cNvPr id="25" name="Group 203"/>
            <p:cNvGrpSpPr>
              <a:grpSpLocks/>
            </p:cNvGrpSpPr>
            <p:nvPr/>
          </p:nvGrpSpPr>
          <p:grpSpPr bwMode="auto">
            <a:xfrm>
              <a:off x="7348567" y="2149484"/>
              <a:ext cx="1152525" cy="304800"/>
              <a:chOff x="2336" y="3430"/>
              <a:chExt cx="726" cy="192"/>
            </a:xfrm>
          </p:grpSpPr>
          <p:sp>
            <p:nvSpPr>
              <p:cNvPr id="34" name="Text Box 199"/>
              <p:cNvSpPr txBox="1">
                <a:spLocks noChangeArrowheads="1"/>
              </p:cNvSpPr>
              <p:nvPr/>
            </p:nvSpPr>
            <p:spPr bwMode="auto">
              <a:xfrm>
                <a:off x="2336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35" name="Text Box 200"/>
              <p:cNvSpPr txBox="1">
                <a:spLocks noChangeArrowheads="1"/>
              </p:cNvSpPr>
              <p:nvPr/>
            </p:nvSpPr>
            <p:spPr bwMode="auto">
              <a:xfrm>
                <a:off x="2608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36" name="Text Box 201"/>
              <p:cNvSpPr txBox="1">
                <a:spLocks noChangeArrowheads="1"/>
              </p:cNvSpPr>
              <p:nvPr/>
            </p:nvSpPr>
            <p:spPr bwMode="auto">
              <a:xfrm>
                <a:off x="2881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itchFamily="2" charset="-122"/>
                    <a:ea typeface="宋体" pitchFamily="2" charset="-122"/>
                  </a:rPr>
                  <a:t>-</a:t>
                </a:r>
                <a:r>
                  <a:rPr lang="en-US" altLang="zh-CN" sz="2000">
                    <a:ea typeface="宋体" pitchFamily="2" charset="-122"/>
                  </a:rPr>
                  <a:t>1</a:t>
                </a:r>
                <a:endParaRPr lang="en-US" altLang="zh-CN" sz="2000"/>
              </a:p>
            </p:txBody>
          </p:sp>
        </p:grpSp>
        <p:sp>
          <p:nvSpPr>
            <p:cNvPr id="37" name="Text Box 202"/>
            <p:cNvSpPr txBox="1">
              <a:spLocks noChangeArrowheads="1"/>
            </p:cNvSpPr>
            <p:nvPr/>
          </p:nvSpPr>
          <p:spPr bwMode="auto">
            <a:xfrm>
              <a:off x="8224867" y="2149484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</a:t>
              </a:r>
              <a:endParaRPr lang="en-US" altLang="zh-CN" sz="2000"/>
            </a:p>
          </p:txBody>
        </p:sp>
        <p:grpSp>
          <p:nvGrpSpPr>
            <p:cNvPr id="33" name="Group 208"/>
            <p:cNvGrpSpPr>
              <a:grpSpLocks/>
            </p:cNvGrpSpPr>
            <p:nvPr/>
          </p:nvGrpSpPr>
          <p:grpSpPr bwMode="auto">
            <a:xfrm>
              <a:off x="7346979" y="1695459"/>
              <a:ext cx="1152525" cy="304800"/>
              <a:chOff x="3651" y="1674"/>
              <a:chExt cx="726" cy="192"/>
            </a:xfrm>
          </p:grpSpPr>
          <p:sp>
            <p:nvSpPr>
              <p:cNvPr id="39" name="Text Box 204"/>
              <p:cNvSpPr txBox="1">
                <a:spLocks noChangeArrowheads="1"/>
              </p:cNvSpPr>
              <p:nvPr/>
            </p:nvSpPr>
            <p:spPr bwMode="auto">
              <a:xfrm>
                <a:off x="3651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40" name="Text Box 205"/>
              <p:cNvSpPr txBox="1">
                <a:spLocks noChangeArrowheads="1"/>
              </p:cNvSpPr>
              <p:nvPr/>
            </p:nvSpPr>
            <p:spPr bwMode="auto">
              <a:xfrm>
                <a:off x="3923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41" name="Text Box 206"/>
              <p:cNvSpPr txBox="1">
                <a:spLocks noChangeArrowheads="1"/>
              </p:cNvSpPr>
              <p:nvPr/>
            </p:nvSpPr>
            <p:spPr bwMode="auto">
              <a:xfrm>
                <a:off x="4196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itchFamily="2" charset="-122"/>
                    <a:ea typeface="宋体" pitchFamily="2" charset="-122"/>
                  </a:rPr>
                  <a:t>-</a:t>
                </a:r>
                <a:r>
                  <a:rPr lang="en-US" altLang="zh-CN" sz="2000">
                    <a:ea typeface="宋体" pitchFamily="2" charset="-122"/>
                  </a:rPr>
                  <a:t>1</a:t>
                </a:r>
                <a:endParaRPr lang="en-US" altLang="zh-CN" sz="2000"/>
              </a:p>
            </p:txBody>
          </p:sp>
        </p:grpSp>
        <p:sp>
          <p:nvSpPr>
            <p:cNvPr id="42" name="Text Box 207"/>
            <p:cNvSpPr txBox="1">
              <a:spLocks noChangeArrowheads="1"/>
            </p:cNvSpPr>
            <p:nvPr/>
          </p:nvSpPr>
          <p:spPr bwMode="auto">
            <a:xfrm>
              <a:off x="8223279" y="1700221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ea typeface="宋体" pitchFamily="2" charset="-122"/>
                </a:rPr>
                <a:t>1</a:t>
              </a:r>
              <a:endParaRPr lang="en-US" altLang="zh-CN" sz="2000"/>
            </a:p>
          </p:txBody>
        </p:sp>
        <p:grpSp>
          <p:nvGrpSpPr>
            <p:cNvPr id="38" name="Group 212"/>
            <p:cNvGrpSpPr>
              <a:grpSpLocks/>
            </p:cNvGrpSpPr>
            <p:nvPr/>
          </p:nvGrpSpPr>
          <p:grpSpPr bwMode="auto">
            <a:xfrm>
              <a:off x="7346979" y="1250959"/>
              <a:ext cx="1152525" cy="304800"/>
              <a:chOff x="3651" y="1378"/>
              <a:chExt cx="726" cy="192"/>
            </a:xfrm>
          </p:grpSpPr>
          <p:sp>
            <p:nvSpPr>
              <p:cNvPr id="44" name="Text Box 209"/>
              <p:cNvSpPr txBox="1">
                <a:spLocks noChangeArrowheads="1"/>
              </p:cNvSpPr>
              <p:nvPr/>
            </p:nvSpPr>
            <p:spPr bwMode="auto">
              <a:xfrm>
                <a:off x="3651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45" name="Text Box 210"/>
              <p:cNvSpPr txBox="1">
                <a:spLocks noChangeArrowheads="1"/>
              </p:cNvSpPr>
              <p:nvPr/>
            </p:nvSpPr>
            <p:spPr bwMode="auto">
              <a:xfrm>
                <a:off x="3923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46" name="Text Box 211"/>
              <p:cNvSpPr txBox="1">
                <a:spLocks noChangeArrowheads="1"/>
              </p:cNvSpPr>
              <p:nvPr/>
            </p:nvSpPr>
            <p:spPr bwMode="auto">
              <a:xfrm>
                <a:off x="4196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宋体" pitchFamily="2" charset="-122"/>
                    <a:ea typeface="宋体" pitchFamily="2" charset="-122"/>
                  </a:rPr>
                  <a:t>-</a:t>
                </a:r>
                <a:r>
                  <a:rPr lang="en-US" altLang="zh-CN" sz="2000">
                    <a:ea typeface="宋体" pitchFamily="2" charset="-122"/>
                  </a:rPr>
                  <a:t>1</a:t>
                </a:r>
                <a:endParaRPr lang="en-US" altLang="zh-CN" sz="2000"/>
              </a:p>
            </p:txBody>
          </p:sp>
        </p:grpSp>
      </p:grpSp>
      <p:grpSp>
        <p:nvGrpSpPr>
          <p:cNvPr id="43" name="组合 95"/>
          <p:cNvGrpSpPr/>
          <p:nvPr/>
        </p:nvGrpSpPr>
        <p:grpSpPr>
          <a:xfrm>
            <a:off x="3209923" y="4206880"/>
            <a:ext cx="3841769" cy="2393394"/>
            <a:chOff x="3209923" y="4206880"/>
            <a:chExt cx="3841769" cy="2393394"/>
          </a:xfrm>
        </p:grpSpPr>
        <p:sp>
          <p:nvSpPr>
            <p:cNvPr id="49" name="Rectangle 33"/>
            <p:cNvSpPr>
              <a:spLocks noChangeArrowheads="1"/>
            </p:cNvSpPr>
            <p:nvPr/>
          </p:nvSpPr>
          <p:spPr bwMode="auto">
            <a:xfrm>
              <a:off x="3209923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3209923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3209923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" name="Rectangle 63"/>
            <p:cNvSpPr>
              <a:spLocks noChangeArrowheads="1"/>
            </p:cNvSpPr>
            <p:nvPr/>
          </p:nvSpPr>
          <p:spPr bwMode="auto">
            <a:xfrm>
              <a:off x="3209923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3" name="Rectangle 73"/>
            <p:cNvSpPr>
              <a:spLocks noChangeArrowheads="1"/>
            </p:cNvSpPr>
            <p:nvPr/>
          </p:nvSpPr>
          <p:spPr bwMode="auto">
            <a:xfrm>
              <a:off x="3209923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4" name="Rectangle 83"/>
            <p:cNvSpPr>
              <a:spLocks noChangeArrowheads="1"/>
            </p:cNvSpPr>
            <p:nvPr/>
          </p:nvSpPr>
          <p:spPr bwMode="auto">
            <a:xfrm>
              <a:off x="3209923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5" name="Rectangle 33"/>
            <p:cNvSpPr>
              <a:spLocks noChangeArrowheads="1"/>
            </p:cNvSpPr>
            <p:nvPr/>
          </p:nvSpPr>
          <p:spPr bwMode="auto">
            <a:xfrm>
              <a:off x="3568698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3568698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3568698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568698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9" name="Rectangle 73"/>
            <p:cNvSpPr>
              <a:spLocks noChangeArrowheads="1"/>
            </p:cNvSpPr>
            <p:nvPr/>
          </p:nvSpPr>
          <p:spPr bwMode="auto">
            <a:xfrm>
              <a:off x="3568698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0" name="Rectangle 83"/>
            <p:cNvSpPr>
              <a:spLocks noChangeArrowheads="1"/>
            </p:cNvSpPr>
            <p:nvPr/>
          </p:nvSpPr>
          <p:spPr bwMode="auto">
            <a:xfrm>
              <a:off x="3568698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1" name="Rectangle 33"/>
            <p:cNvSpPr>
              <a:spLocks noChangeArrowheads="1"/>
            </p:cNvSpPr>
            <p:nvPr/>
          </p:nvSpPr>
          <p:spPr bwMode="auto">
            <a:xfrm>
              <a:off x="3925888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2" name="Rectangle 43"/>
            <p:cNvSpPr>
              <a:spLocks noChangeArrowheads="1"/>
            </p:cNvSpPr>
            <p:nvPr/>
          </p:nvSpPr>
          <p:spPr bwMode="auto">
            <a:xfrm>
              <a:off x="3925888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" name="Rectangle 53"/>
            <p:cNvSpPr>
              <a:spLocks noChangeArrowheads="1"/>
            </p:cNvSpPr>
            <p:nvPr/>
          </p:nvSpPr>
          <p:spPr bwMode="auto">
            <a:xfrm>
              <a:off x="3925888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3925888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5" name="Rectangle 73"/>
            <p:cNvSpPr>
              <a:spLocks noChangeArrowheads="1"/>
            </p:cNvSpPr>
            <p:nvPr/>
          </p:nvSpPr>
          <p:spPr bwMode="auto">
            <a:xfrm>
              <a:off x="3925888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6" name="Rectangle 83"/>
            <p:cNvSpPr>
              <a:spLocks noChangeArrowheads="1"/>
            </p:cNvSpPr>
            <p:nvPr/>
          </p:nvSpPr>
          <p:spPr bwMode="auto">
            <a:xfrm>
              <a:off x="3925888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7" name="Rectangle 33"/>
            <p:cNvSpPr>
              <a:spLocks noChangeArrowheads="1"/>
            </p:cNvSpPr>
            <p:nvPr/>
          </p:nvSpPr>
          <p:spPr bwMode="auto">
            <a:xfrm>
              <a:off x="4284663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4284663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9" name="Rectangle 53"/>
            <p:cNvSpPr>
              <a:spLocks noChangeArrowheads="1"/>
            </p:cNvSpPr>
            <p:nvPr/>
          </p:nvSpPr>
          <p:spPr bwMode="auto">
            <a:xfrm>
              <a:off x="4284663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0" name="Rectangle 63"/>
            <p:cNvSpPr>
              <a:spLocks noChangeArrowheads="1"/>
            </p:cNvSpPr>
            <p:nvPr/>
          </p:nvSpPr>
          <p:spPr bwMode="auto">
            <a:xfrm>
              <a:off x="4284663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" name="Rectangle 73"/>
            <p:cNvSpPr>
              <a:spLocks noChangeArrowheads="1"/>
            </p:cNvSpPr>
            <p:nvPr/>
          </p:nvSpPr>
          <p:spPr bwMode="auto">
            <a:xfrm>
              <a:off x="4284663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2" name="Rectangle 83"/>
            <p:cNvSpPr>
              <a:spLocks noChangeArrowheads="1"/>
            </p:cNvSpPr>
            <p:nvPr/>
          </p:nvSpPr>
          <p:spPr bwMode="auto">
            <a:xfrm>
              <a:off x="4284663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3" name="Rectangle 33"/>
            <p:cNvSpPr>
              <a:spLocks noChangeArrowheads="1"/>
            </p:cNvSpPr>
            <p:nvPr/>
          </p:nvSpPr>
          <p:spPr bwMode="auto">
            <a:xfrm>
              <a:off x="4640268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" name="Rectangle 43"/>
            <p:cNvSpPr>
              <a:spLocks noChangeArrowheads="1"/>
            </p:cNvSpPr>
            <p:nvPr/>
          </p:nvSpPr>
          <p:spPr bwMode="auto">
            <a:xfrm>
              <a:off x="4640268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5" name="Rectangle 53"/>
            <p:cNvSpPr>
              <a:spLocks noChangeArrowheads="1"/>
            </p:cNvSpPr>
            <p:nvPr/>
          </p:nvSpPr>
          <p:spPr bwMode="auto">
            <a:xfrm>
              <a:off x="4640268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" name="Rectangle 63"/>
            <p:cNvSpPr>
              <a:spLocks noChangeArrowheads="1"/>
            </p:cNvSpPr>
            <p:nvPr/>
          </p:nvSpPr>
          <p:spPr bwMode="auto">
            <a:xfrm>
              <a:off x="4640268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7" name="Rectangle 73"/>
            <p:cNvSpPr>
              <a:spLocks noChangeArrowheads="1"/>
            </p:cNvSpPr>
            <p:nvPr/>
          </p:nvSpPr>
          <p:spPr bwMode="auto">
            <a:xfrm>
              <a:off x="4640268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8" name="Rectangle 83"/>
            <p:cNvSpPr>
              <a:spLocks noChangeArrowheads="1"/>
            </p:cNvSpPr>
            <p:nvPr/>
          </p:nvSpPr>
          <p:spPr bwMode="auto">
            <a:xfrm>
              <a:off x="4640268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9" name="Rectangle 33"/>
            <p:cNvSpPr>
              <a:spLocks noChangeArrowheads="1"/>
            </p:cNvSpPr>
            <p:nvPr/>
          </p:nvSpPr>
          <p:spPr bwMode="auto">
            <a:xfrm>
              <a:off x="4999043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0" name="Rectangle 43"/>
            <p:cNvSpPr>
              <a:spLocks noChangeArrowheads="1"/>
            </p:cNvSpPr>
            <p:nvPr/>
          </p:nvSpPr>
          <p:spPr bwMode="auto">
            <a:xfrm>
              <a:off x="4999043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1" name="Rectangle 53"/>
            <p:cNvSpPr>
              <a:spLocks noChangeArrowheads="1"/>
            </p:cNvSpPr>
            <p:nvPr/>
          </p:nvSpPr>
          <p:spPr bwMode="auto">
            <a:xfrm>
              <a:off x="4999043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2" name="Rectangle 63"/>
            <p:cNvSpPr>
              <a:spLocks noChangeArrowheads="1"/>
            </p:cNvSpPr>
            <p:nvPr/>
          </p:nvSpPr>
          <p:spPr bwMode="auto">
            <a:xfrm>
              <a:off x="4999043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3" name="Rectangle 73"/>
            <p:cNvSpPr>
              <a:spLocks noChangeArrowheads="1"/>
            </p:cNvSpPr>
            <p:nvPr/>
          </p:nvSpPr>
          <p:spPr bwMode="auto">
            <a:xfrm>
              <a:off x="4999043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999043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7" name="Text Box 180"/>
            <p:cNvSpPr txBox="1">
              <a:spLocks noChangeArrowheads="1"/>
            </p:cNvSpPr>
            <p:nvPr/>
          </p:nvSpPr>
          <p:spPr bwMode="auto">
            <a:xfrm>
              <a:off x="4316413" y="481966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↓</a:t>
              </a:r>
            </a:p>
          </p:txBody>
        </p:sp>
        <p:sp>
          <p:nvSpPr>
            <p:cNvPr id="88" name="Text Box 182"/>
            <p:cNvSpPr txBox="1">
              <a:spLocks noChangeArrowheads="1"/>
            </p:cNvSpPr>
            <p:nvPr/>
          </p:nvSpPr>
          <p:spPr bwMode="auto">
            <a:xfrm>
              <a:off x="3605213" y="4824422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→</a:t>
              </a:r>
            </a:p>
          </p:txBody>
        </p:sp>
        <p:sp>
          <p:nvSpPr>
            <p:cNvPr id="89" name="Text Box 184"/>
            <p:cNvSpPr txBox="1">
              <a:spLocks noChangeArrowheads="1"/>
            </p:cNvSpPr>
            <p:nvPr/>
          </p:nvSpPr>
          <p:spPr bwMode="auto">
            <a:xfrm>
              <a:off x="3962400" y="4816485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→</a:t>
              </a:r>
            </a:p>
          </p:txBody>
        </p:sp>
        <p:sp>
          <p:nvSpPr>
            <p:cNvPr id="90" name="Text Box 187"/>
            <p:cNvSpPr txBox="1">
              <a:spLocks noChangeArrowheads="1"/>
            </p:cNvSpPr>
            <p:nvPr/>
          </p:nvSpPr>
          <p:spPr bwMode="auto">
            <a:xfrm>
              <a:off x="4322763" y="553721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↓</a:t>
              </a:r>
            </a:p>
          </p:txBody>
        </p:sp>
        <p:sp>
          <p:nvSpPr>
            <p:cNvPr id="91" name="Text Box 188"/>
            <p:cNvSpPr txBox="1">
              <a:spLocks noChangeArrowheads="1"/>
            </p:cNvSpPr>
            <p:nvPr/>
          </p:nvSpPr>
          <p:spPr bwMode="auto">
            <a:xfrm>
              <a:off x="4313238" y="589916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→</a:t>
              </a:r>
            </a:p>
          </p:txBody>
        </p:sp>
        <p:sp>
          <p:nvSpPr>
            <p:cNvPr id="92" name="Text Box 183"/>
            <p:cNvSpPr txBox="1">
              <a:spLocks noChangeArrowheads="1"/>
            </p:cNvSpPr>
            <p:nvPr/>
          </p:nvSpPr>
          <p:spPr bwMode="auto">
            <a:xfrm>
              <a:off x="4329113" y="5180022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↓</a:t>
              </a:r>
            </a:p>
          </p:txBody>
        </p:sp>
        <p:cxnSp>
          <p:nvCxnSpPr>
            <p:cNvPr id="94" name="直接箭头连接符 93"/>
            <p:cNvCxnSpPr/>
            <p:nvPr/>
          </p:nvCxnSpPr>
          <p:spPr>
            <a:xfrm rot="10800000" flipV="1">
              <a:off x="5480056" y="4206880"/>
              <a:ext cx="1571636" cy="857256"/>
            </a:xfrm>
            <a:prstGeom prst="straightConnector1">
              <a:avLst/>
            </a:prstGeom>
            <a:ln w="5715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14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5919798" cy="40934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find=false;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(di&lt;4 &amp;&amp; !find)   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找相邻可走方块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i1,j1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 smtClean="0">
              <a:solidFill>
                <a:srgbClr val="008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	di++;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switch(di)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0:i1=i-1; j1=j;   break;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1:i1=i;   j1=j+1; break;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2:i1=i+1; j1=j;   break;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case 3:i1=i;   j1=j-1; break;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if (mg[i1][j1]==0)  find=true;	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找到一个相邻可走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方块，设置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find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为真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6445271" y="26987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>
            <a:off x="6445271" y="305753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Rectangle 53"/>
          <p:cNvSpPr>
            <a:spLocks noChangeArrowheads="1"/>
          </p:cNvSpPr>
          <p:nvPr/>
        </p:nvSpPr>
        <p:spPr bwMode="auto">
          <a:xfrm>
            <a:off x="6445271" y="341789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Rectangle 63"/>
          <p:cNvSpPr>
            <a:spLocks noChangeArrowheads="1"/>
          </p:cNvSpPr>
          <p:nvPr/>
        </p:nvSpPr>
        <p:spPr bwMode="auto">
          <a:xfrm>
            <a:off x="6445271" y="37782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Rectangle 73"/>
          <p:cNvSpPr>
            <a:spLocks noChangeArrowheads="1"/>
          </p:cNvSpPr>
          <p:nvPr/>
        </p:nvSpPr>
        <p:spPr bwMode="auto">
          <a:xfrm>
            <a:off x="6445271" y="413862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" name="Rectangle 83"/>
          <p:cNvSpPr>
            <a:spLocks noChangeArrowheads="1"/>
          </p:cNvSpPr>
          <p:nvPr/>
        </p:nvSpPr>
        <p:spPr bwMode="auto">
          <a:xfrm>
            <a:off x="6445271" y="449898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6804046" y="26987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6804046" y="305753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Rectangle 53"/>
          <p:cNvSpPr>
            <a:spLocks noChangeArrowheads="1"/>
          </p:cNvSpPr>
          <p:nvPr/>
        </p:nvSpPr>
        <p:spPr bwMode="auto">
          <a:xfrm>
            <a:off x="6804046" y="341789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" name="Rectangle 63"/>
          <p:cNvSpPr>
            <a:spLocks noChangeArrowheads="1"/>
          </p:cNvSpPr>
          <p:nvPr/>
        </p:nvSpPr>
        <p:spPr bwMode="auto">
          <a:xfrm>
            <a:off x="6804046" y="37782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" name="Rectangle 73"/>
          <p:cNvSpPr>
            <a:spLocks noChangeArrowheads="1"/>
          </p:cNvSpPr>
          <p:nvPr/>
        </p:nvSpPr>
        <p:spPr bwMode="auto">
          <a:xfrm>
            <a:off x="6804046" y="413862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5" name="Rectangle 83"/>
          <p:cNvSpPr>
            <a:spLocks noChangeArrowheads="1"/>
          </p:cNvSpPr>
          <p:nvPr/>
        </p:nvSpPr>
        <p:spPr bwMode="auto">
          <a:xfrm>
            <a:off x="6804046" y="449898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7161236" y="26987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7161236" y="305753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8" name="Rectangle 53"/>
          <p:cNvSpPr>
            <a:spLocks noChangeArrowheads="1"/>
          </p:cNvSpPr>
          <p:nvPr/>
        </p:nvSpPr>
        <p:spPr bwMode="auto">
          <a:xfrm>
            <a:off x="7161236" y="341789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9" name="Rectangle 63"/>
          <p:cNvSpPr>
            <a:spLocks noChangeArrowheads="1"/>
          </p:cNvSpPr>
          <p:nvPr/>
        </p:nvSpPr>
        <p:spPr bwMode="auto">
          <a:xfrm>
            <a:off x="7161236" y="37782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" name="Rectangle 73"/>
          <p:cNvSpPr>
            <a:spLocks noChangeArrowheads="1"/>
          </p:cNvSpPr>
          <p:nvPr/>
        </p:nvSpPr>
        <p:spPr bwMode="auto">
          <a:xfrm>
            <a:off x="7161236" y="413862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1" name="Rectangle 83"/>
          <p:cNvSpPr>
            <a:spLocks noChangeArrowheads="1"/>
          </p:cNvSpPr>
          <p:nvPr/>
        </p:nvSpPr>
        <p:spPr bwMode="auto">
          <a:xfrm>
            <a:off x="7161236" y="449898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" name="Rectangle 33"/>
          <p:cNvSpPr>
            <a:spLocks noChangeArrowheads="1"/>
          </p:cNvSpPr>
          <p:nvPr/>
        </p:nvSpPr>
        <p:spPr bwMode="auto">
          <a:xfrm>
            <a:off x="7520011" y="26987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3" name="Rectangle 43"/>
          <p:cNvSpPr>
            <a:spLocks noChangeArrowheads="1"/>
          </p:cNvSpPr>
          <p:nvPr/>
        </p:nvSpPr>
        <p:spPr bwMode="auto">
          <a:xfrm>
            <a:off x="7520011" y="305753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4" name="Rectangle 53"/>
          <p:cNvSpPr>
            <a:spLocks noChangeArrowheads="1"/>
          </p:cNvSpPr>
          <p:nvPr/>
        </p:nvSpPr>
        <p:spPr bwMode="auto">
          <a:xfrm>
            <a:off x="7520011" y="341789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5" name="Rectangle 63"/>
          <p:cNvSpPr>
            <a:spLocks noChangeArrowheads="1"/>
          </p:cNvSpPr>
          <p:nvPr/>
        </p:nvSpPr>
        <p:spPr bwMode="auto">
          <a:xfrm>
            <a:off x="7520011" y="37782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6" name="Rectangle 73"/>
          <p:cNvSpPr>
            <a:spLocks noChangeArrowheads="1"/>
          </p:cNvSpPr>
          <p:nvPr/>
        </p:nvSpPr>
        <p:spPr bwMode="auto">
          <a:xfrm>
            <a:off x="7520011" y="413862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7" name="Rectangle 83"/>
          <p:cNvSpPr>
            <a:spLocks noChangeArrowheads="1"/>
          </p:cNvSpPr>
          <p:nvPr/>
        </p:nvSpPr>
        <p:spPr bwMode="auto">
          <a:xfrm>
            <a:off x="7520011" y="449898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7875616" y="26987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9" name="Rectangle 43"/>
          <p:cNvSpPr>
            <a:spLocks noChangeArrowheads="1"/>
          </p:cNvSpPr>
          <p:nvPr/>
        </p:nvSpPr>
        <p:spPr bwMode="auto">
          <a:xfrm>
            <a:off x="7875616" y="305753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0" name="Rectangle 53"/>
          <p:cNvSpPr>
            <a:spLocks noChangeArrowheads="1"/>
          </p:cNvSpPr>
          <p:nvPr/>
        </p:nvSpPr>
        <p:spPr bwMode="auto">
          <a:xfrm>
            <a:off x="7875616" y="341789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" name="Rectangle 63"/>
          <p:cNvSpPr>
            <a:spLocks noChangeArrowheads="1"/>
          </p:cNvSpPr>
          <p:nvPr/>
        </p:nvSpPr>
        <p:spPr bwMode="auto">
          <a:xfrm>
            <a:off x="7875616" y="37782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7875616" y="413862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3" name="Rectangle 83"/>
          <p:cNvSpPr>
            <a:spLocks noChangeArrowheads="1"/>
          </p:cNvSpPr>
          <p:nvPr/>
        </p:nvSpPr>
        <p:spPr bwMode="auto">
          <a:xfrm>
            <a:off x="7875616" y="449898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8234391" y="26987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8234391" y="305753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6" name="Rectangle 53"/>
          <p:cNvSpPr>
            <a:spLocks noChangeArrowheads="1"/>
          </p:cNvSpPr>
          <p:nvPr/>
        </p:nvSpPr>
        <p:spPr bwMode="auto">
          <a:xfrm>
            <a:off x="8234391" y="341789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7" name="Rectangle 63"/>
          <p:cNvSpPr>
            <a:spLocks noChangeArrowheads="1"/>
          </p:cNvSpPr>
          <p:nvPr/>
        </p:nvSpPr>
        <p:spPr bwMode="auto">
          <a:xfrm>
            <a:off x="8234391" y="377826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8" name="Rectangle 73"/>
          <p:cNvSpPr>
            <a:spLocks noChangeArrowheads="1"/>
          </p:cNvSpPr>
          <p:nvPr/>
        </p:nvSpPr>
        <p:spPr bwMode="auto">
          <a:xfrm>
            <a:off x="8234391" y="413862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9" name="Rectangle 83"/>
          <p:cNvSpPr>
            <a:spLocks noChangeArrowheads="1"/>
          </p:cNvSpPr>
          <p:nvPr/>
        </p:nvSpPr>
        <p:spPr bwMode="auto">
          <a:xfrm>
            <a:off x="8234391" y="449898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1" name="Text Box 182"/>
          <p:cNvSpPr txBox="1">
            <a:spLocks noChangeArrowheads="1"/>
          </p:cNvSpPr>
          <p:nvPr/>
        </p:nvSpPr>
        <p:spPr bwMode="auto">
          <a:xfrm>
            <a:off x="6840561" y="3081908"/>
            <a:ext cx="287337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楷体_GB2312" pitchFamily="49" charset="-122"/>
              </a:rPr>
              <a:t>→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43636" y="1578106"/>
            <a:ext cx="2928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从入口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1,1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）出发找到一个可走方块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）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49" name="直接箭头连接符 48"/>
          <p:cNvCxnSpPr>
            <a:stCxn id="47" idx="2"/>
          </p:cNvCxnSpPr>
          <p:nvPr/>
        </p:nvCxnSpPr>
        <p:spPr>
          <a:xfrm rot="5400000">
            <a:off x="6983025" y="2661050"/>
            <a:ext cx="1000132" cy="250017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15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357158" y="285728"/>
            <a:ext cx="8286808" cy="22467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if (find)  	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找到了一个相邻可走方块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i1,j1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000" smtClean="0">
              <a:solidFill>
                <a:srgbClr val="008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       st-&gt;data[st-&gt;top].di=di;	 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修改原栈顶元素的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e.i=i1; e.j=j1; e.di=-1;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Push(st,e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  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相邻可走方块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mg[i1][j1]=-1;	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//(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i1,j1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迷宫值置为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避免重复走到该方块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28596" y="2928934"/>
            <a:ext cx="6227795" cy="3571900"/>
            <a:chOff x="428596" y="2928934"/>
            <a:chExt cx="6227795" cy="3571900"/>
          </a:xfrm>
        </p:grpSpPr>
        <p:sp>
          <p:nvSpPr>
            <p:cNvPr id="3" name="Rectangle 33"/>
            <p:cNvSpPr>
              <a:spLocks noChangeArrowheads="1"/>
            </p:cNvSpPr>
            <p:nvPr/>
          </p:nvSpPr>
          <p:spPr bwMode="auto">
            <a:xfrm>
              <a:off x="780999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" name="Rectangle 43"/>
            <p:cNvSpPr>
              <a:spLocks noChangeArrowheads="1"/>
            </p:cNvSpPr>
            <p:nvPr/>
          </p:nvSpPr>
          <p:spPr bwMode="auto">
            <a:xfrm>
              <a:off x="780999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Rectangle 53"/>
            <p:cNvSpPr>
              <a:spLocks noChangeArrowheads="1"/>
            </p:cNvSpPr>
            <p:nvPr/>
          </p:nvSpPr>
          <p:spPr bwMode="auto">
            <a:xfrm>
              <a:off x="780999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" name="Rectangle 63"/>
            <p:cNvSpPr>
              <a:spLocks noChangeArrowheads="1"/>
            </p:cNvSpPr>
            <p:nvPr/>
          </p:nvSpPr>
          <p:spPr bwMode="auto">
            <a:xfrm>
              <a:off x="780999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780999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Rectangle 83"/>
            <p:cNvSpPr>
              <a:spLocks noChangeArrowheads="1"/>
            </p:cNvSpPr>
            <p:nvPr/>
          </p:nvSpPr>
          <p:spPr bwMode="auto">
            <a:xfrm>
              <a:off x="780999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139774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Rectangle 43"/>
            <p:cNvSpPr>
              <a:spLocks noChangeArrowheads="1"/>
            </p:cNvSpPr>
            <p:nvPr/>
          </p:nvSpPr>
          <p:spPr bwMode="auto">
            <a:xfrm>
              <a:off x="1139774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139774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63"/>
            <p:cNvSpPr>
              <a:spLocks noChangeArrowheads="1"/>
            </p:cNvSpPr>
            <p:nvPr/>
          </p:nvSpPr>
          <p:spPr bwMode="auto">
            <a:xfrm>
              <a:off x="1139774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1139774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83"/>
            <p:cNvSpPr>
              <a:spLocks noChangeArrowheads="1"/>
            </p:cNvSpPr>
            <p:nvPr/>
          </p:nvSpPr>
          <p:spPr bwMode="auto">
            <a:xfrm>
              <a:off x="1139774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1496964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Rectangle 43"/>
            <p:cNvSpPr>
              <a:spLocks noChangeArrowheads="1"/>
            </p:cNvSpPr>
            <p:nvPr/>
          </p:nvSpPr>
          <p:spPr bwMode="auto">
            <a:xfrm>
              <a:off x="1496964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1496964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63"/>
            <p:cNvSpPr>
              <a:spLocks noChangeArrowheads="1"/>
            </p:cNvSpPr>
            <p:nvPr/>
          </p:nvSpPr>
          <p:spPr bwMode="auto">
            <a:xfrm>
              <a:off x="1496964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1496964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83"/>
            <p:cNvSpPr>
              <a:spLocks noChangeArrowheads="1"/>
            </p:cNvSpPr>
            <p:nvPr/>
          </p:nvSpPr>
          <p:spPr bwMode="auto">
            <a:xfrm>
              <a:off x="1496964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1855739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1855739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53"/>
            <p:cNvSpPr>
              <a:spLocks noChangeArrowheads="1"/>
            </p:cNvSpPr>
            <p:nvPr/>
          </p:nvSpPr>
          <p:spPr bwMode="auto">
            <a:xfrm>
              <a:off x="1855739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63"/>
            <p:cNvSpPr>
              <a:spLocks noChangeArrowheads="1"/>
            </p:cNvSpPr>
            <p:nvPr/>
          </p:nvSpPr>
          <p:spPr bwMode="auto">
            <a:xfrm>
              <a:off x="1855739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73"/>
            <p:cNvSpPr>
              <a:spLocks noChangeArrowheads="1"/>
            </p:cNvSpPr>
            <p:nvPr/>
          </p:nvSpPr>
          <p:spPr bwMode="auto">
            <a:xfrm>
              <a:off x="1855739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83"/>
            <p:cNvSpPr>
              <a:spLocks noChangeArrowheads="1"/>
            </p:cNvSpPr>
            <p:nvPr/>
          </p:nvSpPr>
          <p:spPr bwMode="auto">
            <a:xfrm>
              <a:off x="1855739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2211344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2211344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2211344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63"/>
            <p:cNvSpPr>
              <a:spLocks noChangeArrowheads="1"/>
            </p:cNvSpPr>
            <p:nvPr/>
          </p:nvSpPr>
          <p:spPr bwMode="auto">
            <a:xfrm>
              <a:off x="2211344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73"/>
            <p:cNvSpPr>
              <a:spLocks noChangeArrowheads="1"/>
            </p:cNvSpPr>
            <p:nvPr/>
          </p:nvSpPr>
          <p:spPr bwMode="auto">
            <a:xfrm>
              <a:off x="2211344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83"/>
            <p:cNvSpPr>
              <a:spLocks noChangeArrowheads="1"/>
            </p:cNvSpPr>
            <p:nvPr/>
          </p:nvSpPr>
          <p:spPr bwMode="auto">
            <a:xfrm>
              <a:off x="2211344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570119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2570119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2570119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2570119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>
              <a:off x="2570119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83"/>
            <p:cNvSpPr>
              <a:spLocks noChangeArrowheads="1"/>
            </p:cNvSpPr>
            <p:nvPr/>
          </p:nvSpPr>
          <p:spPr bwMode="auto">
            <a:xfrm>
              <a:off x="2570119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" name="Text Box 182"/>
            <p:cNvSpPr txBox="1">
              <a:spLocks noChangeArrowheads="1"/>
            </p:cNvSpPr>
            <p:nvPr/>
          </p:nvSpPr>
          <p:spPr bwMode="auto">
            <a:xfrm>
              <a:off x="1176289" y="409790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→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8596" y="2928934"/>
              <a:ext cx="42148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从入口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1,1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）出发找到一个可走方块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）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: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将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-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）进栈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5084755" y="3445482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6597642" y="3445482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>
              <a:off x="5084755" y="5634031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154"/>
            <p:cNvSpPr txBox="1">
              <a:spLocks noChangeArrowheads="1"/>
            </p:cNvSpPr>
            <p:nvPr/>
          </p:nvSpPr>
          <p:spPr bwMode="auto">
            <a:xfrm>
              <a:off x="5072066" y="5695968"/>
              <a:ext cx="15843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err="1"/>
                <a:t>i</a:t>
              </a:r>
              <a:r>
                <a:rPr lang="en-US" altLang="zh-CN" sz="2000" dirty="0"/>
                <a:t> </a:t>
              </a:r>
              <a:r>
                <a:rPr lang="zh-CN" altLang="en-US" sz="2000" dirty="0"/>
                <a:t>　</a:t>
              </a:r>
              <a:r>
                <a:rPr lang="en-US" altLang="zh-CN" sz="2000" i="1" dirty="0"/>
                <a:t>j</a:t>
              </a:r>
              <a:r>
                <a:rPr lang="en-US" altLang="zh-CN" sz="2000" dirty="0"/>
                <a:t>     </a:t>
              </a:r>
              <a:r>
                <a:rPr lang="en-US" altLang="zh-CN" sz="2000" dirty="0" err="1"/>
                <a:t>di</a:t>
              </a:r>
              <a:endParaRPr lang="en-US" altLang="zh-CN" sz="2000" dirty="0"/>
            </a:p>
          </p:txBody>
        </p:sp>
        <p:grpSp>
          <p:nvGrpSpPr>
            <p:cNvPr id="45" name="Group 193"/>
            <p:cNvGrpSpPr>
              <a:grpSpLocks/>
            </p:cNvGrpSpPr>
            <p:nvPr/>
          </p:nvGrpSpPr>
          <p:grpSpPr bwMode="auto">
            <a:xfrm>
              <a:off x="5229228" y="5195881"/>
              <a:ext cx="1131890" cy="311150"/>
              <a:chOff x="3651" y="2927"/>
              <a:chExt cx="713" cy="196"/>
            </a:xfrm>
          </p:grpSpPr>
          <p:sp>
            <p:nvSpPr>
              <p:cNvPr id="46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47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48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 smtClean="0">
                    <a:solidFill>
                      <a:srgbClr val="008000"/>
                    </a:solidFill>
                  </a:rPr>
                  <a:t>1</a:t>
                </a:r>
                <a:endParaRPr lang="en-US" altLang="zh-CN" sz="2000" dirty="0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49" name="Text Box 170"/>
            <p:cNvSpPr txBox="1">
              <a:spLocks noChangeArrowheads="1"/>
            </p:cNvSpPr>
            <p:nvPr/>
          </p:nvSpPr>
          <p:spPr bwMode="auto">
            <a:xfrm>
              <a:off x="5370507" y="6196034"/>
              <a:ext cx="1008063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一个栈</a:t>
              </a:r>
            </a:p>
          </p:txBody>
        </p:sp>
        <p:sp>
          <p:nvSpPr>
            <p:cNvPr id="50" name="Text Box 164"/>
            <p:cNvSpPr txBox="1">
              <a:spLocks noChangeArrowheads="1"/>
            </p:cNvSpPr>
            <p:nvPr/>
          </p:nvSpPr>
          <p:spPr bwMode="auto">
            <a:xfrm>
              <a:off x="5219701" y="4789497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1</a:t>
              </a:r>
            </a:p>
          </p:txBody>
        </p:sp>
        <p:sp>
          <p:nvSpPr>
            <p:cNvPr id="51" name="Text Box 165"/>
            <p:cNvSpPr txBox="1">
              <a:spLocks noChangeArrowheads="1"/>
            </p:cNvSpPr>
            <p:nvPr/>
          </p:nvSpPr>
          <p:spPr bwMode="auto">
            <a:xfrm>
              <a:off x="5651501" y="4789497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52" name="Text Box 190"/>
            <p:cNvSpPr txBox="1">
              <a:spLocks noChangeArrowheads="1"/>
            </p:cNvSpPr>
            <p:nvPr/>
          </p:nvSpPr>
          <p:spPr bwMode="auto">
            <a:xfrm>
              <a:off x="6083301" y="478632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ea typeface="宋体" pitchFamily="2" charset="-122"/>
                </a:rPr>
                <a:t>-1</a:t>
              </a:r>
              <a:endParaRPr lang="en-US" altLang="zh-CN" sz="2000" dirty="0"/>
            </a:p>
          </p:txBody>
        </p:sp>
        <p:sp>
          <p:nvSpPr>
            <p:cNvPr id="53" name="右箭头 52"/>
            <p:cNvSpPr/>
            <p:nvPr/>
          </p:nvSpPr>
          <p:spPr bwMode="auto">
            <a:xfrm>
              <a:off x="3571868" y="4500570"/>
              <a:ext cx="1071570" cy="285752"/>
            </a:xfrm>
            <a:prstGeom prst="rightArrow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16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214282" y="285728"/>
            <a:ext cx="6143668" cy="28623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else		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没有路径可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走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则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退栈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Pop(st,e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将栈顶方块退栈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mg[e.i][e.j]=0;	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让退栈方块的位置变为其他路径可走方块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DestroyStack(st);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return false;		</a:t>
            </a:r>
            <a:r>
              <a:rPr 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表示没有可走路径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85786" y="3429000"/>
            <a:ext cx="7286676" cy="3126790"/>
            <a:chOff x="785786" y="3429000"/>
            <a:chExt cx="7286676" cy="3126790"/>
          </a:xfrm>
        </p:grpSpPr>
        <p:sp>
          <p:nvSpPr>
            <p:cNvPr id="3" name="Rectangle 33"/>
            <p:cNvSpPr>
              <a:spLocks noChangeArrowheads="1"/>
            </p:cNvSpPr>
            <p:nvPr/>
          </p:nvSpPr>
          <p:spPr bwMode="auto">
            <a:xfrm>
              <a:off x="1138189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" name="Rectangle 43"/>
            <p:cNvSpPr>
              <a:spLocks noChangeArrowheads="1"/>
            </p:cNvSpPr>
            <p:nvPr/>
          </p:nvSpPr>
          <p:spPr bwMode="auto">
            <a:xfrm>
              <a:off x="1138189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Rectangle 53"/>
            <p:cNvSpPr>
              <a:spLocks noChangeArrowheads="1"/>
            </p:cNvSpPr>
            <p:nvPr/>
          </p:nvSpPr>
          <p:spPr bwMode="auto">
            <a:xfrm>
              <a:off x="1138189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" name="Rectangle 63"/>
            <p:cNvSpPr>
              <a:spLocks noChangeArrowheads="1"/>
            </p:cNvSpPr>
            <p:nvPr/>
          </p:nvSpPr>
          <p:spPr bwMode="auto">
            <a:xfrm>
              <a:off x="1138189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1138189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Rectangle 83"/>
            <p:cNvSpPr>
              <a:spLocks noChangeArrowheads="1"/>
            </p:cNvSpPr>
            <p:nvPr/>
          </p:nvSpPr>
          <p:spPr bwMode="auto">
            <a:xfrm>
              <a:off x="1138189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496964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Rectangle 43"/>
            <p:cNvSpPr>
              <a:spLocks noChangeArrowheads="1"/>
            </p:cNvSpPr>
            <p:nvPr/>
          </p:nvSpPr>
          <p:spPr bwMode="auto">
            <a:xfrm>
              <a:off x="1496964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496964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63"/>
            <p:cNvSpPr>
              <a:spLocks noChangeArrowheads="1"/>
            </p:cNvSpPr>
            <p:nvPr/>
          </p:nvSpPr>
          <p:spPr bwMode="auto">
            <a:xfrm>
              <a:off x="1496964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1496964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83"/>
            <p:cNvSpPr>
              <a:spLocks noChangeArrowheads="1"/>
            </p:cNvSpPr>
            <p:nvPr/>
          </p:nvSpPr>
          <p:spPr bwMode="auto">
            <a:xfrm>
              <a:off x="1496964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1854154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1854154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63"/>
            <p:cNvSpPr>
              <a:spLocks noChangeArrowheads="1"/>
            </p:cNvSpPr>
            <p:nvPr/>
          </p:nvSpPr>
          <p:spPr bwMode="auto">
            <a:xfrm>
              <a:off x="1854154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1854154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83"/>
            <p:cNvSpPr>
              <a:spLocks noChangeArrowheads="1"/>
            </p:cNvSpPr>
            <p:nvPr/>
          </p:nvSpPr>
          <p:spPr bwMode="auto">
            <a:xfrm>
              <a:off x="1854154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2212929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2212929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53"/>
            <p:cNvSpPr>
              <a:spLocks noChangeArrowheads="1"/>
            </p:cNvSpPr>
            <p:nvPr/>
          </p:nvSpPr>
          <p:spPr bwMode="auto">
            <a:xfrm>
              <a:off x="2212929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63"/>
            <p:cNvSpPr>
              <a:spLocks noChangeArrowheads="1"/>
            </p:cNvSpPr>
            <p:nvPr/>
          </p:nvSpPr>
          <p:spPr bwMode="auto">
            <a:xfrm>
              <a:off x="2212929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73"/>
            <p:cNvSpPr>
              <a:spLocks noChangeArrowheads="1"/>
            </p:cNvSpPr>
            <p:nvPr/>
          </p:nvSpPr>
          <p:spPr bwMode="auto">
            <a:xfrm>
              <a:off x="2212929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83"/>
            <p:cNvSpPr>
              <a:spLocks noChangeArrowheads="1"/>
            </p:cNvSpPr>
            <p:nvPr/>
          </p:nvSpPr>
          <p:spPr bwMode="auto">
            <a:xfrm>
              <a:off x="2212929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2568534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2568534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2568534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63"/>
            <p:cNvSpPr>
              <a:spLocks noChangeArrowheads="1"/>
            </p:cNvSpPr>
            <p:nvPr/>
          </p:nvSpPr>
          <p:spPr bwMode="auto">
            <a:xfrm>
              <a:off x="2568534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73"/>
            <p:cNvSpPr>
              <a:spLocks noChangeArrowheads="1"/>
            </p:cNvSpPr>
            <p:nvPr/>
          </p:nvSpPr>
          <p:spPr bwMode="auto">
            <a:xfrm>
              <a:off x="2568534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83"/>
            <p:cNvSpPr>
              <a:spLocks noChangeArrowheads="1"/>
            </p:cNvSpPr>
            <p:nvPr/>
          </p:nvSpPr>
          <p:spPr bwMode="auto">
            <a:xfrm>
              <a:off x="2568534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927309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2927309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2927309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2927309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>
              <a:off x="2927309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83"/>
            <p:cNvSpPr>
              <a:spLocks noChangeArrowheads="1"/>
            </p:cNvSpPr>
            <p:nvPr/>
          </p:nvSpPr>
          <p:spPr bwMode="auto">
            <a:xfrm>
              <a:off x="2927309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5786" y="3429000"/>
              <a:ext cx="2928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2,4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）方块没有通路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5715008" y="350043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7227895" y="350043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>
              <a:off x="5715008" y="5688987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154"/>
            <p:cNvSpPr txBox="1">
              <a:spLocks noChangeArrowheads="1"/>
            </p:cNvSpPr>
            <p:nvPr/>
          </p:nvSpPr>
          <p:spPr bwMode="auto">
            <a:xfrm>
              <a:off x="5702319" y="5750924"/>
              <a:ext cx="15843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err="1"/>
                <a:t>i</a:t>
              </a:r>
              <a:r>
                <a:rPr lang="en-US" altLang="zh-CN" sz="2000" dirty="0"/>
                <a:t> </a:t>
              </a:r>
              <a:r>
                <a:rPr lang="zh-CN" altLang="en-US" sz="2000" dirty="0"/>
                <a:t>　</a:t>
              </a:r>
              <a:r>
                <a:rPr lang="en-US" altLang="zh-CN" sz="2000" i="1" dirty="0"/>
                <a:t>j</a:t>
              </a:r>
              <a:r>
                <a:rPr lang="en-US" altLang="zh-CN" sz="2000" dirty="0"/>
                <a:t>     </a:t>
              </a:r>
              <a:r>
                <a:rPr lang="en-US" altLang="zh-CN" sz="2000" dirty="0" err="1"/>
                <a:t>di</a:t>
              </a:r>
              <a:endParaRPr lang="en-US" altLang="zh-CN" sz="2000" dirty="0"/>
            </a:p>
          </p:txBody>
        </p:sp>
        <p:sp>
          <p:nvSpPr>
            <p:cNvPr id="49" name="Text Box 170"/>
            <p:cNvSpPr txBox="1">
              <a:spLocks noChangeArrowheads="1"/>
            </p:cNvSpPr>
            <p:nvPr/>
          </p:nvSpPr>
          <p:spPr bwMode="auto">
            <a:xfrm>
              <a:off x="6000760" y="6250990"/>
              <a:ext cx="1008063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一个栈</a:t>
              </a:r>
            </a:p>
          </p:txBody>
        </p:sp>
        <p:sp>
          <p:nvSpPr>
            <p:cNvPr id="50" name="Text Box 164"/>
            <p:cNvSpPr txBox="1">
              <a:spLocks noChangeArrowheads="1"/>
            </p:cNvSpPr>
            <p:nvPr/>
          </p:nvSpPr>
          <p:spPr bwMode="auto">
            <a:xfrm>
              <a:off x="5849954" y="455870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2</a:t>
              </a:r>
            </a:p>
          </p:txBody>
        </p:sp>
        <p:sp>
          <p:nvSpPr>
            <p:cNvPr id="51" name="Text Box 165"/>
            <p:cNvSpPr txBox="1">
              <a:spLocks noChangeArrowheads="1"/>
            </p:cNvSpPr>
            <p:nvPr/>
          </p:nvSpPr>
          <p:spPr bwMode="auto">
            <a:xfrm>
              <a:off x="6281754" y="455870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4</a:t>
              </a:r>
            </a:p>
          </p:txBody>
        </p:sp>
        <p:sp>
          <p:nvSpPr>
            <p:cNvPr id="52" name="Text Box 190"/>
            <p:cNvSpPr txBox="1">
              <a:spLocks noChangeArrowheads="1"/>
            </p:cNvSpPr>
            <p:nvPr/>
          </p:nvSpPr>
          <p:spPr bwMode="auto">
            <a:xfrm>
              <a:off x="6713554" y="455552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ea typeface="宋体" pitchFamily="2" charset="-122"/>
                </a:rPr>
                <a:t>-1</a:t>
              </a:r>
              <a:endParaRPr lang="en-US" altLang="zh-CN" sz="2000" dirty="0"/>
            </a:p>
          </p:txBody>
        </p:sp>
        <p:sp>
          <p:nvSpPr>
            <p:cNvPr id="53" name="Text Box 186"/>
            <p:cNvSpPr txBox="1">
              <a:spLocks noChangeArrowheads="1"/>
            </p:cNvSpPr>
            <p:nvPr/>
          </p:nvSpPr>
          <p:spPr bwMode="auto">
            <a:xfrm>
              <a:off x="2603488" y="476092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ym typeface="Wingdings" pitchFamily="2" charset="2"/>
                </a:rPr>
                <a:t></a:t>
              </a:r>
            </a:p>
          </p:txBody>
        </p:sp>
        <p:sp>
          <p:nvSpPr>
            <p:cNvPr id="54" name="Text Box 164"/>
            <p:cNvSpPr txBox="1">
              <a:spLocks noChangeArrowheads="1"/>
            </p:cNvSpPr>
            <p:nvPr/>
          </p:nvSpPr>
          <p:spPr bwMode="auto">
            <a:xfrm>
              <a:off x="5929322" y="4912716"/>
              <a:ext cx="714380" cy="4308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/>
                <a:t>… </a:t>
              </a:r>
              <a:endParaRPr lang="en-US" altLang="zh-CN" sz="2800" dirty="0"/>
            </a:p>
          </p:txBody>
        </p:sp>
        <p:cxnSp>
          <p:nvCxnSpPr>
            <p:cNvPr id="56" name="直接箭头连接符 55"/>
            <p:cNvCxnSpPr/>
            <p:nvPr/>
          </p:nvCxnSpPr>
          <p:spPr>
            <a:xfrm rot="10800000">
              <a:off x="7059630" y="4719646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715272" y="4357694"/>
              <a:ext cx="3571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退栈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8" name="右箭头 57"/>
            <p:cNvSpPr/>
            <p:nvPr/>
          </p:nvSpPr>
          <p:spPr bwMode="auto">
            <a:xfrm>
              <a:off x="3929058" y="4429132"/>
              <a:ext cx="1143008" cy="500066"/>
            </a:xfrm>
            <a:prstGeom prst="right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715140" y="214290"/>
            <a:ext cx="2143140" cy="242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solidFill>
                  <a:srgbClr val="FF0000"/>
                </a:solidFill>
                <a:ea typeface="微软雅黑" pitchFamily="34" charset="-122"/>
                <a:cs typeface="Times New Roman" pitchFamily="18" charset="0"/>
              </a:rPr>
              <a:t>疑难解答：</a:t>
            </a:r>
            <a:endParaRPr lang="en-US" altLang="zh-CN" sz="2000" smtClean="0">
              <a:solidFill>
                <a:srgbClr val="FF0000"/>
              </a:solidFill>
              <a:ea typeface="微软雅黑" pitchFamily="34" charset="-122"/>
              <a:cs typeface="Times New Roman" pitchFamily="18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ea typeface="微软雅黑" pitchFamily="34" charset="-122"/>
                <a:cs typeface="Times New Roman" pitchFamily="18" charset="0"/>
              </a:rPr>
              <a:t>这里不将</a:t>
            </a:r>
            <a:r>
              <a:rPr lang="en-US" altLang="zh-CN" sz="1800" smtClean="0">
                <a:ea typeface="微软雅黑" pitchFamily="34" charset="-122"/>
                <a:cs typeface="Times New Roman" pitchFamily="18" charset="0"/>
              </a:rPr>
              <a:t>mg[</a:t>
            </a:r>
            <a:r>
              <a:rPr lang="zh-CN" altLang="en-US" sz="1800" smtClean="0">
                <a:ea typeface="微软雅黑" pitchFamily="34" charset="-122"/>
                <a:cs typeface="Times New Roman" pitchFamily="18" charset="0"/>
              </a:rPr>
              <a:t>栈顶方块</a:t>
            </a:r>
            <a:r>
              <a:rPr lang="en-US" altLang="zh-CN" sz="1800" smtClean="0">
                <a:ea typeface="微软雅黑" pitchFamily="34" charset="-122"/>
                <a:cs typeface="Times New Roman" pitchFamily="18" charset="0"/>
              </a:rPr>
              <a:t>]</a:t>
            </a:r>
            <a:r>
              <a:rPr lang="zh-CN" altLang="en-US" sz="1800" smtClean="0">
                <a:ea typeface="微软雅黑" pitchFamily="34" charset="-122"/>
                <a:cs typeface="Times New Roman" pitchFamily="18" charset="0"/>
              </a:rPr>
              <a:t>设置为</a:t>
            </a:r>
            <a:r>
              <a:rPr lang="en-US" altLang="zh-CN" sz="1800" smtClean="0"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1800" smtClean="0">
                <a:ea typeface="微软雅黑" pitchFamily="34" charset="-122"/>
                <a:cs typeface="Times New Roman" pitchFamily="18" charset="0"/>
              </a:rPr>
              <a:t>，程序</a:t>
            </a:r>
            <a:r>
              <a:rPr lang="zh-CN" altLang="en-US" sz="1800" smtClean="0">
                <a:ea typeface="微软雅黑" pitchFamily="34" charset="-122"/>
                <a:cs typeface="Times New Roman" pitchFamily="18" charset="0"/>
              </a:rPr>
              <a:t>执行也是正确</a:t>
            </a:r>
            <a:r>
              <a:rPr lang="zh-CN" altLang="en-US" sz="1800" smtClean="0">
                <a:ea typeface="微软雅黑" pitchFamily="34" charset="-122"/>
                <a:cs typeface="Times New Roman" pitchFamily="18" charset="0"/>
              </a:rPr>
              <a:t>的，但</a:t>
            </a:r>
            <a:r>
              <a:rPr lang="zh-CN" altLang="en-US" sz="1800" smtClean="0">
                <a:ea typeface="微软雅黑" pitchFamily="34" charset="-122"/>
                <a:cs typeface="Times New Roman" pitchFamily="18" charset="0"/>
              </a:rPr>
              <a:t>从原理上应该这样</a:t>
            </a:r>
            <a:r>
              <a:rPr lang="zh-CN" altLang="en-US" sz="1800" smtClean="0">
                <a:ea typeface="微软雅黑" pitchFamily="34" charset="-122"/>
                <a:cs typeface="Times New Roman" pitchFamily="18" charset="0"/>
              </a:rPr>
              <a:t>做，</a:t>
            </a:r>
            <a:r>
              <a:rPr lang="zh-CN" altLang="en-US" sz="1800" smtClean="0">
                <a:solidFill>
                  <a:srgbClr val="002060"/>
                </a:solidFill>
                <a:ea typeface="微软雅黑" pitchFamily="34" charset="-122"/>
                <a:cs typeface="Times New Roman" pitchFamily="18" charset="0"/>
              </a:rPr>
              <a:t>回退</a:t>
            </a:r>
            <a:r>
              <a:rPr lang="zh-CN" altLang="en-US" sz="1800" smtClean="0">
                <a:solidFill>
                  <a:srgbClr val="002060"/>
                </a:solidFill>
                <a:ea typeface="微软雅黑" pitchFamily="34" charset="-122"/>
                <a:cs typeface="Times New Roman" pitchFamily="18" charset="0"/>
              </a:rPr>
              <a:t>后需要恢复环境！</a:t>
            </a:r>
            <a:endParaRPr lang="zh-CN" altLang="en-US" sz="1800">
              <a:solidFill>
                <a:srgbClr val="002060"/>
              </a:solidFill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 rot="10800000">
            <a:off x="5715008" y="1141396"/>
            <a:ext cx="100013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17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395288" y="404813"/>
            <a:ext cx="3319456" cy="5191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设计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求解程序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500034" y="2214554"/>
            <a:ext cx="5472112" cy="2218657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main()</a:t>
            </a:r>
          </a:p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if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(!</a:t>
            </a:r>
            <a:r>
              <a:rPr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mgpath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(1,1,M,N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</a:t>
            </a:r>
          </a:p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该迷宫问题没有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解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!");</a:t>
            </a:r>
          </a:p>
          <a:p>
            <a:pPr algn="l">
              <a:lnSpc>
                <a:spcPct val="13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return 1;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1428736"/>
            <a:ext cx="457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建立如下主函数调用上述算法：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18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395289" y="142852"/>
            <a:ext cx="2747952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运行结果</a:t>
            </a: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684213" y="1214422"/>
            <a:ext cx="5173671" cy="192087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迷宫路径如下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: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1,1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1,2</a:t>
            </a:r>
            <a:r>
              <a:rPr lang="en-US" altLang="zh-CN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2,2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3,2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3,1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4,1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5,1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5,2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5,3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6,3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6,4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6,5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5,5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4,5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4,6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4,7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3,7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3,8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4,8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5,8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6,8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7,8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8,8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604844" y="642918"/>
            <a:ext cx="48958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对于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图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3.11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迷宫，求解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结果如下：</a:t>
            </a:r>
          </a:p>
        </p:txBody>
      </p: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1357290" y="3703342"/>
            <a:ext cx="2858770" cy="2868930"/>
            <a:chOff x="741365" y="1430063"/>
            <a:chExt cx="3573463" cy="3586163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741365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100140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447803" y="14300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809753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168528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516190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874965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597278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235328" y="14300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956053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741365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1100140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447803" y="178883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1809753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2168528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2516190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874965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3597278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3235328" y="178883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3956053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741365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100140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447803" y="214920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809753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168528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2516190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2874965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3597278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3235328" y="214920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3956053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741365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1100140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1447803" y="25095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1809753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2168528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2516190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2874965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3597278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3235328" y="25095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3956053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741365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1100140" y="2862560"/>
              <a:ext cx="358775" cy="39154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1447803" y="28572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1809753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2168528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2516190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2874965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3597278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3235328" y="28572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>
              <a:off x="3956053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741365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1100140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1447803" y="321758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1809753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2168528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2516190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2874965" y="32175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3597278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3235328" y="32175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3956053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741365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1100140" y="357795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>
              <a:off x="1447803" y="35779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1809753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2168528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2516190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2874965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3597278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3235328" y="3577951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3956053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741365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1100140" y="3936726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0" name="Rectangle 74"/>
            <p:cNvSpPr>
              <a:spLocks noChangeArrowheads="1"/>
            </p:cNvSpPr>
            <p:nvPr/>
          </p:nvSpPr>
          <p:spPr bwMode="auto">
            <a:xfrm>
              <a:off x="1447803" y="39367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1" name="Rectangle 75"/>
            <p:cNvSpPr>
              <a:spLocks noChangeArrowheads="1"/>
            </p:cNvSpPr>
            <p:nvPr/>
          </p:nvSpPr>
          <p:spPr bwMode="auto">
            <a:xfrm>
              <a:off x="1809753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2" name="Rectangle 76"/>
            <p:cNvSpPr>
              <a:spLocks noChangeArrowheads="1"/>
            </p:cNvSpPr>
            <p:nvPr/>
          </p:nvSpPr>
          <p:spPr bwMode="auto">
            <a:xfrm>
              <a:off x="2168528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3" name="Rectangle 77"/>
            <p:cNvSpPr>
              <a:spLocks noChangeArrowheads="1"/>
            </p:cNvSpPr>
            <p:nvPr/>
          </p:nvSpPr>
          <p:spPr bwMode="auto">
            <a:xfrm>
              <a:off x="2516190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4" name="Rectangle 78"/>
            <p:cNvSpPr>
              <a:spLocks noChangeArrowheads="1"/>
            </p:cNvSpPr>
            <p:nvPr/>
          </p:nvSpPr>
          <p:spPr bwMode="auto">
            <a:xfrm>
              <a:off x="2874965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5" name="Rectangle 79"/>
            <p:cNvSpPr>
              <a:spLocks noChangeArrowheads="1"/>
            </p:cNvSpPr>
            <p:nvPr/>
          </p:nvSpPr>
          <p:spPr bwMode="auto">
            <a:xfrm>
              <a:off x="3597278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3235328" y="39367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7" name="Rectangle 81"/>
            <p:cNvSpPr>
              <a:spLocks noChangeArrowheads="1"/>
            </p:cNvSpPr>
            <p:nvPr/>
          </p:nvSpPr>
          <p:spPr bwMode="auto">
            <a:xfrm>
              <a:off x="3956053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8" name="Rectangle 82"/>
            <p:cNvSpPr>
              <a:spLocks noChangeArrowheads="1"/>
            </p:cNvSpPr>
            <p:nvPr/>
          </p:nvSpPr>
          <p:spPr bwMode="auto">
            <a:xfrm>
              <a:off x="741365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9" name="Rectangle 83"/>
            <p:cNvSpPr>
              <a:spLocks noChangeArrowheads="1"/>
            </p:cNvSpPr>
            <p:nvPr/>
          </p:nvSpPr>
          <p:spPr bwMode="auto">
            <a:xfrm>
              <a:off x="1100140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0" name="Rectangle 84"/>
            <p:cNvSpPr>
              <a:spLocks noChangeArrowheads="1"/>
            </p:cNvSpPr>
            <p:nvPr/>
          </p:nvSpPr>
          <p:spPr bwMode="auto">
            <a:xfrm>
              <a:off x="1447803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1" name="Rectangle 85"/>
            <p:cNvSpPr>
              <a:spLocks noChangeArrowheads="1"/>
            </p:cNvSpPr>
            <p:nvPr/>
          </p:nvSpPr>
          <p:spPr bwMode="auto">
            <a:xfrm>
              <a:off x="1809753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2" name="Rectangle 86"/>
            <p:cNvSpPr>
              <a:spLocks noChangeArrowheads="1"/>
            </p:cNvSpPr>
            <p:nvPr/>
          </p:nvSpPr>
          <p:spPr bwMode="auto">
            <a:xfrm>
              <a:off x="2168528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3" name="Rectangle 87"/>
            <p:cNvSpPr>
              <a:spLocks noChangeArrowheads="1"/>
            </p:cNvSpPr>
            <p:nvPr/>
          </p:nvSpPr>
          <p:spPr bwMode="auto">
            <a:xfrm>
              <a:off x="2516190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4" name="Rectangle 88"/>
            <p:cNvSpPr>
              <a:spLocks noChangeArrowheads="1"/>
            </p:cNvSpPr>
            <p:nvPr/>
          </p:nvSpPr>
          <p:spPr bwMode="auto">
            <a:xfrm>
              <a:off x="2874965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5" name="Rectangle 89"/>
            <p:cNvSpPr>
              <a:spLocks noChangeArrowheads="1"/>
            </p:cNvSpPr>
            <p:nvPr/>
          </p:nvSpPr>
          <p:spPr bwMode="auto">
            <a:xfrm>
              <a:off x="3597278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6" name="Rectangle 90"/>
            <p:cNvSpPr>
              <a:spLocks noChangeArrowheads="1"/>
            </p:cNvSpPr>
            <p:nvPr/>
          </p:nvSpPr>
          <p:spPr bwMode="auto">
            <a:xfrm>
              <a:off x="3235328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7" name="Rectangle 91"/>
            <p:cNvSpPr>
              <a:spLocks noChangeArrowheads="1"/>
            </p:cNvSpPr>
            <p:nvPr/>
          </p:nvSpPr>
          <p:spPr bwMode="auto">
            <a:xfrm>
              <a:off x="3956053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8" name="Rectangle 92"/>
            <p:cNvSpPr>
              <a:spLocks noChangeArrowheads="1"/>
            </p:cNvSpPr>
            <p:nvPr/>
          </p:nvSpPr>
          <p:spPr bwMode="auto">
            <a:xfrm>
              <a:off x="741365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9" name="Rectangle 93"/>
            <p:cNvSpPr>
              <a:spLocks noChangeArrowheads="1"/>
            </p:cNvSpPr>
            <p:nvPr/>
          </p:nvSpPr>
          <p:spPr bwMode="auto">
            <a:xfrm>
              <a:off x="1100140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0" name="Rectangle 94"/>
            <p:cNvSpPr>
              <a:spLocks noChangeArrowheads="1"/>
            </p:cNvSpPr>
            <p:nvPr/>
          </p:nvSpPr>
          <p:spPr bwMode="auto">
            <a:xfrm>
              <a:off x="1447803" y="46574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1" name="Rectangle 95"/>
            <p:cNvSpPr>
              <a:spLocks noChangeArrowheads="1"/>
            </p:cNvSpPr>
            <p:nvPr/>
          </p:nvSpPr>
          <p:spPr bwMode="auto">
            <a:xfrm>
              <a:off x="1809753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2" name="Rectangle 96"/>
            <p:cNvSpPr>
              <a:spLocks noChangeArrowheads="1"/>
            </p:cNvSpPr>
            <p:nvPr/>
          </p:nvSpPr>
          <p:spPr bwMode="auto">
            <a:xfrm>
              <a:off x="2168528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3" name="Rectangle 97"/>
            <p:cNvSpPr>
              <a:spLocks noChangeArrowheads="1"/>
            </p:cNvSpPr>
            <p:nvPr/>
          </p:nvSpPr>
          <p:spPr bwMode="auto">
            <a:xfrm>
              <a:off x="2516190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4" name="Rectangle 98"/>
            <p:cNvSpPr>
              <a:spLocks noChangeArrowheads="1"/>
            </p:cNvSpPr>
            <p:nvPr/>
          </p:nvSpPr>
          <p:spPr bwMode="auto">
            <a:xfrm>
              <a:off x="2874965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5" name="Rectangle 99"/>
            <p:cNvSpPr>
              <a:spLocks noChangeArrowheads="1"/>
            </p:cNvSpPr>
            <p:nvPr/>
          </p:nvSpPr>
          <p:spPr bwMode="auto">
            <a:xfrm>
              <a:off x="3597278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6" name="Rectangle 100"/>
            <p:cNvSpPr>
              <a:spLocks noChangeArrowheads="1"/>
            </p:cNvSpPr>
            <p:nvPr/>
          </p:nvSpPr>
          <p:spPr bwMode="auto">
            <a:xfrm>
              <a:off x="3235328" y="46574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7" name="Rectangle 101"/>
            <p:cNvSpPr>
              <a:spLocks noChangeArrowheads="1"/>
            </p:cNvSpPr>
            <p:nvPr/>
          </p:nvSpPr>
          <p:spPr bwMode="auto">
            <a:xfrm>
              <a:off x="3956053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1247752" y="2000240"/>
              <a:ext cx="35719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5400000">
              <a:off x="1262942" y="2342240"/>
              <a:ext cx="684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1290614" y="2689220"/>
              <a:ext cx="324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5400000">
              <a:off x="933424" y="3059110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1277914" y="3429000"/>
              <a:ext cx="720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2000232" y="3425827"/>
              <a:ext cx="1588" cy="36036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2000232" y="3786190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rot="5400000">
              <a:off x="2318612" y="3396372"/>
              <a:ext cx="792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2714612" y="3000372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3414704" y="2714620"/>
              <a:ext cx="1588" cy="28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3419478" y="2727051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rot="5400000">
              <a:off x="2893207" y="3607595"/>
              <a:ext cx="178595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 Box 134"/>
          <p:cNvSpPr txBox="1">
            <a:spLocks noChangeArrowheads="1"/>
          </p:cNvSpPr>
          <p:nvPr/>
        </p:nvSpPr>
        <p:spPr bwMode="auto">
          <a:xfrm>
            <a:off x="4643438" y="4714884"/>
            <a:ext cx="3384550" cy="83099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显然，这个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解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不是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最优解，即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不是最短路径。</a:t>
            </a:r>
          </a:p>
        </p:txBody>
      </p:sp>
      <p:sp>
        <p:nvSpPr>
          <p:cNvPr id="121" name="下箭头 120"/>
          <p:cNvSpPr/>
          <p:nvPr/>
        </p:nvSpPr>
        <p:spPr bwMode="auto">
          <a:xfrm>
            <a:off x="2786050" y="3214686"/>
            <a:ext cx="214314" cy="357190"/>
          </a:xfrm>
          <a:prstGeom prst="downArrow">
            <a:avLst/>
          </a:prstGeom>
          <a:ln>
            <a:headEnd/>
            <a:tailEnd type="triangl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2" name="灯片编号占位符 1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19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8604"/>
            <a:ext cx="785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行走规则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：上、下、左、右相邻方块行走。其中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）表示一个方块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Text Box 110"/>
          <p:cNvSpPr txBox="1">
            <a:spLocks noChangeArrowheads="1"/>
          </p:cNvSpPr>
          <p:nvPr/>
        </p:nvSpPr>
        <p:spPr bwMode="auto">
          <a:xfrm>
            <a:off x="3714744" y="1142984"/>
            <a:ext cx="857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4" name="Text Box 111"/>
          <p:cNvSpPr txBox="1">
            <a:spLocks noChangeArrowheads="1"/>
          </p:cNvSpPr>
          <p:nvPr/>
        </p:nvSpPr>
        <p:spPr bwMode="auto">
          <a:xfrm>
            <a:off x="3714744" y="5172030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5" name="Text Box 112"/>
          <p:cNvSpPr txBox="1">
            <a:spLocks noChangeArrowheads="1"/>
          </p:cNvSpPr>
          <p:nvPr/>
        </p:nvSpPr>
        <p:spPr bwMode="auto">
          <a:xfrm>
            <a:off x="6286512" y="3143248"/>
            <a:ext cx="857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6" name="Text Box 113"/>
          <p:cNvSpPr txBox="1">
            <a:spLocks noChangeArrowheads="1"/>
          </p:cNvSpPr>
          <p:nvPr/>
        </p:nvSpPr>
        <p:spPr bwMode="auto">
          <a:xfrm>
            <a:off x="1142976" y="3143248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3786182" y="3067038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 rot="16200000" flipV="1">
            <a:off x="3674281" y="2594773"/>
            <a:ext cx="938182" cy="6350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headEnd/>
            <a:tailEnd type="triangle" w="med" len="med"/>
          </a:ln>
        </p:spPr>
      </p:cxn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flipV="1">
            <a:off x="4524385" y="3309927"/>
            <a:ext cx="939800" cy="7937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headEnd/>
            <a:tailEnd type="triangle" w="med" len="med"/>
          </a:ln>
        </p:spPr>
      </p:cxn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 rot="5400000">
            <a:off x="3657598" y="4081451"/>
            <a:ext cx="957262" cy="23813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headEnd/>
            <a:tailEnd type="triangle" w="med" len="med"/>
          </a:ln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rot="10800000">
            <a:off x="2850428" y="3309927"/>
            <a:ext cx="915988" cy="7937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headEnd/>
            <a:tailEnd type="triangle" w="med" len="med"/>
          </a:ln>
        </p:spPr>
      </p:cxn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3786182" y="1600187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5481644" y="3057513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+1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2137488" y="3067038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j-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3786182" y="4572008"/>
            <a:ext cx="756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20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97204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155979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03642" y="1748852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65592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224367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572029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930804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653117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291167" y="1748852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011892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797204" y="210762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155979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503642" y="210762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865592" y="210762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224367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572029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4930804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653117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291167" y="2107627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011892" y="210762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797204" y="246799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3155979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503642" y="2467990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3865592" y="246799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4224367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572029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4930804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5653117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291167" y="2467990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6011892" y="246799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797204" y="28283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3155979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3503642" y="2828352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3865592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4224367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4572029" y="28283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4930804" y="28283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5653117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5291167" y="2828352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6011892" y="28283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2797204" y="31760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3155979" y="3181349"/>
            <a:ext cx="358775" cy="39154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3503642" y="3176015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3865592" y="31760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4224367" y="31760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4572029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4930804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5653117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5291167" y="3176015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6011892" y="31760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2797204" y="35363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3" name="Rectangle 53"/>
          <p:cNvSpPr>
            <a:spLocks noChangeArrowheads="1"/>
          </p:cNvSpPr>
          <p:nvPr/>
        </p:nvSpPr>
        <p:spPr bwMode="auto">
          <a:xfrm>
            <a:off x="3155979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4" name="Rectangle 54"/>
          <p:cNvSpPr>
            <a:spLocks noChangeArrowheads="1"/>
          </p:cNvSpPr>
          <p:nvPr/>
        </p:nvSpPr>
        <p:spPr bwMode="auto">
          <a:xfrm>
            <a:off x="3503642" y="35363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5" name="Rectangle 55"/>
          <p:cNvSpPr>
            <a:spLocks noChangeArrowheads="1"/>
          </p:cNvSpPr>
          <p:nvPr/>
        </p:nvSpPr>
        <p:spPr bwMode="auto">
          <a:xfrm>
            <a:off x="3865592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4224367" y="35363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7" name="Rectangle 57"/>
          <p:cNvSpPr>
            <a:spLocks noChangeArrowheads="1"/>
          </p:cNvSpPr>
          <p:nvPr/>
        </p:nvSpPr>
        <p:spPr bwMode="auto">
          <a:xfrm>
            <a:off x="4572029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4930804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9" name="Rectangle 59"/>
          <p:cNvSpPr>
            <a:spLocks noChangeArrowheads="1"/>
          </p:cNvSpPr>
          <p:nvPr/>
        </p:nvSpPr>
        <p:spPr bwMode="auto">
          <a:xfrm>
            <a:off x="5653117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0" name="Rectangle 60"/>
          <p:cNvSpPr>
            <a:spLocks noChangeArrowheads="1"/>
          </p:cNvSpPr>
          <p:nvPr/>
        </p:nvSpPr>
        <p:spPr bwMode="auto">
          <a:xfrm>
            <a:off x="5291167" y="35363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1" name="Rectangle 61"/>
          <p:cNvSpPr>
            <a:spLocks noChangeArrowheads="1"/>
          </p:cNvSpPr>
          <p:nvPr/>
        </p:nvSpPr>
        <p:spPr bwMode="auto">
          <a:xfrm>
            <a:off x="6011892" y="35363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2" name="Rectangle 62"/>
          <p:cNvSpPr>
            <a:spLocks noChangeArrowheads="1"/>
          </p:cNvSpPr>
          <p:nvPr/>
        </p:nvSpPr>
        <p:spPr bwMode="auto">
          <a:xfrm>
            <a:off x="2797204" y="38967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3" name="Rectangle 63"/>
          <p:cNvSpPr>
            <a:spLocks noChangeArrowheads="1"/>
          </p:cNvSpPr>
          <p:nvPr/>
        </p:nvSpPr>
        <p:spPr bwMode="auto">
          <a:xfrm>
            <a:off x="3155979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4" name="Rectangle 64"/>
          <p:cNvSpPr>
            <a:spLocks noChangeArrowheads="1"/>
          </p:cNvSpPr>
          <p:nvPr/>
        </p:nvSpPr>
        <p:spPr bwMode="auto">
          <a:xfrm>
            <a:off x="3503642" y="3896740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3865592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4224367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4572029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4930804" y="38967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9" name="Rectangle 69"/>
          <p:cNvSpPr>
            <a:spLocks noChangeArrowheads="1"/>
          </p:cNvSpPr>
          <p:nvPr/>
        </p:nvSpPr>
        <p:spPr bwMode="auto">
          <a:xfrm>
            <a:off x="5653117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0" name="Rectangle 70"/>
          <p:cNvSpPr>
            <a:spLocks noChangeArrowheads="1"/>
          </p:cNvSpPr>
          <p:nvPr/>
        </p:nvSpPr>
        <p:spPr bwMode="auto">
          <a:xfrm>
            <a:off x="5291167" y="3896740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1" name="Rectangle 71"/>
          <p:cNvSpPr>
            <a:spLocks noChangeArrowheads="1"/>
          </p:cNvSpPr>
          <p:nvPr/>
        </p:nvSpPr>
        <p:spPr bwMode="auto">
          <a:xfrm>
            <a:off x="6011892" y="38967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2" name="Rectangle 72"/>
          <p:cNvSpPr>
            <a:spLocks noChangeArrowheads="1"/>
          </p:cNvSpPr>
          <p:nvPr/>
        </p:nvSpPr>
        <p:spPr bwMode="auto">
          <a:xfrm>
            <a:off x="2797204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3" name="Rectangle 73"/>
          <p:cNvSpPr>
            <a:spLocks noChangeArrowheads="1"/>
          </p:cNvSpPr>
          <p:nvPr/>
        </p:nvSpPr>
        <p:spPr bwMode="auto">
          <a:xfrm>
            <a:off x="3155979" y="42555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4" name="Rectangle 74"/>
          <p:cNvSpPr>
            <a:spLocks noChangeArrowheads="1"/>
          </p:cNvSpPr>
          <p:nvPr/>
        </p:nvSpPr>
        <p:spPr bwMode="auto">
          <a:xfrm>
            <a:off x="3503642" y="4255515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" name="Rectangle 75"/>
          <p:cNvSpPr>
            <a:spLocks noChangeArrowheads="1"/>
          </p:cNvSpPr>
          <p:nvPr/>
        </p:nvSpPr>
        <p:spPr bwMode="auto">
          <a:xfrm>
            <a:off x="3865592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6" name="Rectangle 76"/>
          <p:cNvSpPr>
            <a:spLocks noChangeArrowheads="1"/>
          </p:cNvSpPr>
          <p:nvPr/>
        </p:nvSpPr>
        <p:spPr bwMode="auto">
          <a:xfrm>
            <a:off x="4224367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7" name="Rectangle 77"/>
          <p:cNvSpPr>
            <a:spLocks noChangeArrowheads="1"/>
          </p:cNvSpPr>
          <p:nvPr/>
        </p:nvSpPr>
        <p:spPr bwMode="auto">
          <a:xfrm>
            <a:off x="4572029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8" name="Rectangle 78"/>
          <p:cNvSpPr>
            <a:spLocks noChangeArrowheads="1"/>
          </p:cNvSpPr>
          <p:nvPr/>
        </p:nvSpPr>
        <p:spPr bwMode="auto">
          <a:xfrm>
            <a:off x="4930804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9" name="Rectangle 79"/>
          <p:cNvSpPr>
            <a:spLocks noChangeArrowheads="1"/>
          </p:cNvSpPr>
          <p:nvPr/>
        </p:nvSpPr>
        <p:spPr bwMode="auto">
          <a:xfrm>
            <a:off x="5653117" y="42555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0" name="Rectangle 80"/>
          <p:cNvSpPr>
            <a:spLocks noChangeArrowheads="1"/>
          </p:cNvSpPr>
          <p:nvPr/>
        </p:nvSpPr>
        <p:spPr bwMode="auto">
          <a:xfrm>
            <a:off x="5291167" y="4255515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1" name="Rectangle 81"/>
          <p:cNvSpPr>
            <a:spLocks noChangeArrowheads="1"/>
          </p:cNvSpPr>
          <p:nvPr/>
        </p:nvSpPr>
        <p:spPr bwMode="auto">
          <a:xfrm>
            <a:off x="6011892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2" name="Rectangle 82"/>
          <p:cNvSpPr>
            <a:spLocks noChangeArrowheads="1"/>
          </p:cNvSpPr>
          <p:nvPr/>
        </p:nvSpPr>
        <p:spPr bwMode="auto">
          <a:xfrm>
            <a:off x="2797204" y="46158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3155979" y="4615877"/>
            <a:ext cx="358775" cy="358775"/>
          </a:xfrm>
          <a:prstGeom prst="rect">
            <a:avLst/>
          </a:prstGeom>
          <a:solidFill>
            <a:srgbClr val="F8BFBE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3503642" y="46158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3865592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6" name="Rectangle 86"/>
          <p:cNvSpPr>
            <a:spLocks noChangeArrowheads="1"/>
          </p:cNvSpPr>
          <p:nvPr/>
        </p:nvSpPr>
        <p:spPr bwMode="auto">
          <a:xfrm>
            <a:off x="4224367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7" name="Rectangle 87"/>
          <p:cNvSpPr>
            <a:spLocks noChangeArrowheads="1"/>
          </p:cNvSpPr>
          <p:nvPr/>
        </p:nvSpPr>
        <p:spPr bwMode="auto">
          <a:xfrm>
            <a:off x="4572029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8" name="Rectangle 88"/>
          <p:cNvSpPr>
            <a:spLocks noChangeArrowheads="1"/>
          </p:cNvSpPr>
          <p:nvPr/>
        </p:nvSpPr>
        <p:spPr bwMode="auto">
          <a:xfrm>
            <a:off x="4930804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9" name="Rectangle 89"/>
          <p:cNvSpPr>
            <a:spLocks noChangeArrowheads="1"/>
          </p:cNvSpPr>
          <p:nvPr/>
        </p:nvSpPr>
        <p:spPr bwMode="auto">
          <a:xfrm>
            <a:off x="5653117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0" name="Rectangle 90"/>
          <p:cNvSpPr>
            <a:spLocks noChangeArrowheads="1"/>
          </p:cNvSpPr>
          <p:nvPr/>
        </p:nvSpPr>
        <p:spPr bwMode="auto">
          <a:xfrm>
            <a:off x="5291167" y="46158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1" name="Rectangle 91"/>
          <p:cNvSpPr>
            <a:spLocks noChangeArrowheads="1"/>
          </p:cNvSpPr>
          <p:nvPr/>
        </p:nvSpPr>
        <p:spPr bwMode="auto">
          <a:xfrm>
            <a:off x="6011892" y="46158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2" name="Rectangle 92"/>
          <p:cNvSpPr>
            <a:spLocks noChangeArrowheads="1"/>
          </p:cNvSpPr>
          <p:nvPr/>
        </p:nvSpPr>
        <p:spPr bwMode="auto">
          <a:xfrm>
            <a:off x="2797204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3" name="Rectangle 93"/>
          <p:cNvSpPr>
            <a:spLocks noChangeArrowheads="1"/>
          </p:cNvSpPr>
          <p:nvPr/>
        </p:nvSpPr>
        <p:spPr bwMode="auto">
          <a:xfrm>
            <a:off x="3155979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4" name="Rectangle 94"/>
          <p:cNvSpPr>
            <a:spLocks noChangeArrowheads="1"/>
          </p:cNvSpPr>
          <p:nvPr/>
        </p:nvSpPr>
        <p:spPr bwMode="auto">
          <a:xfrm>
            <a:off x="3503642" y="4976240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5" name="Rectangle 95"/>
          <p:cNvSpPr>
            <a:spLocks noChangeArrowheads="1"/>
          </p:cNvSpPr>
          <p:nvPr/>
        </p:nvSpPr>
        <p:spPr bwMode="auto">
          <a:xfrm>
            <a:off x="3865592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6" name="Rectangle 96"/>
          <p:cNvSpPr>
            <a:spLocks noChangeArrowheads="1"/>
          </p:cNvSpPr>
          <p:nvPr/>
        </p:nvSpPr>
        <p:spPr bwMode="auto">
          <a:xfrm>
            <a:off x="4224367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7" name="Rectangle 97"/>
          <p:cNvSpPr>
            <a:spLocks noChangeArrowheads="1"/>
          </p:cNvSpPr>
          <p:nvPr/>
        </p:nvSpPr>
        <p:spPr bwMode="auto">
          <a:xfrm>
            <a:off x="4572029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8" name="Rectangle 98"/>
          <p:cNvSpPr>
            <a:spLocks noChangeArrowheads="1"/>
          </p:cNvSpPr>
          <p:nvPr/>
        </p:nvSpPr>
        <p:spPr bwMode="auto">
          <a:xfrm>
            <a:off x="4930804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9" name="Rectangle 99"/>
          <p:cNvSpPr>
            <a:spLocks noChangeArrowheads="1"/>
          </p:cNvSpPr>
          <p:nvPr/>
        </p:nvSpPr>
        <p:spPr bwMode="auto">
          <a:xfrm>
            <a:off x="5653117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0" name="Rectangle 100"/>
          <p:cNvSpPr>
            <a:spLocks noChangeArrowheads="1"/>
          </p:cNvSpPr>
          <p:nvPr/>
        </p:nvSpPr>
        <p:spPr bwMode="auto">
          <a:xfrm>
            <a:off x="5291167" y="4976240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1" name="Rectangle 101"/>
          <p:cNvSpPr>
            <a:spLocks noChangeArrowheads="1"/>
          </p:cNvSpPr>
          <p:nvPr/>
        </p:nvSpPr>
        <p:spPr bwMode="auto">
          <a:xfrm>
            <a:off x="6011892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2" name="Line 102"/>
          <p:cNvSpPr>
            <a:spLocks noChangeShapeType="1"/>
          </p:cNvSpPr>
          <p:nvPr/>
        </p:nvSpPr>
        <p:spPr bwMode="auto">
          <a:xfrm>
            <a:off x="2063750" y="2239954"/>
            <a:ext cx="1223963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3" name="Text Box 103"/>
          <p:cNvSpPr txBox="1">
            <a:spLocks noChangeArrowheads="1"/>
          </p:cNvSpPr>
          <p:nvPr/>
        </p:nvSpPr>
        <p:spPr bwMode="auto">
          <a:xfrm>
            <a:off x="2846385" y="1357298"/>
            <a:ext cx="35317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0   </a:t>
            </a:r>
            <a:r>
              <a:rPr lang="en-US" altLang="zh-CN" sz="18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1    </a:t>
            </a: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2    </a:t>
            </a:r>
            <a:r>
              <a:rPr lang="en-US" altLang="zh-CN" sz="18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3    4    </a:t>
            </a: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5   </a:t>
            </a:r>
            <a:r>
              <a:rPr lang="en-US" altLang="zh-CN" sz="18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6    7  </a:t>
            </a:r>
            <a:r>
              <a:rPr lang="en-US" altLang="zh-CN" sz="18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8    9</a:t>
            </a:r>
          </a:p>
        </p:txBody>
      </p:sp>
      <p:sp>
        <p:nvSpPr>
          <p:cNvPr id="104" name="Text Box 104"/>
          <p:cNvSpPr txBox="1">
            <a:spLocks noChangeArrowheads="1"/>
          </p:cNvSpPr>
          <p:nvPr/>
        </p:nvSpPr>
        <p:spPr bwMode="auto">
          <a:xfrm>
            <a:off x="2341559" y="1744118"/>
            <a:ext cx="433388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0   1    2    3    4   5    6    7   8    9</a:t>
            </a:r>
          </a:p>
        </p:txBody>
      </p:sp>
      <p:sp>
        <p:nvSpPr>
          <p:cNvPr id="105" name="Text Box 116"/>
          <p:cNvSpPr txBox="1">
            <a:spLocks noChangeArrowheads="1"/>
          </p:cNvSpPr>
          <p:nvPr/>
        </p:nvSpPr>
        <p:spPr bwMode="auto">
          <a:xfrm>
            <a:off x="1628767" y="1895469"/>
            <a:ext cx="43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入口</a:t>
            </a:r>
          </a:p>
        </p:txBody>
      </p:sp>
      <p:sp>
        <p:nvSpPr>
          <p:cNvPr id="106" name="Line 117"/>
          <p:cNvSpPr>
            <a:spLocks noChangeShapeType="1"/>
          </p:cNvSpPr>
          <p:nvPr/>
        </p:nvSpPr>
        <p:spPr bwMode="auto">
          <a:xfrm flipH="1">
            <a:off x="5921391" y="4786322"/>
            <a:ext cx="1008063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7" name="Text Box 118"/>
          <p:cNvSpPr txBox="1">
            <a:spLocks noChangeArrowheads="1"/>
          </p:cNvSpPr>
          <p:nvPr/>
        </p:nvSpPr>
        <p:spPr bwMode="auto">
          <a:xfrm>
            <a:off x="6783406" y="4429132"/>
            <a:ext cx="5032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出口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00034" y="285728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例如，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M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=8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smtClean="0">
                <a:ea typeface="楷体" pitchFamily="49" charset="-122"/>
                <a:cs typeface="Times New Roman" pitchFamily="18" charset="0"/>
              </a:rPr>
              <a:t>=8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，图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中的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每个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方块，用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空白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表示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通道，用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阴影表示障碍物。为了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方便，一般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在迷宫外围加上了一条围墙。</a:t>
            </a:r>
            <a:endParaRPr lang="zh-CN" altLang="en-US" dirty="0"/>
          </a:p>
        </p:txBody>
      </p:sp>
      <p:grpSp>
        <p:nvGrpSpPr>
          <p:cNvPr id="123" name="组合 122"/>
          <p:cNvGrpSpPr/>
          <p:nvPr/>
        </p:nvGrpSpPr>
        <p:grpSpPr>
          <a:xfrm>
            <a:off x="4681538" y="4786322"/>
            <a:ext cx="2143140" cy="1257366"/>
            <a:chOff x="3929058" y="4857760"/>
            <a:chExt cx="2143140" cy="1257366"/>
          </a:xfrm>
        </p:grpSpPr>
        <p:sp>
          <p:nvSpPr>
            <p:cNvPr id="120" name="TextBox 119"/>
            <p:cNvSpPr txBox="1"/>
            <p:nvPr/>
          </p:nvSpPr>
          <p:spPr>
            <a:xfrm>
              <a:off x="3929058" y="5715016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一条迷宫路径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122" name="直接箭头连接符 121"/>
            <p:cNvCxnSpPr>
              <a:stCxn id="120" idx="0"/>
            </p:cNvCxnSpPr>
            <p:nvPr/>
          </p:nvCxnSpPr>
          <p:spPr>
            <a:xfrm rot="5400000" flipH="1" flipV="1">
              <a:off x="4607719" y="5250669"/>
              <a:ext cx="857256" cy="7143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任意多边形 120"/>
          <p:cNvSpPr/>
          <p:nvPr/>
        </p:nvSpPr>
        <p:spPr>
          <a:xfrm>
            <a:off x="3158067" y="2167467"/>
            <a:ext cx="2861733" cy="2633133"/>
          </a:xfrm>
          <a:custGeom>
            <a:avLst/>
            <a:gdLst>
              <a:gd name="connsiteX0" fmla="*/ 207433 w 2861733"/>
              <a:gd name="connsiteY0" fmla="*/ 118533 h 2633133"/>
              <a:gd name="connsiteX1" fmla="*/ 474133 w 2861733"/>
              <a:gd name="connsiteY1" fmla="*/ 118533 h 2633133"/>
              <a:gd name="connsiteX2" fmla="*/ 537633 w 2861733"/>
              <a:gd name="connsiteY2" fmla="*/ 829733 h 2633133"/>
              <a:gd name="connsiteX3" fmla="*/ 118533 w 2861733"/>
              <a:gd name="connsiteY3" fmla="*/ 829733 h 2633133"/>
              <a:gd name="connsiteX4" fmla="*/ 131233 w 2861733"/>
              <a:gd name="connsiteY4" fmla="*/ 1540933 h 2633133"/>
              <a:gd name="connsiteX5" fmla="*/ 905933 w 2861733"/>
              <a:gd name="connsiteY5" fmla="*/ 1579033 h 2633133"/>
              <a:gd name="connsiteX6" fmla="*/ 931333 w 2861733"/>
              <a:gd name="connsiteY6" fmla="*/ 1960033 h 2633133"/>
              <a:gd name="connsiteX7" fmla="*/ 1566333 w 2861733"/>
              <a:gd name="connsiteY7" fmla="*/ 1947333 h 2633133"/>
              <a:gd name="connsiteX8" fmla="*/ 1604433 w 2861733"/>
              <a:gd name="connsiteY8" fmla="*/ 1223433 h 2633133"/>
              <a:gd name="connsiteX9" fmla="*/ 2683933 w 2861733"/>
              <a:gd name="connsiteY9" fmla="*/ 1185333 h 2633133"/>
              <a:gd name="connsiteX10" fmla="*/ 2671233 w 2861733"/>
              <a:gd name="connsiteY10" fmla="*/ 2633133 h 263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1733" h="2633133">
                <a:moveTo>
                  <a:pt x="207433" y="118533"/>
                </a:moveTo>
                <a:cubicBezTo>
                  <a:pt x="313266" y="59266"/>
                  <a:pt x="419100" y="0"/>
                  <a:pt x="474133" y="118533"/>
                </a:cubicBezTo>
                <a:cubicBezTo>
                  <a:pt x="529166" y="237066"/>
                  <a:pt x="596900" y="711200"/>
                  <a:pt x="537633" y="829733"/>
                </a:cubicBezTo>
                <a:cubicBezTo>
                  <a:pt x="478366" y="948266"/>
                  <a:pt x="186266" y="711200"/>
                  <a:pt x="118533" y="829733"/>
                </a:cubicBezTo>
                <a:cubicBezTo>
                  <a:pt x="50800" y="948266"/>
                  <a:pt x="0" y="1416050"/>
                  <a:pt x="131233" y="1540933"/>
                </a:cubicBezTo>
                <a:cubicBezTo>
                  <a:pt x="262466" y="1665816"/>
                  <a:pt x="772583" y="1509183"/>
                  <a:pt x="905933" y="1579033"/>
                </a:cubicBezTo>
                <a:cubicBezTo>
                  <a:pt x="1039283" y="1648883"/>
                  <a:pt x="821266" y="1898650"/>
                  <a:pt x="931333" y="1960033"/>
                </a:cubicBezTo>
                <a:cubicBezTo>
                  <a:pt x="1041400" y="2021416"/>
                  <a:pt x="1454150" y="2070100"/>
                  <a:pt x="1566333" y="1947333"/>
                </a:cubicBezTo>
                <a:cubicBezTo>
                  <a:pt x="1678516" y="1824566"/>
                  <a:pt x="1418166" y="1350433"/>
                  <a:pt x="1604433" y="1223433"/>
                </a:cubicBezTo>
                <a:cubicBezTo>
                  <a:pt x="1790700" y="1096433"/>
                  <a:pt x="2506133" y="950383"/>
                  <a:pt x="2683933" y="1185333"/>
                </a:cubicBezTo>
                <a:cubicBezTo>
                  <a:pt x="2861733" y="1420283"/>
                  <a:pt x="2766483" y="2026708"/>
                  <a:pt x="2671233" y="2633133"/>
                </a:cubicBezTo>
              </a:path>
            </a:pathLst>
          </a:custGeom>
          <a:ln w="285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灯片编号占位符 1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3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500035" y="500042"/>
            <a:ext cx="25717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　数据组织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8072494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设置一个迷宫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数组</a:t>
            </a:r>
            <a:r>
              <a:rPr 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mg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，其中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每个元素表示一个方块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状态，为</a:t>
            </a:r>
            <a:r>
              <a:rPr 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时表示对应方块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通道，为</a:t>
            </a:r>
            <a:r>
              <a:rPr 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时表示对应方块不可走。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4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4876" y="1252823"/>
            <a:ext cx="37147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 smtClean="0"/>
              <a:t>int</a:t>
            </a:r>
            <a:r>
              <a:rPr lang="en-US" sz="2000" dirty="0" smtClean="0"/>
              <a:t> mg[</a:t>
            </a:r>
            <a:r>
              <a:rPr lang="en-US" sz="2000" i="1" dirty="0" err="1" smtClean="0"/>
              <a:t>M</a:t>
            </a:r>
            <a:r>
              <a:rPr lang="en-US" sz="2000" dirty="0" err="1" smtClean="0"/>
              <a:t>+2</a:t>
            </a:r>
            <a:r>
              <a:rPr lang="en-US" sz="2000" dirty="0" smtClean="0"/>
              <a:t>][</a:t>
            </a:r>
            <a:r>
              <a:rPr lang="en-US" sz="2000" i="1" dirty="0" err="1" smtClean="0"/>
              <a:t>N</a:t>
            </a:r>
            <a:r>
              <a:rPr lang="en-US" sz="2000" dirty="0" err="1" smtClean="0"/>
              <a:t>+2</a:t>
            </a:r>
            <a:r>
              <a:rPr lang="en-US" sz="2000" dirty="0" smtClean="0"/>
              <a:t>]=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{</a:t>
            </a:r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1, 1,1,1,1,1,1,1,1,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</a:t>
            </a:r>
            <a:r>
              <a:rPr lang="en-US" sz="2000" smtClean="0"/>
              <a:t> 0,0,1,0,0,0,1,0,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</a:t>
            </a:r>
            <a:r>
              <a:rPr lang="en-US" sz="2000" smtClean="0"/>
              <a:t> 0,0,1,0,0,0,1,0,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</a:t>
            </a:r>
            <a:r>
              <a:rPr lang="en-US" sz="2000" smtClean="0"/>
              <a:t> 0,0,0,0,1,1,0,0,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</a:t>
            </a:r>
            <a:r>
              <a:rPr lang="en-US" sz="2000" smtClean="0"/>
              <a:t> 0,1,1,1,0,0,0,0,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</a:t>
            </a:r>
            <a:r>
              <a:rPr lang="en-US" sz="2000" smtClean="0"/>
              <a:t> 0,0,0,1,0,0,0,0,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</a:t>
            </a:r>
            <a:r>
              <a:rPr lang="en-US" sz="2000" smtClean="0"/>
              <a:t> 0,1,0,0,0,1,0,0,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</a:t>
            </a:r>
            <a:r>
              <a:rPr lang="en-US" sz="2000" smtClean="0"/>
              <a:t> 0,1,1,1,0,1,1,0,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zh-CN" alt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</a:t>
            </a:r>
            <a:r>
              <a:rPr lang="en-US" sz="2000" smtClean="0"/>
              <a:t> 1,0,0,0,0,0,0,0,  </a:t>
            </a:r>
            <a:r>
              <a:rPr lang="en-US" sz="2000" smtClean="0">
                <a:solidFill>
                  <a:srgbClr val="C00000"/>
                </a:solidFill>
              </a:rPr>
              <a:t>1</a:t>
            </a:r>
            <a:r>
              <a:rPr lang="en-US" sz="2000" smtClean="0"/>
              <a:t>},</a:t>
            </a:r>
            <a:endParaRPr lang="en-US" sz="2000" dirty="0" smtClean="0"/>
          </a:p>
          <a:p>
            <a:pPr algn="l"/>
            <a:r>
              <a:rPr lang="en-US" sz="2000" dirty="0" smtClean="0"/>
              <a:t>    </a:t>
            </a:r>
            <a:r>
              <a:rPr lang="en-US" sz="2000" smtClean="0"/>
              <a:t>{</a:t>
            </a:r>
            <a:r>
              <a:rPr lang="en-US" sz="2000" smtClean="0">
                <a:solidFill>
                  <a:srgbClr val="C00000"/>
                </a:solidFill>
              </a:rPr>
              <a:t>1, 1,1,1,1,1,1,1,1,  </a:t>
            </a:r>
            <a:r>
              <a:rPr lang="en-US" sz="2000" dirty="0" smtClean="0">
                <a:solidFill>
                  <a:srgbClr val="C00000"/>
                </a:solidFill>
              </a:rPr>
              <a:t>1</a:t>
            </a:r>
            <a:r>
              <a:rPr lang="en-US" sz="2000" dirty="0" smtClean="0"/>
              <a:t>}</a:t>
            </a:r>
          </a:p>
          <a:p>
            <a:pPr algn="l"/>
            <a:r>
              <a:rPr lang="en-US" sz="2000" dirty="0" smtClean="0"/>
              <a:t>};</a:t>
            </a:r>
            <a:endParaRPr lang="zh-CN" altLang="en-US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41365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0140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7803" y="1430063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9753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68528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16190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74965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597278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35328" y="1430063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956053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41365" y="178883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0140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3" y="178883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09753" y="178883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68528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16190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874965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597278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235328" y="1788838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956053" y="178883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41365" y="214920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100140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447803" y="2149201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809753" y="214920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168528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516190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874965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597278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235328" y="2149201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956053" y="214920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741365" y="25095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100140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447803" y="2509563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809753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168528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516190" y="25095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874965" y="25095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597278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235328" y="2509563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956053" y="25095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41365" y="28572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100140" y="2862560"/>
            <a:ext cx="358775" cy="39154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447803" y="2857226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809753" y="28572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168528" y="28572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516190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874965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3597278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235328" y="2857226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956053" y="28572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741365" y="32175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100140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447803" y="32175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1809753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168528" y="32175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2516190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874965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597278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3235328" y="32175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3956053" y="32175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741365" y="35779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100140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1447803" y="3577951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809753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2168528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516190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874965" y="35779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3597278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3235328" y="3577951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3956053" y="35779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741365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1100140" y="39367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1447803" y="3936726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1809753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2168528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2516190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2874965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3597278" y="39367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35328" y="3936726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3956053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741365" y="42970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100140" y="42970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447803" y="42970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809753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2168528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2516190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2874965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3597278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3235328" y="42970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3956053" y="42970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741365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100140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1447803" y="4657451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1809753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2168528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2516190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2874965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3597278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3235328" y="4657451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3956053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4" name="Text Box 103"/>
          <p:cNvSpPr txBox="1">
            <a:spLocks noChangeArrowheads="1"/>
          </p:cNvSpPr>
          <p:nvPr/>
        </p:nvSpPr>
        <p:spPr bwMode="auto">
          <a:xfrm>
            <a:off x="774683" y="1038509"/>
            <a:ext cx="35317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0   </a:t>
            </a:r>
            <a:r>
              <a:rPr lang="en-US" altLang="zh-CN" sz="18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1    </a:t>
            </a: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2    </a:t>
            </a:r>
            <a:r>
              <a:rPr lang="en-US" altLang="zh-CN" sz="18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3    4    </a:t>
            </a: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5   </a:t>
            </a:r>
            <a:r>
              <a:rPr lang="en-US" altLang="zh-CN" sz="18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6    7  </a:t>
            </a:r>
            <a:r>
              <a:rPr lang="en-US" altLang="zh-CN" sz="18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8    9</a:t>
            </a:r>
          </a:p>
        </p:txBody>
      </p:sp>
      <p:sp>
        <p:nvSpPr>
          <p:cNvPr id="105" name="Text Box 104"/>
          <p:cNvSpPr txBox="1">
            <a:spLocks noChangeArrowheads="1"/>
          </p:cNvSpPr>
          <p:nvPr/>
        </p:nvSpPr>
        <p:spPr bwMode="auto">
          <a:xfrm>
            <a:off x="285720" y="1425329"/>
            <a:ext cx="433388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0   1    2    3    4   5    6    7   8    9</a:t>
            </a:r>
          </a:p>
        </p:txBody>
      </p:sp>
      <p:grpSp>
        <p:nvGrpSpPr>
          <p:cNvPr id="115" name="组合 114"/>
          <p:cNvGrpSpPr/>
          <p:nvPr/>
        </p:nvGrpSpPr>
        <p:grpSpPr>
          <a:xfrm>
            <a:off x="5345118" y="2224379"/>
            <a:ext cx="1643074" cy="3919265"/>
            <a:chOff x="5345118" y="1257284"/>
            <a:chExt cx="1643074" cy="3919265"/>
          </a:xfrm>
        </p:grpSpPr>
        <p:sp>
          <p:nvSpPr>
            <p:cNvPr id="111" name="矩形 110"/>
            <p:cNvSpPr/>
            <p:nvPr/>
          </p:nvSpPr>
          <p:spPr bwMode="auto">
            <a:xfrm>
              <a:off x="5345118" y="1257284"/>
              <a:ext cx="1643074" cy="2428892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连接符 112"/>
            <p:cNvCxnSpPr>
              <a:stCxn id="111" idx="2"/>
            </p:cNvCxnSpPr>
            <p:nvPr/>
          </p:nvCxnSpPr>
          <p:spPr>
            <a:xfrm rot="5400000">
              <a:off x="5640792" y="4189021"/>
              <a:ext cx="1028708" cy="230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5437194" y="4714884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ea typeface="楷体" pitchFamily="49" charset="-122"/>
                  <a:cs typeface="Times New Roman" pitchFamily="18" charset="0"/>
                </a:rPr>
                <a:t>M×N</a:t>
              </a:r>
              <a:endParaRPr lang="zh-CN" altLang="en-US" dirty="0"/>
            </a:p>
          </p:txBody>
        </p:sp>
      </p:grpSp>
      <p:sp>
        <p:nvSpPr>
          <p:cNvPr id="116" name="上弧形箭头 115"/>
          <p:cNvSpPr/>
          <p:nvPr/>
        </p:nvSpPr>
        <p:spPr bwMode="auto">
          <a:xfrm>
            <a:off x="3000364" y="280108"/>
            <a:ext cx="2500330" cy="720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headEnd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12" name="灯片编号占位符 1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5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8596" y="285728"/>
            <a:ext cx="80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在算法中用到的栈采用顺序栈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存储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结构，即将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栈定义为：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928670"/>
            <a:ext cx="7786742" cy="424731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endParaRPr lang="zh-CN" altLang="en-US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当前方块的行号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j;				</a:t>
            </a:r>
            <a:r>
              <a:rPr 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当前方块的列号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en-US" sz="2000" dirty="0" err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是下一可走相邻方位的方位号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 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Box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	</a:t>
            </a:r>
            <a:r>
              <a:rPr 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定义方块类型</a:t>
            </a:r>
          </a:p>
          <a:p>
            <a:pPr algn="l">
              <a:lnSpc>
                <a:spcPct val="150000"/>
              </a:lnSpc>
            </a:pP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endParaRPr lang="zh-CN" altLang="en-US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</a:t>
            </a:r>
            <a:r>
              <a:rPr 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Box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data[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  <a:endParaRPr lang="zh-CN" altLang="en-US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top;			</a:t>
            </a:r>
            <a:r>
              <a:rPr 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栈顶指针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StType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定义顺序栈类型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714480" y="2786058"/>
            <a:ext cx="3786214" cy="3449965"/>
            <a:chOff x="1714480" y="2786058"/>
            <a:chExt cx="3786214" cy="3449965"/>
          </a:xfrm>
        </p:grpSpPr>
        <p:sp>
          <p:nvSpPr>
            <p:cNvPr id="4" name="Rectangle 36"/>
            <p:cNvSpPr>
              <a:spLocks noChangeArrowheads="1"/>
            </p:cNvSpPr>
            <p:nvPr/>
          </p:nvSpPr>
          <p:spPr bwMode="auto">
            <a:xfrm>
              <a:off x="2643174" y="5696023"/>
              <a:ext cx="720000" cy="540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5" name="Rectangle 36"/>
            <p:cNvSpPr>
              <a:spLocks noChangeArrowheads="1"/>
            </p:cNvSpPr>
            <p:nvPr/>
          </p:nvSpPr>
          <p:spPr bwMode="auto">
            <a:xfrm>
              <a:off x="4780694" y="5686498"/>
              <a:ext cx="720000" cy="540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zh-CN" altLang="en-US" sz="2000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 flipV="1">
              <a:off x="3363174" y="5956498"/>
              <a:ext cx="1417520" cy="952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86182" y="5500702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/>
                <a:t>di</a:t>
              </a:r>
              <a:endParaRPr lang="zh-CN" altLang="en-US" sz="2000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16200000" flipH="1">
              <a:off x="1464447" y="3036091"/>
              <a:ext cx="2714644" cy="22145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6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837297"/>
            <a:ext cx="614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试探顺序：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从方位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开始，顺时针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方向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Text Box 110"/>
          <p:cNvSpPr txBox="1">
            <a:spLocks noChangeArrowheads="1"/>
          </p:cNvSpPr>
          <p:nvPr/>
        </p:nvSpPr>
        <p:spPr bwMode="auto">
          <a:xfrm>
            <a:off x="3929058" y="1337363"/>
            <a:ext cx="857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4" name="Text Box 111"/>
          <p:cNvSpPr txBox="1">
            <a:spLocks noChangeArrowheads="1"/>
          </p:cNvSpPr>
          <p:nvPr/>
        </p:nvSpPr>
        <p:spPr bwMode="auto">
          <a:xfrm>
            <a:off x="4000496" y="5366409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5" name="Text Box 112"/>
          <p:cNvSpPr txBox="1">
            <a:spLocks noChangeArrowheads="1"/>
          </p:cNvSpPr>
          <p:nvPr/>
        </p:nvSpPr>
        <p:spPr bwMode="auto">
          <a:xfrm>
            <a:off x="6500826" y="3337627"/>
            <a:ext cx="857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6" name="Text Box 113"/>
          <p:cNvSpPr txBox="1">
            <a:spLocks noChangeArrowheads="1"/>
          </p:cNvSpPr>
          <p:nvPr/>
        </p:nvSpPr>
        <p:spPr bwMode="auto">
          <a:xfrm>
            <a:off x="1357290" y="3337627"/>
            <a:ext cx="928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方位</a:t>
            </a:r>
            <a:r>
              <a:rPr lang="en-US" altLang="zh-CN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000496" y="3261417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4000496" y="1794566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5695958" y="3251892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+1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2351802" y="3261417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000" i="1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4000496" y="4766387"/>
            <a:ext cx="756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rot="16200000" flipH="1">
            <a:off x="4964909" y="2301776"/>
            <a:ext cx="857256" cy="78581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0800000" flipV="1">
            <a:off x="4929190" y="3980569"/>
            <a:ext cx="1071570" cy="1000132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>
            <a:off x="2786050" y="3980569"/>
            <a:ext cx="1071570" cy="1000132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00038" y="214290"/>
            <a:ext cx="255745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算法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设计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  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7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3500430" y="1285860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500166" y="2214554"/>
            <a:ext cx="5072098" cy="2571768"/>
            <a:chOff x="1785918" y="2500306"/>
            <a:chExt cx="5072098" cy="2571768"/>
          </a:xfrm>
        </p:grpSpPr>
        <p:sp>
          <p:nvSpPr>
            <p:cNvPr id="22" name="TextBox 21"/>
            <p:cNvSpPr txBox="1"/>
            <p:nvPr/>
          </p:nvSpPr>
          <p:spPr>
            <a:xfrm>
              <a:off x="3213090" y="4610409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>
                  <a:solidFill>
                    <a:srgbClr val="0000FF"/>
                  </a:solidFill>
                </a:rPr>
                <a:t>i</a:t>
              </a:r>
              <a:endParaRPr lang="zh-CN" alt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8908" y="4610409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rgbClr val="0000FF"/>
                  </a:solidFill>
                </a:rPr>
                <a:t>j</a:t>
              </a:r>
              <a:endParaRPr lang="zh-CN" alt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3288" y="4610409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>
                  <a:solidFill>
                    <a:srgbClr val="0000FF"/>
                  </a:solidFill>
                </a:rPr>
                <a:t>di</a:t>
              </a:r>
              <a:endParaRPr lang="zh-CN" alt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13090" y="371475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>
                  <a:solidFill>
                    <a:srgbClr val="0000FF"/>
                  </a:solidFill>
                </a:rPr>
                <a:t>i</a:t>
              </a:r>
              <a:endParaRPr lang="zh-CN" alt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8908" y="371475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rgbClr val="0000FF"/>
                  </a:solidFill>
                </a:rPr>
                <a:t>j</a:t>
              </a:r>
              <a:endParaRPr lang="zh-CN" alt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13288" y="3714752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  <a:latin typeface="+mj-ea"/>
                  <a:ea typeface="+mj-ea"/>
                </a:rPr>
                <a:t>-</a:t>
              </a:r>
              <a:r>
                <a:rPr lang="en-US" altLang="zh-CN" dirty="0" smtClean="0">
                  <a:solidFill>
                    <a:srgbClr val="0000FF"/>
                  </a:solidFill>
                </a:rPr>
                <a:t>1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2355834" y="4000504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927338" y="4572008"/>
              <a:ext cx="2714644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5071272" y="3999710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785918" y="3786190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栈</a:t>
              </a:r>
              <a:endPara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下箭头 33"/>
            <p:cNvSpPr/>
            <p:nvPr/>
          </p:nvSpPr>
          <p:spPr bwMode="auto">
            <a:xfrm>
              <a:off x="4000496" y="2500306"/>
              <a:ext cx="285752" cy="71438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29124" y="2600262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将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-</a:t>
              </a:r>
              <a:r>
                <a:rPr lang="en-US" altLang="zh-CN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）进栈</a:t>
              </a:r>
              <a:endPara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57224" y="467005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初始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时，入口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）作为当前方块。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43108" y="5000636"/>
            <a:ext cx="442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所有走过的方块都会进栈！</a:t>
            </a:r>
            <a:endParaRPr lang="zh-CN" altLang="en-US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8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720" y="571480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如果一个当前方块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）找到一个相邻可走方块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），就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继续从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）走下去。</a:t>
            </a:r>
            <a:endParaRPr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2656604" y="1795451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endParaRPr lang="en-US" altLang="zh-CN" sz="2000" i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7" name="直接箭头连接符 16"/>
          <p:cNvCxnSpPr>
            <a:cxnSpLocks noChangeShapeType="1"/>
            <a:endCxn id="18" idx="1"/>
          </p:cNvCxnSpPr>
          <p:nvPr/>
        </p:nvCxnSpPr>
        <p:spPr bwMode="auto">
          <a:xfrm>
            <a:off x="3394807" y="2046278"/>
            <a:ext cx="1743077" cy="0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headEnd/>
            <a:tailEnd type="triangle" w="med" len="med"/>
          </a:ln>
        </p:spPr>
      </p:cxn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5137884" y="1785926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endParaRPr lang="en-US" altLang="zh-CN" sz="2000" i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" name="Text Box 112"/>
          <p:cNvSpPr txBox="1">
            <a:spLocks noChangeArrowheads="1"/>
          </p:cNvSpPr>
          <p:nvPr/>
        </p:nvSpPr>
        <p:spPr bwMode="auto">
          <a:xfrm>
            <a:off x="3786182" y="1600130"/>
            <a:ext cx="857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方位</a:t>
            </a:r>
            <a:r>
              <a:rPr lang="en-US" altLang="zh-CN" sz="2000" i="1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d</a:t>
            </a:r>
            <a:endParaRPr lang="en-US" altLang="zh-CN" sz="2000" i="1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785918" y="2500306"/>
            <a:ext cx="5357850" cy="2571768"/>
            <a:chOff x="1785918" y="2500306"/>
            <a:chExt cx="5357850" cy="2571768"/>
          </a:xfrm>
        </p:grpSpPr>
        <p:sp>
          <p:nvSpPr>
            <p:cNvPr id="22" name="TextBox 21"/>
            <p:cNvSpPr txBox="1"/>
            <p:nvPr/>
          </p:nvSpPr>
          <p:spPr>
            <a:xfrm>
              <a:off x="3213090" y="4610409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/>
                <a:t>i</a:t>
              </a:r>
              <a:endParaRPr lang="zh-CN" altLang="en-US" i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8908" y="4610409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j</a:t>
              </a:r>
              <a:endParaRPr lang="zh-CN" altLang="en-US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3288" y="4610409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/>
                <a:t>di</a:t>
              </a:r>
              <a:endParaRPr lang="zh-CN" altLang="en-US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13090" y="4000504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/>
                <a:t>i</a:t>
              </a:r>
              <a:endParaRPr lang="zh-CN" altLang="en-US" i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8908" y="4000504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j</a:t>
              </a:r>
              <a:endParaRPr lang="zh-CN" altLang="en-US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13288" y="4000504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>
                  <a:solidFill>
                    <a:srgbClr val="FF00FF"/>
                  </a:solidFill>
                </a:rPr>
                <a:t>d</a:t>
              </a:r>
              <a:endParaRPr lang="zh-CN" altLang="en-US" i="1" dirty="0">
                <a:solidFill>
                  <a:srgbClr val="FF00FF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2355834" y="4000504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927338" y="4572008"/>
              <a:ext cx="2714644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5071272" y="3999710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785918" y="3786190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栈</a:t>
              </a:r>
              <a:endPara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下箭头 33"/>
            <p:cNvSpPr/>
            <p:nvPr/>
          </p:nvSpPr>
          <p:spPr bwMode="auto">
            <a:xfrm>
              <a:off x="4000496" y="2500306"/>
              <a:ext cx="285752" cy="71438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29124" y="2600262"/>
              <a:ext cx="2714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将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x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y</a:t>
              </a:r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lang="en-US" altLang="zh-CN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）进栈</a:t>
              </a:r>
              <a:endPara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14678" y="3467401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/>
                <a:t>x</a:t>
              </a:r>
              <a:endParaRPr lang="zh-CN" altLang="en-US" i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0496" y="3467401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y</a:t>
              </a:r>
              <a:endParaRPr lang="zh-CN" altLang="en-US" i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14876" y="3467401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E570-69B3-4B0D-BE72-C89A0FCDCBD8}" type="slidenum">
              <a:rPr lang="en-US" altLang="zh-CN" smtClean="0"/>
              <a:pPr/>
              <a:t>9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FF"/>
          </a:solidFill>
          <a:miter lim="800000"/>
          <a:headEnd/>
          <a:tailEnd type="triangle" w="med" len="med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2509</TotalTime>
  <Words>909</Words>
  <Application>Microsoft PowerPoint</Application>
  <PresentationFormat>全屏显示(4:3)</PresentationFormat>
  <Paragraphs>276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800</cp:revision>
  <dcterms:created xsi:type="dcterms:W3CDTF">2004-04-04T02:09:16Z</dcterms:created>
  <dcterms:modified xsi:type="dcterms:W3CDTF">2017-05-19T06:33:00Z</dcterms:modified>
</cp:coreProperties>
</file>