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sldIdLst>
    <p:sldId id="288" r:id="rId2"/>
    <p:sldId id="419" r:id="rId3"/>
    <p:sldId id="398" r:id="rId4"/>
    <p:sldId id="405" r:id="rId5"/>
    <p:sldId id="388" r:id="rId6"/>
    <p:sldId id="439" r:id="rId7"/>
    <p:sldId id="290" r:id="rId8"/>
    <p:sldId id="420" r:id="rId9"/>
    <p:sldId id="421" r:id="rId10"/>
    <p:sldId id="289" r:id="rId11"/>
    <p:sldId id="400" r:id="rId12"/>
    <p:sldId id="401" r:id="rId13"/>
    <p:sldId id="402" r:id="rId14"/>
    <p:sldId id="403" r:id="rId15"/>
    <p:sldId id="404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29" r:id="rId3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0000"/>
    <a:srgbClr val="666699"/>
    <a:srgbClr val="660066"/>
    <a:srgbClr val="F8BFBE"/>
    <a:srgbClr val="008000"/>
    <a:srgbClr val="EDFA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730" autoAdjust="0"/>
    <p:restoredTop sz="94682" autoAdjust="0"/>
  </p:normalViewPr>
  <p:slideViewPr>
    <p:cSldViewPr>
      <p:cViewPr varScale="1">
        <p:scale>
          <a:sx n="60" d="100"/>
          <a:sy n="60" d="100"/>
        </p:scale>
        <p:origin x="-7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B9B88E-0645-4F60-BCC3-CFB9FB14D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B21A5-7355-4CFA-A413-06AB99F6D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A0CB4-8517-4236-9CF0-88CD3E19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A9A0B-A18D-4D22-BBAC-2CF00342C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22953-A8C2-4E53-B6A0-E26D2EB38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173D-68FC-4391-94B5-C4A54599D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1BE0-E377-45C4-B645-B0B5F369F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B18B-844F-4860-8A44-819B3D8CE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06D6A-D578-4612-ABE6-99335E622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1DC6F-01DB-4FC6-9D0A-E844C1890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1F61-4EE5-4434-8F44-66054F8AB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7B9BC-3EFE-4280-B633-2F4EDD8B4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48" y="1928802"/>
            <a:ext cx="7072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队列简称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，它也是一种运算受限的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线性表。       </a:t>
            </a:r>
            <a:endParaRPr kumimoji="1"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428596" y="1349365"/>
            <a:ext cx="3025775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3.2.1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队列的定义</a:t>
            </a:r>
            <a:r>
              <a:rPr kumimoji="1" lang="zh-CN" altLang="en-US" sz="4000" b="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857224" y="4884019"/>
            <a:ext cx="7429552" cy="8327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队列只能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选取一个端点进行插入操作，另一个端点进行删除操作</a:t>
            </a:r>
          </a:p>
        </p:txBody>
      </p:sp>
      <p:sp>
        <p:nvSpPr>
          <p:cNvPr id="12" name="Text Box 3" descr="新闻纸"/>
          <p:cNvSpPr txBox="1">
            <a:spLocks noChangeArrowheads="1"/>
          </p:cNvSpPr>
          <p:nvPr/>
        </p:nvSpPr>
        <p:spPr bwMode="auto">
          <a:xfrm>
            <a:off x="3286116" y="357166"/>
            <a:ext cx="271464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3.2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9613" y="3226616"/>
            <a:ext cx="482441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76375" y="3874316"/>
            <a:ext cx="5832475" cy="795389"/>
            <a:chOff x="1476375" y="3890977"/>
            <a:chExt cx="5832475" cy="795389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57554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428596" y="4000504"/>
            <a:ext cx="705643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顺序队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要素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（初始时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front=rear=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）：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8313" y="4652963"/>
            <a:ext cx="4608512" cy="176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空条件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满条件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 = MaxSize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－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进队：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 data[rear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出队：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=data[front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500694" y="5143512"/>
            <a:ext cx="2997223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指向队尾元素；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指向队头元素的前一个位置。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134938"/>
            <a:ext cx="282097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队列的各种状态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07950" y="727061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209800" y="744523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298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292850" y="663561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573088" y="3211514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2662238" y="3228977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4754563" y="3013077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6740525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）全部出队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23851" y="333375"/>
            <a:ext cx="510540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队中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实现队列的基本运算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11188" y="981075"/>
            <a:ext cx="8104216" cy="1421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构造一个空队列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。将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指针均设置成初始状态即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值。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142976" y="2571744"/>
            <a:ext cx="5429288" cy="2064769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*&amp;q)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&gt;front=q-&gt;rear=-1;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429388" y="2460621"/>
            <a:ext cx="2428892" cy="2468577"/>
            <a:chOff x="6429388" y="2460621"/>
            <a:chExt cx="2428892" cy="2468577"/>
          </a:xfrm>
        </p:grpSpPr>
        <p:grpSp>
          <p:nvGrpSpPr>
            <p:cNvPr id="5" name="组合 4"/>
            <p:cNvGrpSpPr/>
            <p:nvPr/>
          </p:nvGrpSpPr>
          <p:grpSpPr>
            <a:xfrm>
              <a:off x="6778655" y="2460621"/>
              <a:ext cx="2079625" cy="2468577"/>
              <a:chOff x="107950" y="727061"/>
              <a:chExt cx="2079625" cy="2468577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6429388" y="3286124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991475" cy="113024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释放队列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占用的存储空间。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14348" y="2071678"/>
            <a:ext cx="5030795" cy="1695437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*&amp;q)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free(q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168424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）判断队列是否为空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若队列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&gt;front==q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&gt;rear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条件，则返回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；否则返回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false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57290" y="2428868"/>
            <a:ext cx="4786346" cy="15219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*q)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return(q-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&gt;front==q-&gt;rear);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3850" y="119066"/>
            <a:ext cx="8569325" cy="14065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）进队列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enQueue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在队列不满的条件下，先将队尾指针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循环增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，然后将元素添加到该位置。</a:t>
            </a:r>
            <a:endParaRPr lang="zh-CN" altLang="pt-BR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4213" y="1500174"/>
            <a:ext cx="5745175" cy="2372545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(SqQueue *&amp;q,ElemType e)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(q-&gt;rear==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队满上溢出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&gt;rear++;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q-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&gt;data[q-&gt;rear]=e;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00100" y="4175133"/>
            <a:ext cx="5657268" cy="2468577"/>
            <a:chOff x="1071538" y="4000504"/>
            <a:chExt cx="5908702" cy="2468577"/>
          </a:xfrm>
        </p:grpSpPr>
        <p:grpSp>
          <p:nvGrpSpPr>
            <p:cNvPr id="4" name="组合 3"/>
            <p:cNvGrpSpPr/>
            <p:nvPr/>
          </p:nvGrpSpPr>
          <p:grpSpPr>
            <a:xfrm>
              <a:off x="4876802" y="4091007"/>
              <a:ext cx="2103438" cy="2195513"/>
              <a:chOff x="1403330" y="1589074"/>
              <a:chExt cx="2103438" cy="2195513"/>
            </a:xfrm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2405043" y="16271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3074968" y="15890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05043" y="19875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Text Box 20"/>
              <p:cNvSpPr txBox="1">
                <a:spLocks noChangeArrowheads="1"/>
              </p:cNvSpPr>
              <p:nvPr/>
            </p:nvSpPr>
            <p:spPr bwMode="auto">
              <a:xfrm>
                <a:off x="3074968" y="19494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405043" y="2346312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074968" y="2308212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2405043" y="27066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74968" y="26685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405043" y="30670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74968" y="30289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2109768" y="3590912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330" y="3387712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front</a:t>
                </a:r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>
                <a:off x="2084368" y="3265474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1479530" y="306227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</p:grpSp>
        <p:grpSp>
          <p:nvGrpSpPr>
            <p:cNvPr id="20" name="组合 4"/>
            <p:cNvGrpSpPr/>
            <p:nvPr/>
          </p:nvGrpSpPr>
          <p:grpSpPr>
            <a:xfrm>
              <a:off x="1817697" y="4000504"/>
              <a:ext cx="2079625" cy="2468577"/>
              <a:chOff x="107950" y="727061"/>
              <a:chExt cx="2079625" cy="2468577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4214810" y="4786322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538" y="4721378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空队时元素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进队：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3850" y="71414"/>
            <a:ext cx="8280400" cy="1421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在队列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不为空的条件下，将队首指针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循环增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，并将该位置的元素值赋给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pt-BR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55650" y="1560515"/>
            <a:ext cx="6030928" cy="2372545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(SqQueue *&amp;q,ElemType &amp;e)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(q-&gt;front==q-&gt;rear)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队空下溢出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&gt;front++;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e=q-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&gt;data[q-&gt;front];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000100" y="4071942"/>
            <a:ext cx="6746908" cy="1857388"/>
            <a:chOff x="1000100" y="4071942"/>
            <a:chExt cx="6746908" cy="1857388"/>
          </a:xfrm>
        </p:grpSpPr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3287697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957622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87697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957622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3287697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957622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287697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3957622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287697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3957622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2992422" y="573565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2285984" y="553245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967022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362184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rear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100" y="4500570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出队一个元素：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572000" y="4857760"/>
              <a:ext cx="857256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645283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315208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645283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7315208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6645283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315208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645283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315208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645283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315208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6350008" y="538005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5643570" y="517685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324608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5719770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7416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、环形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队列（或循环队列）中实现队列的基本运算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33525" y="124618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2203450" y="12080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533525" y="160655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203450" y="15684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533525" y="1965325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2203450" y="192722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1533525" y="232568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203450" y="22875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1533525" y="268605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2203450" y="26479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1246188" y="2514600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39750" y="2311400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1223963" y="1431925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619125" y="1228725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7921625" cy="149579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是因为采用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rear==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作为队满条件的缺陷。当队满条件为真时，队中可能还有若干空位置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这种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溢出并不是真正的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溢出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，称为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假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溢出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7426" name="Picture 20" descr="u=2526405664,2876647245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836613"/>
            <a:ext cx="3333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3132139" y="1268413"/>
            <a:ext cx="2368556" cy="1089017"/>
          </a:xfrm>
          <a:prstGeom prst="wedgeEllipseCallout">
            <a:avLst>
              <a:gd name="adj1" fmla="val 82620"/>
              <a:gd name="adj2" fmla="val 1381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还有两个位置，为何不能进队？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0034" y="642918"/>
            <a:ext cx="828675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　　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把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数组的前端和后端连接起来，形成一个环形的顺序表，即把存储队列元素的表从逻辑上看成一个环，称为</a:t>
            </a: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环形队列或循环队列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195513" y="4799034"/>
            <a:ext cx="3305175" cy="1701800"/>
            <a:chOff x="1383" y="2931"/>
            <a:chExt cx="2082" cy="1072"/>
          </a:xfrm>
        </p:grpSpPr>
        <p:pic>
          <p:nvPicPr>
            <p:cNvPr id="18473" name="Picture 4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3" y="3067"/>
              <a:ext cx="87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74" name="AutoShape 45"/>
            <p:cNvSpPr>
              <a:spLocks noChangeArrowheads="1"/>
            </p:cNvSpPr>
            <p:nvPr/>
          </p:nvSpPr>
          <p:spPr bwMode="auto">
            <a:xfrm>
              <a:off x="2199" y="2931"/>
              <a:ext cx="1266" cy="532"/>
            </a:xfrm>
            <a:prstGeom prst="wedgeEllipseCallout">
              <a:avLst>
                <a:gd name="adj1" fmla="val -56236"/>
                <a:gd name="adj2" fmla="val 2003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r>
                <a:rPr lang="zh-CN" altLang="en-US" sz="2000" dirty="0">
                  <a:solidFill>
                    <a:srgbClr val="008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原来如此，简单！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112839" y="2313009"/>
            <a:ext cx="2095500" cy="1838325"/>
            <a:chOff x="340" y="1229"/>
            <a:chExt cx="1320" cy="115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205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340" y="1924"/>
              <a:ext cx="545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37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242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883150" y="2135209"/>
            <a:ext cx="3576638" cy="2416175"/>
            <a:chOff x="1353" y="2482"/>
            <a:chExt cx="2253" cy="1522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Freeform 22"/>
            <p:cNvSpPr>
              <a:spLocks/>
            </p:cNvSpPr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Freeform 23"/>
            <p:cNvSpPr>
              <a:spLocks/>
            </p:cNvSpPr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Freeform 24"/>
            <p:cNvSpPr>
              <a:spLocks/>
            </p:cNvSpPr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6" name="Freeform 26"/>
            <p:cNvSpPr>
              <a:spLocks/>
            </p:cNvSpPr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3152" y="2795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V="1">
              <a:off x="1534" y="3631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1353" y="3812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880" y="2931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05227" y="2998809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084888" y="4367234"/>
            <a:ext cx="2701954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rear=4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时，下一步到位置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，可以进队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142852"/>
            <a:ext cx="17859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解决方案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227" y="2428868"/>
            <a:ext cx="553998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例如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28662" y="4214818"/>
            <a:ext cx="2447925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rear=4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时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，不能再进队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6" grpId="0" animBg="1"/>
      <p:bldP spid="2028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5513" y="692150"/>
            <a:ext cx="3024187" cy="2368550"/>
            <a:chOff x="2018" y="1116"/>
            <a:chExt cx="1905" cy="1492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Freeform 6"/>
            <p:cNvSpPr>
              <a:spLocks/>
            </p:cNvSpPr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Freeform 8"/>
            <p:cNvSpPr>
              <a:spLocks/>
            </p:cNvSpPr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" name="Freeform 10"/>
            <p:cNvSpPr>
              <a:spLocks/>
            </p:cNvSpPr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288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469" y="232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380" y="2053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d</a:t>
              </a: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755650" y="3502025"/>
            <a:ext cx="7959754" cy="12003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实际上内存地址一定是连续的，不可能是环形的，这里是通过逻辑方式实现环形队列，也就是将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rear++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front++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改为：</a:t>
            </a: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1643043" y="4857760"/>
            <a:ext cx="4857784" cy="116955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rear+1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front=(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front+1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68313" y="307975"/>
            <a:ext cx="27368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环形队列：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03263" y="122238"/>
            <a:ext cx="2862262" cy="2930585"/>
            <a:chOff x="703263" y="122238"/>
            <a:chExt cx="2862262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4" name="Freeform 6"/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5" name="Freeform 7"/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6" name="Freeform 8"/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8" name="Freeform 10"/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496" name="Freeform 22"/>
            <p:cNvSpPr>
              <a:spLocks/>
            </p:cNvSpPr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067175" y="115888"/>
            <a:ext cx="3529013" cy="2936935"/>
            <a:chOff x="4067175" y="115888"/>
            <a:chExt cx="352901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Freeform 26"/>
            <p:cNvSpPr>
              <a:spLocks/>
            </p:cNvSpPr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1" name="Freeform 27"/>
            <p:cNvSpPr>
              <a:spLocks/>
            </p:cNvSpPr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2" name="Freeform 28"/>
            <p:cNvSpPr>
              <a:spLocks/>
            </p:cNvSpPr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进队</a:t>
              </a:r>
            </a:p>
          </p:txBody>
        </p:sp>
        <p:sp>
          <p:nvSpPr>
            <p:cNvPr id="20518" name="Freeform 46"/>
            <p:cNvSpPr>
              <a:spLocks/>
            </p:cNvSpPr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79388" y="3429000"/>
            <a:ext cx="3817937" cy="2776598"/>
            <a:chOff x="179388" y="3429000"/>
            <a:chExt cx="3817937" cy="2776598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Freeform 49"/>
            <p:cNvSpPr>
              <a:spLocks/>
            </p:cNvSpPr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2" name="Freeform 50"/>
            <p:cNvSpPr>
              <a:spLocks/>
            </p:cNvSpPr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3" name="Freeform 51"/>
            <p:cNvSpPr>
              <a:spLocks/>
            </p:cNvSpPr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5" name="Freeform 53"/>
            <p:cNvSpPr>
              <a:spLocks/>
            </p:cNvSpPr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31" name="Freeform 59"/>
            <p:cNvSpPr>
              <a:spLocks/>
            </p:cNvSpPr>
            <p:nvPr/>
          </p:nvSpPr>
          <p:spPr bwMode="auto">
            <a:xfrm>
              <a:off x="3132138" y="4564063"/>
              <a:ext cx="322262" cy="58737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3276600" y="46529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79388" y="371633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）出队一次</a:t>
              </a:r>
            </a:p>
          </p:txBody>
        </p:sp>
        <p:sp>
          <p:nvSpPr>
            <p:cNvPr id="20537" name="Freeform 66"/>
            <p:cNvSpPr>
              <a:spLocks/>
            </p:cNvSpPr>
            <p:nvPr/>
          </p:nvSpPr>
          <p:spPr bwMode="auto">
            <a:xfrm>
              <a:off x="685800" y="4013200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029075" y="3429000"/>
            <a:ext cx="3567113" cy="2776598"/>
            <a:chOff x="4029075" y="3429000"/>
            <a:chExt cx="3567113" cy="2776598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0540" name="Freeform 69"/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1" name="Freeform 70"/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Freeform 71"/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4" name="Freeform 73"/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4356100" y="342900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51" name="Freeform 83"/>
            <p:cNvSpPr>
              <a:spLocks/>
            </p:cNvSpPr>
            <p:nvPr/>
          </p:nvSpPr>
          <p:spPr bwMode="auto">
            <a:xfrm>
              <a:off x="4664075" y="4149725"/>
              <a:ext cx="238125" cy="142875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2" name="Freeform 84"/>
            <p:cNvSpPr>
              <a:spLocks/>
            </p:cNvSpPr>
            <p:nvPr/>
          </p:nvSpPr>
          <p:spPr bwMode="auto">
            <a:xfrm>
              <a:off x="4914900" y="3695700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29075" y="39925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）出队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次</a:t>
              </a:r>
            </a:p>
          </p:txBody>
        </p:sp>
      </p:grp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把进行插入的一端称做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队尾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）。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进行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删除的一端称做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队首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队头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front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队列中插入新元素称为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进队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入队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，新元素进队后就成为新的队尾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元素。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队列中删除元素称为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出队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离队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，元素出队后，其后继元素就成为队首元素。 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027258" y="3952827"/>
            <a:ext cx="4824413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419871" y="4529088"/>
            <a:ext cx="8651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队尾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668483" y="4529088"/>
            <a:ext cx="8651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554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队列示意图</a:t>
            </a:r>
            <a:endParaRPr lang="zh-CN" altLang="en-US" sz="2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28662" y="3671832"/>
            <a:ext cx="950959" cy="534995"/>
            <a:chOff x="928662" y="3671832"/>
            <a:chExt cx="950959" cy="534995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67183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出队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96133" y="3714752"/>
            <a:ext cx="933453" cy="525412"/>
            <a:chOff x="6996133" y="3714752"/>
            <a:chExt cx="933453" cy="525412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330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进队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8" grpId="1"/>
      <p:bldP spid="3079" grpId="0"/>
      <p:bldP spid="307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现在约定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rear=front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为队空，以下两种情况都满足该条件：</a:t>
            </a: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260475" y="1387475"/>
            <a:ext cx="1223963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3263" y="908050"/>
            <a:ext cx="2303462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2413000" y="225266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2330450" y="120491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1331913" y="1028700"/>
            <a:ext cx="261937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1692275" y="254000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711200" y="203676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2150" y="2133600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149475" y="1709738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65300" y="1387475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31913" y="16049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04938" y="20875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557463" y="2755900"/>
            <a:ext cx="215900" cy="2159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844800" y="28289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2333625" y="2892425"/>
            <a:ext cx="203200" cy="317500"/>
          </a:xfrm>
          <a:custGeom>
            <a:avLst/>
            <a:gdLst>
              <a:gd name="T0" fmla="*/ 128 w 128"/>
              <a:gd name="T1" fmla="*/ 200 h 200"/>
              <a:gd name="T2" fmla="*/ 0 w 128"/>
              <a:gd name="T3" fmla="*/ 0 h 200"/>
              <a:gd name="T4" fmla="*/ 0 60000 65536"/>
              <a:gd name="T5" fmla="*/ 0 60000 65536"/>
              <a:gd name="T6" fmla="*/ 0 w 128"/>
              <a:gd name="T7" fmla="*/ 0 h 200"/>
              <a:gd name="T8" fmla="*/ 128 w 128"/>
              <a:gd name="T9" fmla="*/ 200 h 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200">
                <a:moveTo>
                  <a:pt x="128" y="2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7100" y="31337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329238" y="1533525"/>
            <a:ext cx="1223962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772025" y="1054100"/>
            <a:ext cx="2303463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6481763" y="239871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6399213" y="135096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5400675" y="1174750"/>
            <a:ext cx="261938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61038" y="268605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4779963" y="218281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030913" y="2279650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218238" y="1855788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4063" y="1533525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400675" y="17510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461000" y="22209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251325" y="1054100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>
            <a:off x="4559300" y="1774825"/>
            <a:ext cx="238125" cy="142875"/>
          </a:xfrm>
          <a:custGeom>
            <a:avLst/>
            <a:gdLst>
              <a:gd name="T0" fmla="*/ 0 w 150"/>
              <a:gd name="T1" fmla="*/ 0 h 90"/>
              <a:gd name="T2" fmla="*/ 150 w 150"/>
              <a:gd name="T3" fmla="*/ 90 h 90"/>
              <a:gd name="T4" fmla="*/ 0 60000 65536"/>
              <a:gd name="T5" fmla="*/ 0 60000 65536"/>
              <a:gd name="T6" fmla="*/ 0 w 150"/>
              <a:gd name="T7" fmla="*/ 0 h 90"/>
              <a:gd name="T8" fmla="*/ 150 w 15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90">
                <a:moveTo>
                  <a:pt x="0" y="0"/>
                </a:moveTo>
                <a:lnTo>
                  <a:pt x="150" y="9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4810125" y="1320800"/>
            <a:ext cx="161925" cy="165100"/>
          </a:xfrm>
          <a:custGeom>
            <a:avLst/>
            <a:gdLst>
              <a:gd name="T0" fmla="*/ 0 w 102"/>
              <a:gd name="T1" fmla="*/ 0 h 104"/>
              <a:gd name="T2" fmla="*/ 102 w 102"/>
              <a:gd name="T3" fmla="*/ 104 h 104"/>
              <a:gd name="T4" fmla="*/ 0 60000 65536"/>
              <a:gd name="T5" fmla="*/ 0 60000 65536"/>
              <a:gd name="T6" fmla="*/ 0 w 102"/>
              <a:gd name="T7" fmla="*/ 0 h 104"/>
              <a:gd name="T8" fmla="*/ 102 w 10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04">
                <a:moveTo>
                  <a:pt x="0" y="0"/>
                </a:moveTo>
                <a:lnTo>
                  <a:pt x="102" y="104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24300" y="1617663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27088" y="3429000"/>
            <a:ext cx="20161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初始状态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427538" y="3429000"/>
            <a:ext cx="36734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进队的所有元素均出队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39750" y="4149725"/>
            <a:ext cx="43195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那么如何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设置队满的条件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呢？</a:t>
            </a:r>
          </a:p>
        </p:txBody>
      </p:sp>
      <p:pic>
        <p:nvPicPr>
          <p:cNvPr id="38" name="Picture 42" descr="u=3506748198,370009008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450850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5318133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让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rear=front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队空条件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，并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约定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rear+1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dirty="0" err="1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=front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25193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队满条件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22532" name="Picture 9" descr="u=191871640,55696523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134143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10"/>
          <p:cNvSpPr>
            <a:spLocks/>
          </p:cNvSpPr>
          <p:nvPr/>
        </p:nvSpPr>
        <p:spPr bwMode="auto">
          <a:xfrm>
            <a:off x="6735763" y="1370013"/>
            <a:ext cx="2084387" cy="2058987"/>
          </a:xfrm>
          <a:prstGeom prst="borderCallout1">
            <a:avLst>
              <a:gd name="adj1" fmla="val 5551"/>
              <a:gd name="adj2" fmla="val -3657"/>
              <a:gd name="adj3" fmla="val 13954"/>
              <a:gd name="adj4" fmla="val -41815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进队一个元素时到达队头</a:t>
            </a:r>
            <a:r>
              <a:rPr lang="zh-CN" altLang="en-US" sz="2000" dirty="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，就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认为队满了。这样做会少放一个元素，牺牲一个元素没关系的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798538" y="1500174"/>
            <a:ext cx="7345362" cy="203132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空条件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满条件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rear+1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)%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MaxSize = front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操作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rear+1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队操作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front+1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处元素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684213" y="765175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环形队列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要素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3929066"/>
            <a:ext cx="8458200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环形队列中，实现队列的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基本运算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算法与非环形队列类似，只是改为上述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要素即可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85018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3-7】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对于环形队列来说，如果知道队头指针和队列中元素个数，则可以计算出队尾指针。也就是说，可以用队列中元素个数代替队尾指针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出这种环形队列的初始化、入队、出队和判空算法。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895354" y="3526259"/>
            <a:ext cx="23907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</a:t>
            </a:r>
            <a:r>
              <a:rPr lang="en-US" altLang="zh-CN" sz="2000" dirty="0" smtClean="0">
                <a:solidFill>
                  <a:srgbClr val="0000FF"/>
                </a:solidFill>
              </a:rPr>
              <a:t>3</a:t>
            </a:r>
            <a:r>
              <a:rPr lang="en-US" altLang="zh-CN" sz="2000" dirty="0" smtClean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0)=3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539750" y="741745"/>
            <a:ext cx="3384550" cy="2778164"/>
            <a:chOff x="539750" y="71414"/>
            <a:chExt cx="3384550" cy="2778164"/>
          </a:xfrm>
        </p:grpSpPr>
        <p:sp>
          <p:nvSpPr>
            <p:cNvPr id="30724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0000FF"/>
                  </a:solidFill>
                </a:rPr>
                <a:t>MaxSize</a:t>
              </a:r>
              <a:r>
                <a:rPr lang="zh-CN" altLang="en-US" sz="2000" dirty="0">
                  <a:solidFill>
                    <a:srgbClr val="0000FF"/>
                  </a:solidFill>
                </a:rPr>
                <a:t>＝</a:t>
              </a:r>
              <a:r>
                <a:rPr lang="en-US" altLang="zh-CN" sz="2000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30725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6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7" name="Freeform 14"/>
            <p:cNvSpPr>
              <a:spLocks/>
            </p:cNvSpPr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8" name="Freeform 15"/>
            <p:cNvSpPr>
              <a:spLocks/>
            </p:cNvSpPr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9" name="Freeform 16"/>
            <p:cNvSpPr>
              <a:spLocks/>
            </p:cNvSpPr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2" name="Text Box 19"/>
            <p:cNvSpPr txBox="1">
              <a:spLocks noChangeArrowheads="1"/>
            </p:cNvSpPr>
            <p:nvPr/>
          </p:nvSpPr>
          <p:spPr bwMode="auto">
            <a:xfrm>
              <a:off x="232092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733" name="Text Box 20"/>
            <p:cNvSpPr txBox="1">
              <a:spLocks noChangeArrowheads="1"/>
            </p:cNvSpPr>
            <p:nvPr/>
          </p:nvSpPr>
          <p:spPr bwMode="auto">
            <a:xfrm>
              <a:off x="250825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212407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735" name="Text Box 22"/>
            <p:cNvSpPr txBox="1">
              <a:spLocks noChangeArrowheads="1"/>
            </p:cNvSpPr>
            <p:nvPr/>
          </p:nvSpPr>
          <p:spPr bwMode="auto">
            <a:xfrm>
              <a:off x="169068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736" name="Text Box 23"/>
            <p:cNvSpPr txBox="1">
              <a:spLocks noChangeArrowheads="1"/>
            </p:cNvSpPr>
            <p:nvPr/>
          </p:nvSpPr>
          <p:spPr bwMode="auto">
            <a:xfrm>
              <a:off x="176371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737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3203575" y="254477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30739" name="Text Box 27"/>
            <p:cNvSpPr txBox="1">
              <a:spLocks noChangeArrowheads="1"/>
            </p:cNvSpPr>
            <p:nvPr/>
          </p:nvSpPr>
          <p:spPr bwMode="auto">
            <a:xfrm>
              <a:off x="539750" y="8398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rear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2987675" y="140019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2266950" y="6969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0757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4268788" y="1294234"/>
            <a:ext cx="3687762" cy="2087563"/>
            <a:chOff x="4268788" y="623903"/>
            <a:chExt cx="3687762" cy="2087563"/>
          </a:xfrm>
        </p:grpSpPr>
        <p:sp>
          <p:nvSpPr>
            <p:cNvPr id="30740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0742" name="Freeform 30"/>
            <p:cNvSpPr>
              <a:spLocks/>
            </p:cNvSpPr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Freeform 31"/>
            <p:cNvSpPr>
              <a:spLocks/>
            </p:cNvSpPr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Freeform 32"/>
            <p:cNvSpPr>
              <a:spLocks/>
            </p:cNvSpPr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5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6" name="Freeform 34"/>
            <p:cNvSpPr>
              <a:spLocks/>
            </p:cNvSpPr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7" name="Text Box 35"/>
            <p:cNvSpPr txBox="1">
              <a:spLocks noChangeArrowheads="1"/>
            </p:cNvSpPr>
            <p:nvPr/>
          </p:nvSpPr>
          <p:spPr bwMode="auto">
            <a:xfrm>
              <a:off x="604837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623570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49" name="Text Box 37"/>
            <p:cNvSpPr txBox="1">
              <a:spLocks noChangeArrowheads="1"/>
            </p:cNvSpPr>
            <p:nvPr/>
          </p:nvSpPr>
          <p:spPr bwMode="auto">
            <a:xfrm>
              <a:off x="585152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750" name="Text Box 38"/>
            <p:cNvSpPr txBox="1">
              <a:spLocks noChangeArrowheads="1"/>
            </p:cNvSpPr>
            <p:nvPr/>
          </p:nvSpPr>
          <p:spPr bwMode="auto">
            <a:xfrm>
              <a:off x="541813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549116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4268788" y="6239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30753" name="Freeform 42"/>
            <p:cNvSpPr>
              <a:spLocks/>
            </p:cNvSpPr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7235825" y="1127141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30758" name="Text Box 47"/>
            <p:cNvSpPr txBox="1">
              <a:spLocks noChangeArrowheads="1"/>
            </p:cNvSpPr>
            <p:nvPr/>
          </p:nvSpPr>
          <p:spPr bwMode="auto">
            <a:xfrm>
              <a:off x="5221288" y="2063766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30759" name="Text Box 48"/>
            <p:cNvSpPr txBox="1">
              <a:spLocks noChangeArrowheads="1"/>
            </p:cNvSpPr>
            <p:nvPr/>
          </p:nvSpPr>
          <p:spPr bwMode="auto">
            <a:xfrm>
              <a:off x="6156325" y="22082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30760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63" name="Text Box 52"/>
          <p:cNvSpPr txBox="1">
            <a:spLocks noChangeArrowheads="1"/>
          </p:cNvSpPr>
          <p:nvPr/>
        </p:nvSpPr>
        <p:spPr bwMode="auto">
          <a:xfrm>
            <a:off x="4714876" y="3415729"/>
            <a:ext cx="2879725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</a:t>
            </a:r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3)=</a:t>
            </a:r>
            <a:r>
              <a:rPr lang="en-US" altLang="zh-CN" sz="2000" dirty="0" smtClean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2   </a:t>
            </a:r>
            <a:r>
              <a:rPr lang="en-US" altLang="zh-CN" sz="3200" dirty="0" smtClean="0">
                <a:solidFill>
                  <a:srgbClr val="FF0000"/>
                </a:solidFill>
                <a:sym typeface="Symbol"/>
              </a:rPr>
              <a:t>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1000100" y="4071942"/>
            <a:ext cx="2500330" cy="808972"/>
            <a:chOff x="1000100" y="4357694"/>
            <a:chExt cx="2500330" cy="808972"/>
          </a:xfrm>
        </p:grpSpPr>
        <p:sp>
          <p:nvSpPr>
            <p:cNvPr id="49" name="下箭头 48"/>
            <p:cNvSpPr/>
            <p:nvPr/>
          </p:nvSpPr>
          <p:spPr>
            <a:xfrm>
              <a:off x="2000232" y="4357694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00100" y="4643446"/>
              <a:ext cx="2500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0000FF"/>
                  </a:solidFill>
                  <a:cs typeface="Times New Roman" pitchFamily="18" charset="0"/>
                </a:rPr>
                <a:t>count=rear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cs typeface="Times New Roman" pitchFamily="18" charset="0"/>
                </a:rPr>
                <a:t>front</a:t>
              </a:r>
              <a:r>
                <a:rPr lang="en-US" altLang="zh-CN" sz="2000" dirty="0" smtClean="0">
                  <a:cs typeface="Times New Roman" pitchFamily="18" charset="0"/>
                </a:rPr>
                <a:t>  </a:t>
              </a:r>
              <a:r>
                <a:rPr lang="en-US" altLang="zh-CN" sz="2800" dirty="0" smtClean="0">
                  <a:solidFill>
                    <a:srgbClr val="FF0000"/>
                  </a:solidFill>
                  <a:cs typeface="Times New Roman" pitchFamily="18" charset="0"/>
                </a:rPr>
                <a:t>?</a:t>
              </a:r>
              <a:endParaRPr lang="zh-CN" altLang="en-US" sz="2800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0034" y="109815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，求队中元素个数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 =  ?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3429024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</a:t>
            </a:r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3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+MaxSize</a:t>
            </a:r>
            <a:r>
              <a:rPr lang="en-US" altLang="zh-CN" sz="2000" dirty="0" smtClean="0">
                <a:solidFill>
                  <a:srgbClr val="0000FF"/>
                </a:solidFill>
              </a:rPr>
              <a:t>)=3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53" name="下箭头 52"/>
          <p:cNvSpPr/>
          <p:nvPr/>
        </p:nvSpPr>
        <p:spPr>
          <a:xfrm>
            <a:off x="6000760" y="4071942"/>
            <a:ext cx="214314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42910" y="4987365"/>
            <a:ext cx="3429024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</a:t>
            </a:r>
            <a:r>
              <a:rPr lang="en-US" altLang="zh-CN" sz="2000" dirty="0" smtClean="0">
                <a:solidFill>
                  <a:srgbClr val="0000FF"/>
                </a:solidFill>
              </a:rPr>
              <a:t>=(3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0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+MaxSize</a:t>
            </a:r>
            <a:r>
              <a:rPr lang="en-US" altLang="zh-CN" sz="2000" dirty="0" smtClean="0">
                <a:solidFill>
                  <a:srgbClr val="0000FF"/>
                </a:solidFill>
              </a:rPr>
              <a:t>)=8</a:t>
            </a:r>
            <a:r>
              <a:rPr lang="en-US" altLang="zh-CN" sz="2000" dirty="0" smtClean="0"/>
              <a:t>  </a:t>
            </a:r>
            <a:r>
              <a:rPr lang="en-US" altLang="zh-CN" sz="3200" dirty="0" smtClean="0">
                <a:solidFill>
                  <a:srgbClr val="FF0000"/>
                </a:solidFill>
                <a:sym typeface="Symbol"/>
              </a:rPr>
              <a:t></a:t>
            </a:r>
            <a:endParaRPr lang="en-US" altLang="zh-CN" sz="3200" dirty="0"/>
          </a:p>
        </p:txBody>
      </p:sp>
      <p:grpSp>
        <p:nvGrpSpPr>
          <p:cNvPr id="5" name="组合 59"/>
          <p:cNvGrpSpPr/>
          <p:nvPr/>
        </p:nvGrpSpPr>
        <p:grpSpPr>
          <a:xfrm>
            <a:off x="71406" y="5643578"/>
            <a:ext cx="4857784" cy="727651"/>
            <a:chOff x="71406" y="5929330"/>
            <a:chExt cx="4857784" cy="727651"/>
          </a:xfrm>
        </p:grpSpPr>
        <p:sp>
          <p:nvSpPr>
            <p:cNvPr id="55" name="下箭头 54"/>
            <p:cNvSpPr/>
            <p:nvPr/>
          </p:nvSpPr>
          <p:spPr>
            <a:xfrm>
              <a:off x="2000232" y="5929330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71406" y="6072206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count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=(3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n-ea"/>
                  <a:ea typeface="+mn-ea"/>
                </a:rPr>
                <a:t>-</a:t>
              </a:r>
              <a:r>
                <a:rPr lang="en-US" altLang="zh-CN" sz="2000" dirty="0" err="1" smtClean="0">
                  <a:solidFill>
                    <a:srgbClr val="0000FF"/>
                  </a:solidFill>
                  <a:ea typeface="+mn-ea"/>
                  <a:cs typeface="Times New Roman" pitchFamily="18" charset="0"/>
                </a:rPr>
                <a:t>0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+MaxSize</a:t>
              </a:r>
              <a:r>
                <a:rPr lang="en-US" altLang="zh-CN" sz="2000" dirty="0" smtClean="0"/>
                <a:t>)</a:t>
              </a:r>
              <a:r>
                <a:rPr lang="en-US" altLang="zh-CN" sz="2000" dirty="0" smtClean="0">
                  <a:solidFill>
                    <a:srgbClr val="FF00FF"/>
                  </a:solidFill>
                </a:rPr>
                <a:t>%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MaxSize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=3</a:t>
              </a:r>
              <a:r>
                <a:rPr lang="en-US" altLang="zh-CN" sz="2000" dirty="0" smtClean="0"/>
                <a:t>  </a:t>
              </a:r>
              <a:r>
                <a:rPr lang="en-US" altLang="zh-CN" sz="3200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60"/>
          <p:cNvGrpSpPr/>
          <p:nvPr/>
        </p:nvGrpSpPr>
        <p:grpSpPr>
          <a:xfrm>
            <a:off x="4071934" y="5000636"/>
            <a:ext cx="4857784" cy="870527"/>
            <a:chOff x="4071934" y="5286388"/>
            <a:chExt cx="4857784" cy="870527"/>
          </a:xfrm>
        </p:grpSpPr>
        <p:sp>
          <p:nvSpPr>
            <p:cNvPr id="57" name="下箭头 56"/>
            <p:cNvSpPr/>
            <p:nvPr/>
          </p:nvSpPr>
          <p:spPr>
            <a:xfrm>
              <a:off x="6000760" y="5286388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>
              <a:off x="4071934" y="5572140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count</a:t>
              </a:r>
              <a:r>
                <a:rPr lang="en-US" altLang="zh-CN" sz="2000" dirty="0" smtClean="0"/>
                <a:t>=(1</a:t>
              </a:r>
              <a:r>
                <a:rPr lang="en-US" altLang="zh-CN" sz="2000" dirty="0" smtClean="0">
                  <a:latin typeface="+mn-ea"/>
                  <a:ea typeface="+mn-ea"/>
                </a:rPr>
                <a:t>-</a:t>
              </a:r>
              <a:r>
                <a:rPr lang="en-US" altLang="zh-CN" sz="2000" dirty="0" err="1" smtClean="0">
                  <a:ea typeface="+mn-ea"/>
                  <a:cs typeface="Times New Roman" pitchFamily="18" charset="0"/>
                </a:rPr>
                <a:t>3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+MaxSize</a:t>
              </a:r>
              <a:r>
                <a:rPr lang="en-US" altLang="zh-CN" sz="2000" dirty="0" smtClean="0"/>
                <a:t>)</a:t>
              </a:r>
              <a:r>
                <a:rPr lang="en-US" altLang="zh-CN" sz="2000" dirty="0" smtClean="0">
                  <a:solidFill>
                    <a:srgbClr val="FF00FF"/>
                  </a:solidFill>
                </a:rPr>
                <a:t>%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MaxSize</a:t>
              </a:r>
              <a:r>
                <a:rPr lang="en-US" altLang="zh-CN" sz="2000" dirty="0" smtClean="0"/>
                <a:t>=3  </a:t>
              </a:r>
              <a:r>
                <a:rPr lang="en-US" altLang="zh-CN" sz="3200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63" grpId="0"/>
      <p:bldP spid="52" grpId="0"/>
      <p:bldP spid="53" grpId="0" animBg="1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42910" y="1071546"/>
            <a:ext cx="7286676" cy="12618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，求队中元素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个数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count=(rear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front+MaxSize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64" name="AutoShape 53"/>
          <p:cNvSpPr>
            <a:spLocks noChangeArrowheads="1"/>
          </p:cNvSpPr>
          <p:nvPr/>
        </p:nvSpPr>
        <p:spPr bwMode="auto">
          <a:xfrm>
            <a:off x="3500430" y="566721"/>
            <a:ext cx="365121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2910" y="2714620"/>
            <a:ext cx="60007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rear=(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front+count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　　　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front=(rear</a:t>
            </a:r>
            <a:r>
              <a:rPr lang="en-US" altLang="zh-CN" sz="2000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count+MaxSize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95288" y="214290"/>
            <a:ext cx="8137525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依题意设计的环形队列类型如下：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611188" y="790552"/>
            <a:ext cx="5746762" cy="1756992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front;		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队头指针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count;		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队列中元素个数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468313" y="2614610"/>
            <a:ext cx="7416800" cy="2629815"/>
            <a:chOff x="468313" y="2614610"/>
            <a:chExt cx="7416800" cy="2629815"/>
          </a:xfrm>
          <a:scene3d>
            <a:camera prst="perspectiveBelow"/>
            <a:lightRig rig="threePt" dir="t"/>
          </a:scene3d>
        </p:grpSpPr>
        <p:sp>
          <p:nvSpPr>
            <p:cNvPr id="31748" name="Text Box 6"/>
            <p:cNvSpPr txBox="1">
              <a:spLocks noChangeArrowheads="1"/>
            </p:cNvSpPr>
            <p:nvPr/>
          </p:nvSpPr>
          <p:spPr bwMode="auto">
            <a:xfrm>
              <a:off x="468313" y="2614610"/>
              <a:ext cx="324643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该环形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队列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en-US" altLang="zh-CN" dirty="0" smtClean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要素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539750" y="3213100"/>
              <a:ext cx="7345363" cy="2031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队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空条件：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count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队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满条件：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count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endPara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进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队</a:t>
              </a:r>
              <a:r>
                <a:rPr lang="en-US" altLang="zh-CN" sz="2000" i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操作：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rear=(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rear+1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)%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 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放在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出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队操作：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front=(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front+1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)%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取出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处元素</a:t>
              </a:r>
              <a:r>
                <a:rPr lang="en-US" altLang="zh-CN" sz="20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 </a:t>
              </a:r>
            </a:p>
          </p:txBody>
        </p:sp>
      </p:grp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11188" y="5516563"/>
            <a:ext cx="717552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这样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的环形队列中最多可放置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MaxSize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个元素。</a:t>
            </a:r>
          </a:p>
        </p:txBody>
      </p:sp>
      <p:grpSp>
        <p:nvGrpSpPr>
          <p:cNvPr id="3" name="组合 8"/>
          <p:cNvGrpSpPr/>
          <p:nvPr/>
        </p:nvGrpSpPr>
        <p:grpSpPr>
          <a:xfrm>
            <a:off x="3143239" y="3679825"/>
            <a:ext cx="5461011" cy="677869"/>
            <a:chOff x="3143239" y="3679825"/>
            <a:chExt cx="5461011" cy="677869"/>
          </a:xfrm>
        </p:grpSpPr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 flipH="1">
              <a:off x="3143239" y="3933825"/>
              <a:ext cx="2005023" cy="4238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5148263" y="3679825"/>
              <a:ext cx="34559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由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count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求出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751" y="1285860"/>
            <a:ext cx="7032645" cy="210112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21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初始化队运算算法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&gt;front=0;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&gt;count=0;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311525" cy="4931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对应的算法如下：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7677174" cy="3875077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x)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u="sng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临时队尾指针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-&gt;count==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队满上溢出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else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   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front+qu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求队尾位置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队尾循环增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-&gt;data[rear]=x;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-&gt;count++;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元素个数增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357158" y="1112838"/>
            <a:ext cx="2606662" cy="1380974"/>
            <a:chOff x="357158" y="1112838"/>
            <a:chExt cx="2606662" cy="1380974"/>
          </a:xfrm>
        </p:grpSpPr>
        <p:sp>
          <p:nvSpPr>
            <p:cNvPr id="33796" name="Line 2"/>
            <p:cNvSpPr>
              <a:spLocks noChangeShapeType="1"/>
            </p:cNvSpPr>
            <p:nvPr/>
          </p:nvSpPr>
          <p:spPr bwMode="auto">
            <a:xfrm>
              <a:off x="1428728" y="1112838"/>
              <a:ext cx="0" cy="7200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797" name="Text Box 3"/>
            <p:cNvSpPr txBox="1">
              <a:spLocks noChangeArrowheads="1"/>
            </p:cNvSpPr>
            <p:nvPr/>
          </p:nvSpPr>
          <p:spPr bwMode="auto">
            <a:xfrm>
              <a:off x="357158" y="1785926"/>
              <a:ext cx="2606662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它是一个局部变量，队列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qu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中不保存该值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38152" y="473215"/>
            <a:ext cx="7848624" cy="3295875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&amp;x)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-&gt;count==0)		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队空下溢出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else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-&gt;front=(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队头循环增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x=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-&gt;front];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-&gt;count--;			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元素个数减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250265" cy="93634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队列的主要特点是先进先出，所以又把队列称为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先进先出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57422" y="1855105"/>
            <a:ext cx="4286280" cy="3788473"/>
            <a:chOff x="2357422" y="1855105"/>
            <a:chExt cx="4286280" cy="3788473"/>
          </a:xfrm>
        </p:grpSpPr>
        <p:sp>
          <p:nvSpPr>
            <p:cNvPr id="4101" name="Text Box 9"/>
            <p:cNvSpPr txBox="1">
              <a:spLocks noChangeArrowheads="1"/>
            </p:cNvSpPr>
            <p:nvPr/>
          </p:nvSpPr>
          <p:spPr bwMode="auto">
            <a:xfrm>
              <a:off x="2643174" y="3263215"/>
              <a:ext cx="1368425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假如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个人过独木桥</a:t>
              </a:r>
            </a:p>
          </p:txBody>
        </p:sp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1855105"/>
              <a:ext cx="3913334" cy="95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488" y="4212559"/>
              <a:ext cx="3526667" cy="93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4857752" y="3191777"/>
              <a:ext cx="1785950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只能按上桥的次序过桥</a:t>
              </a: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786050" y="5212691"/>
              <a:ext cx="3500462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这里独木桥就是一个队列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3191777"/>
              <a:ext cx="216000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/32</a:t>
            </a:r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1000100" y="157161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71538" y="500042"/>
            <a:ext cx="6848492" cy="152191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判队空运算算法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&gt;count==0);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48218"/>
            <a:ext cx="8143932" cy="21236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显然环形队列比非环形队列更有效利用内存空间，即环形队列会重复使用已经出队元素的空间。不会出现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假溢出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但如果算法中需要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使用所有进队的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元素来进一步求解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，此时可以使用非环形队列。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4291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 rot="227613">
            <a:off x="398601" y="1381598"/>
            <a:ext cx="396182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队列的基本运算如下：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101837"/>
            <a:ext cx="8280400" cy="364715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队列。构造一个空队列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队列。释放队列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占用的存储空间。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QueueEmpty(q)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队列是否为空。若队列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为空，则返回真；否则返回假。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q,e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队列。将元素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进队作为队尾元素。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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q,&amp;</a:t>
            </a:r>
            <a:r>
              <a:rPr lang="en-US" altLang="zh-CN" sz="220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队列。从队列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中出队一个元素，并将其值赋给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85720" y="642918"/>
            <a:ext cx="8208963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队列抽象数据类型＝逻辑结构＋基本运算（运算描述）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771775" y="1628775"/>
            <a:ext cx="48244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RelaxedModerately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队列和线性表有什么不同？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队列和栈有什么不同？</a:t>
            </a:r>
          </a:p>
        </p:txBody>
      </p:sp>
      <p:pic>
        <p:nvPicPr>
          <p:cNvPr id="7171" name="Picture 5" descr="u=2609916094,1791788096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96975"/>
            <a:ext cx="2243138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48" y="571480"/>
            <a:ext cx="8077200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既然队列中元素逻辑关系与线性表的相同，队列可以采用与线性表相同的存储结构。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79667" y="1963739"/>
            <a:ext cx="9922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顺序队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链队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新闻纸"/>
          <p:cNvSpPr txBox="1">
            <a:spLocks noChangeArrowheads="1"/>
          </p:cNvSpPr>
          <p:nvPr/>
        </p:nvSpPr>
        <p:spPr bwMode="auto">
          <a:xfrm>
            <a:off x="152400" y="333375"/>
            <a:ext cx="7804150" cy="5794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3.2.2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的顺序存储结构及其基本运算的实现</a:t>
            </a:r>
            <a:endParaRPr kumimoji="1" lang="zh-CN" altLang="en-US" sz="2800" b="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71538" y="1857364"/>
            <a:ext cx="5786478" cy="2033991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front,rear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队首和队尾指针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5643602" cy="4654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顺序队类型</a:t>
            </a:r>
            <a:r>
              <a:rPr kumimoji="1"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SqQueue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00034" y="4572008"/>
            <a:ext cx="8001056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因为队列两端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都在变化，所以需要两个指针来标识队列的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状态。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778250" y="620713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86380" y="203199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直接映射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3844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2576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655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0068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450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000" baseline="-2500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863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624513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992938" y="3317875"/>
            <a:ext cx="684212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19800" y="2708275"/>
            <a:ext cx="15128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777038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2843213" y="283845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395663" y="2838450"/>
            <a:ext cx="7191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  <a:r>
              <a:rPr lang="en-US" altLang="zh-CN" sz="2000"/>
              <a:t>+1</a:t>
            </a: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4473575" y="2849563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r</a:t>
            </a:r>
            <a:endParaRPr lang="en-US" altLang="zh-CN" sz="2000"/>
          </a:p>
        </p:txBody>
      </p:sp>
      <p:sp>
        <p:nvSpPr>
          <p:cNvPr id="9235" name="AutoShape 20"/>
          <p:cNvSpPr>
            <a:spLocks/>
          </p:cNvSpPr>
          <p:nvPr/>
        </p:nvSpPr>
        <p:spPr bwMode="auto">
          <a:xfrm rot="5400000">
            <a:off x="4370380" y="1487480"/>
            <a:ext cx="109534" cy="499270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929058" y="4071942"/>
            <a:ext cx="10080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853238" y="4181475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728186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3428992" y="4714884"/>
            <a:ext cx="23161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的示意图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79388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9388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9242" name="AutoShape 27"/>
          <p:cNvSpPr>
            <a:spLocks noChangeArrowheads="1"/>
          </p:cNvSpPr>
          <p:nvPr/>
        </p:nvSpPr>
        <p:spPr bwMode="auto">
          <a:xfrm>
            <a:off x="898525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1835150" y="33194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1882775" y="282733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7664450" y="3322638"/>
            <a:ext cx="684213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613650" y="41862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 flipV="1">
            <a:off x="7953375" y="3754438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=5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55775" y="15716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4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755775" y="19319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755775" y="2290749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755775" y="26511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755775" y="30114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554399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09550" y="3351199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）全部出队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214414" y="3929066"/>
            <a:ext cx="6357982" cy="2225675"/>
            <a:chOff x="1214414" y="4071942"/>
            <a:chExt cx="6357982" cy="2225675"/>
          </a:xfrm>
          <a:scene3d>
            <a:camera prst="perspectiveHeroicExtremeRightFacing"/>
            <a:lightRig rig="threePt" dir="t"/>
          </a:scene3d>
        </p:grpSpPr>
        <p:sp>
          <p:nvSpPr>
            <p:cNvPr id="10290" name="Text Box 56"/>
            <p:cNvSpPr txBox="1">
              <a:spLocks noChangeArrowheads="1"/>
            </p:cNvSpPr>
            <p:nvPr/>
          </p:nvSpPr>
          <p:spPr bwMode="auto">
            <a:xfrm>
              <a:off x="1214414" y="4214818"/>
              <a:ext cx="642942" cy="101566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总</a:t>
              </a:r>
              <a:endParaRPr lang="en-US" altLang="zh-CN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结</a:t>
              </a:r>
              <a:endPara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291" name="Text Box 57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5643602" cy="22256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总是指向队尾元素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元素进队，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指向当前队中队头元素的前一位置 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元素出队，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时不能再进队</a:t>
              </a:r>
            </a:p>
          </p:txBody>
        </p:sp>
      </p:grp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841737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107950" y="3643314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front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209800" y="1589074"/>
            <a:ext cx="2103438" cy="2195513"/>
            <a:chOff x="2209800" y="1589074"/>
            <a:chExt cx="2103438" cy="2195513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298950" y="1589074"/>
            <a:ext cx="2103438" cy="2159000"/>
            <a:chOff x="4298950" y="1589074"/>
            <a:chExt cx="2103438" cy="2159000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267450" y="1474774"/>
            <a:ext cx="2120900" cy="1952625"/>
            <a:chOff x="6267450" y="1474774"/>
            <a:chExt cx="2120900" cy="1952625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956550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956550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956550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956550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956550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87800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267450" y="167480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6779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372225" y="14747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Words>1570</Words>
  <Application>Microsoft PowerPoint</Application>
  <PresentationFormat>全屏显示(4:3)</PresentationFormat>
  <Paragraphs>476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713</cp:revision>
  <dcterms:created xsi:type="dcterms:W3CDTF">2004-04-04T02:09:16Z</dcterms:created>
  <dcterms:modified xsi:type="dcterms:W3CDTF">2017-05-19T06:35:43Z</dcterms:modified>
</cp:coreProperties>
</file>