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333" r:id="rId5"/>
    <p:sldId id="259" r:id="rId6"/>
    <p:sldId id="261" r:id="rId7"/>
    <p:sldId id="384" r:id="rId8"/>
    <p:sldId id="334" r:id="rId9"/>
    <p:sldId id="337" r:id="rId10"/>
    <p:sldId id="338" r:id="rId11"/>
    <p:sldId id="339" r:id="rId12"/>
    <p:sldId id="355" r:id="rId13"/>
    <p:sldId id="356" r:id="rId14"/>
    <p:sldId id="357" r:id="rId15"/>
    <p:sldId id="358" r:id="rId16"/>
    <p:sldId id="359" r:id="rId17"/>
    <p:sldId id="383" r:id="rId18"/>
    <p:sldId id="380" r:id="rId19"/>
    <p:sldId id="381" r:id="rId20"/>
    <p:sldId id="382" r:id="rId21"/>
    <p:sldId id="33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  <a:srgbClr val="FF00FF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7" autoAdjust="0"/>
    <p:restoredTop sz="94682" autoAdjust="0"/>
  </p:normalViewPr>
  <p:slideViewPr>
    <p:cSldViewPr>
      <p:cViewPr varScale="1">
        <p:scale>
          <a:sx n="60" d="100"/>
          <a:sy n="60" d="100"/>
        </p:scale>
        <p:origin x="-14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7D6-2688-4B1C-B71F-7E5C782B1416}" type="datetimeFigureOut">
              <a:rPr lang="zh-CN" altLang="en-US" smtClean="0"/>
              <a:pPr/>
              <a:t>2017/5/19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C075-2CCB-4A81-852E-3CB3814FF8E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5DBA1-A9EF-4EA6-B3FD-D6B3269E46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42792-ADD9-46B9-9C2B-7417E83256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C809-BC9B-4A75-81EE-EF0BCBEC78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443A5-BBF4-4C7A-B48F-0DF315608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5776-1555-405C-8D23-3E489D6323A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BA1B0-2805-4283-A6F7-7F4D6303CD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A47B-3F6E-4056-B723-AAB0E0141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9DBBE-06AD-4DF8-B3A4-B763EB6C5F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fld id="{FC48B070-CACB-469F-8DBA-0AC832FC8918}" type="slidenum">
              <a:rPr lang="en-US" altLang="zh-CN" smtClean="0"/>
              <a:pPr/>
              <a:t>‹#›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1095-64D7-43C8-8CB6-E0C9A14AD2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A9F0B-DD54-4090-A7FB-F7CF679B59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AFD3-DC9A-4B8E-AF8D-DAE3CFAF72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 descr="信纸"/>
          <p:cNvSpPr txBox="1">
            <a:spLocks noChangeArrowheads="1"/>
          </p:cNvSpPr>
          <p:nvPr/>
        </p:nvSpPr>
        <p:spPr bwMode="auto">
          <a:xfrm>
            <a:off x="2428859" y="2000240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fontAlgn="t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2843213" y="549275"/>
            <a:ext cx="3124200" cy="823913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第</a:t>
            </a:r>
            <a:r>
              <a:rPr lang="en-US" altLang="zh-CN" sz="4400" dirty="0">
                <a:solidFill>
                  <a:srgbClr val="FF3300"/>
                </a:solidFill>
                <a:ea typeface="隶书" pitchFamily="49" charset="-122"/>
              </a:rPr>
              <a:t>4</a:t>
            </a:r>
            <a:r>
              <a:rPr lang="zh-CN" altLang="en-US" sz="4400" dirty="0">
                <a:solidFill>
                  <a:srgbClr val="FF3300"/>
                </a:solidFill>
                <a:ea typeface="隶书" pitchFamily="49" charset="-122"/>
              </a:rPr>
              <a:t>章 串</a:t>
            </a:r>
            <a:r>
              <a:rPr lang="zh-CN" altLang="en-US" sz="4800" b="0" dirty="0">
                <a:solidFill>
                  <a:schemeClr val="tx1"/>
                </a:solidFill>
                <a:ea typeface="隶书" pitchFamily="49" charset="-122"/>
              </a:rPr>
              <a:t> </a:t>
            </a:r>
            <a:endParaRPr lang="zh-CN" altLang="en-US" dirty="0"/>
          </a:p>
        </p:txBody>
      </p:sp>
      <p:sp>
        <p:nvSpPr>
          <p:cNvPr id="5" name="Text Box 4" descr="信纸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28859" y="3000372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4.2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6" descr="信纸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428860" y="4000504"/>
            <a:ext cx="4286280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4.3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串的模式匹配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1188" y="333375"/>
            <a:ext cx="7732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对于非紧缩格式的</a:t>
            </a:r>
            <a:r>
              <a:rPr kumimoji="1" lang="zh-CN" altLang="zh-CN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zh-CN" altLang="zh-CN" smtClean="0">
                <a:ea typeface="楷体" pitchFamily="49" charset="-122"/>
                <a:cs typeface="Times New Roman" pitchFamily="18" charset="0"/>
              </a:rPr>
              <a:t>其</a:t>
            </a:r>
            <a:r>
              <a:rPr kumimoji="1" lang="zh-CN" altLang="zh-CN" dirty="0">
                <a:ea typeface="楷体" pitchFamily="49" charset="-122"/>
                <a:cs typeface="Times New Roman" pitchFamily="18" charset="0"/>
              </a:rPr>
              <a:t>类型定义如下：</a:t>
            </a:r>
            <a:r>
              <a:rPr kumimoji="1" lang="zh-CN" altLang="en-US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	</a:t>
            </a:r>
          </a:p>
        </p:txBody>
      </p:sp>
      <p:sp>
        <p:nvSpPr>
          <p:cNvPr id="11267" name="Text Box 1027"/>
          <p:cNvSpPr txBox="1">
            <a:spLocks noChangeArrowheads="1"/>
          </p:cNvSpPr>
          <p:nvPr/>
        </p:nvSpPr>
        <p:spPr bwMode="auto">
          <a:xfrm>
            <a:off x="1042989" y="1169983"/>
            <a:ext cx="4743458" cy="247109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#define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100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smtClean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data[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length;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</p:txBody>
      </p:sp>
      <p:cxnSp>
        <p:nvCxnSpPr>
          <p:cNvPr id="8" name="直接箭头连接符 7"/>
          <p:cNvCxnSpPr/>
          <p:nvPr/>
        </p:nvCxnSpPr>
        <p:spPr>
          <a:xfrm rot="10800000">
            <a:off x="4000496" y="2500306"/>
            <a:ext cx="1785950" cy="1500197"/>
          </a:xfrm>
          <a:prstGeom prst="bentConnector3">
            <a:avLst>
              <a:gd name="adj1" fmla="val 50000"/>
            </a:avLst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6446" y="3752852"/>
            <a:ext cx="2357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用来存储字符串</a:t>
            </a:r>
            <a:endParaRPr lang="zh-CN" alt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1500166" y="4212559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用来存储字符串长度</a:t>
            </a:r>
            <a:endParaRPr lang="zh-CN" altLang="en-US" sz="2200"/>
          </a:p>
        </p:txBody>
      </p:sp>
      <p:cxnSp>
        <p:nvCxnSpPr>
          <p:cNvPr id="21" name="直接箭头连接符 20"/>
          <p:cNvCxnSpPr/>
          <p:nvPr/>
        </p:nvCxnSpPr>
        <p:spPr>
          <a:xfrm rot="5400000" flipH="1" flipV="1">
            <a:off x="2071670" y="3641055"/>
            <a:ext cx="1143008" cy="1588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1472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     顺序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串中实现串的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基本运算与顺序表的基本运算</a:t>
            </a:r>
            <a:r>
              <a:rPr kumimoji="1" lang="zh-CN" altLang="en-US" dirty="0" smtClean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类似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详细算法实现参见教材。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0660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4-1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设计顺序串上实现串比较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运算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Strcmp(s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。例如：</a:t>
            </a:r>
            <a:endParaRPr kumimoji="1" lang="en-US" altLang="zh-CN" smtClean="0">
              <a:ea typeface="楷体" pitchFamily="49" charset="-122"/>
              <a:cs typeface="Times New Roman" pitchFamily="18" charset="0"/>
            </a:endParaRP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        "ab" &lt; "abcd"           "abcd" &lt; "abd"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71472" y="1928802"/>
            <a:ext cx="771530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Above"/>
            <a:lightRig rig="threePt" dir="t"/>
          </a:scene3d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解</a:t>
            </a:r>
            <a:r>
              <a:rPr kumimoji="1"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：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算法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思路如下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）比较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两个串</a:t>
            </a:r>
            <a:r>
              <a:rPr kumimoji="1"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共同长度范围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内的对应字符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①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字符，返回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  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② 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字符，返回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③ 若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的字符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=t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字符，按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上述规则继续比较。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）当（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）中对应字符均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时，比较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: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     ① 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两者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相等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时，返回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②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长度，返回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just">
              <a:lnSpc>
                <a:spcPts val="3200"/>
              </a:lnSpc>
              <a:spcBef>
                <a:spcPts val="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     ③ 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的长度＜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20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长度，返回</a:t>
            </a:r>
            <a:r>
              <a:rPr kumimoji="1" lang="en-US" altLang="zh-CN" sz="22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kumimoji="1" lang="en-US" altLang="zh-CN" sz="2200" dirty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200" b="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00100" y="428604"/>
            <a:ext cx="7496196" cy="532453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err="1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Strcmp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SqString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t)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 comlen=s.length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 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的共同长度</a:t>
            </a:r>
          </a:p>
          <a:p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for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&lt;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comlen;i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++)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	//</a:t>
            </a:r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在共同长度内逐个字符比较</a:t>
            </a:r>
            <a:endParaRPr kumimoji="1" lang="zh-CN" altLang="nb-NO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nb-NO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(s.data[i]&gt;t.data[i])</a:t>
            </a:r>
          </a:p>
          <a:p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else if (s.data[i]&lt;t.data[i])</a:t>
            </a:r>
          </a:p>
          <a:p>
            <a:r>
              <a:rPr kumimoji="1" lang="nb-NO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nb-NO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-1;</a:t>
            </a:r>
          </a:p>
          <a:p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if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s==t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s.length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t.length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	//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s&gt;t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1;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else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-1;		//s&lt;t</a:t>
            </a:r>
          </a:p>
          <a:p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57290" y="3314642"/>
            <a:ext cx="5786478" cy="2900440"/>
            <a:chOff x="1428728" y="3429000"/>
            <a:chExt cx="5786478" cy="2900440"/>
          </a:xfrm>
          <a:scene3d>
            <a:camera prst="perspectiveRight"/>
            <a:lightRig rig="threePt" dir="t"/>
          </a:scene3d>
        </p:grpSpPr>
        <p:sp>
          <p:nvSpPr>
            <p:cNvPr id="3" name="矩形 2"/>
            <p:cNvSpPr/>
            <p:nvPr/>
          </p:nvSpPr>
          <p:spPr>
            <a:xfrm>
              <a:off x="1428728" y="3429000"/>
              <a:ext cx="578647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16200000" flipH="1">
              <a:off x="4071934" y="5679296"/>
              <a:ext cx="500066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00166" y="5929330"/>
              <a:ext cx="5357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latin typeface="楷体" pitchFamily="49" charset="-122"/>
                  <a:ea typeface="楷体" pitchFamily="49" charset="-122"/>
                </a:rPr>
                <a:t>所有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共同长度内的</a:t>
              </a:r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字符</a:t>
              </a:r>
              <a:r>
                <a:rPr kumimoji="1" lang="zh-CN" altLang="en-US" sz="200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相同，哪个</a:t>
              </a:r>
              <a:r>
                <a:rPr kumimoji="1" lang="zh-CN" altLang="en-US" sz="2000" dirty="0" smtClean="0"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长哪个大</a:t>
              </a:r>
              <a:endParaRPr lang="zh-CN" altLang="en-US" sz="2000" dirty="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 descr="蓝色面巾纸"/>
          <p:cNvSpPr txBox="1">
            <a:spLocks noChangeArrowheads="1"/>
          </p:cNvSpPr>
          <p:nvPr/>
        </p:nvSpPr>
        <p:spPr bwMode="auto">
          <a:xfrm>
            <a:off x="428597" y="428604"/>
            <a:ext cx="6429420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4.2.2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的链式存储及其基本操作实现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24582" name="Text Box 1030"/>
          <p:cNvSpPr txBox="1">
            <a:spLocks noChangeArrowheads="1"/>
          </p:cNvSpPr>
          <p:nvPr/>
        </p:nvSpPr>
        <p:spPr bwMode="auto">
          <a:xfrm>
            <a:off x="611188" y="1196975"/>
            <a:ext cx="8208962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链串的组织形式与一般的链表类似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链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串中的</a:t>
            </a:r>
            <a:r>
              <a:rPr lang="zh-CN" altLang="en-US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一</a:t>
            </a:r>
            <a:r>
              <a:rPr lang="zh-CN" altLang="en-US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个结点可以</a:t>
            </a:r>
            <a:r>
              <a:rPr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存储多个字符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。通常将链串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中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每个结点所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存储的字符</a:t>
            </a:r>
            <a:r>
              <a:rPr lang="zh-CN" altLang="en-US">
                <a:ea typeface="楷体" pitchFamily="49" charset="-122"/>
                <a:cs typeface="Times New Roman" pitchFamily="18" charset="0"/>
              </a:rPr>
              <a:t>个数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lang="zh-CN" altLang="en-US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结点大小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555875" y="2271695"/>
            <a:ext cx="295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7556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12969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2124075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541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356235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1" name="Rectangle 39"/>
          <p:cNvSpPr>
            <a:spLocks noChangeArrowheads="1"/>
          </p:cNvSpPr>
          <p:nvPr/>
        </p:nvSpPr>
        <p:spPr bwMode="auto">
          <a:xfrm>
            <a:off x="4103688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2" name="Rectangle 40"/>
          <p:cNvSpPr>
            <a:spLocks noChangeArrowheads="1"/>
          </p:cNvSpPr>
          <p:nvPr/>
        </p:nvSpPr>
        <p:spPr bwMode="auto">
          <a:xfrm>
            <a:off x="6443663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6985000" y="299242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0394" name="Text Box 42"/>
          <p:cNvSpPr txBox="1">
            <a:spLocks noChangeArrowheads="1"/>
          </p:cNvSpPr>
          <p:nvPr/>
        </p:nvSpPr>
        <p:spPr bwMode="auto">
          <a:xfrm>
            <a:off x="5148263" y="2992420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0395" name="Arc 43"/>
          <p:cNvSpPr>
            <a:spLocks/>
          </p:cNvSpPr>
          <p:nvPr/>
        </p:nvSpPr>
        <p:spPr bwMode="auto">
          <a:xfrm>
            <a:off x="717520" y="2633645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6" name="Text Box 44"/>
          <p:cNvSpPr txBox="1">
            <a:spLocks noChangeArrowheads="1"/>
          </p:cNvSpPr>
          <p:nvPr/>
        </p:nvSpPr>
        <p:spPr bwMode="auto">
          <a:xfrm>
            <a:off x="357158" y="227328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0397" name="Line 45"/>
          <p:cNvSpPr>
            <a:spLocks noChangeShapeType="1"/>
          </p:cNvSpPr>
          <p:nvPr/>
        </p:nvSpPr>
        <p:spPr bwMode="auto">
          <a:xfrm>
            <a:off x="1547813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98" name="Line 46"/>
          <p:cNvSpPr>
            <a:spLocks noChangeShapeType="1"/>
          </p:cNvSpPr>
          <p:nvPr/>
        </p:nvSpPr>
        <p:spPr bwMode="auto">
          <a:xfrm>
            <a:off x="298767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399" name="Line 47"/>
          <p:cNvSpPr>
            <a:spLocks noChangeShapeType="1"/>
          </p:cNvSpPr>
          <p:nvPr/>
        </p:nvSpPr>
        <p:spPr bwMode="auto">
          <a:xfrm>
            <a:off x="4429125" y="320832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00" name="Line 48"/>
          <p:cNvSpPr>
            <a:spLocks noChangeShapeType="1"/>
          </p:cNvSpPr>
          <p:nvPr/>
        </p:nvSpPr>
        <p:spPr bwMode="auto">
          <a:xfrm>
            <a:off x="5868988" y="320832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1" name="Text Box 59"/>
          <p:cNvSpPr txBox="1">
            <a:spLocks noChangeArrowheads="1"/>
          </p:cNvSpPr>
          <p:nvPr/>
        </p:nvSpPr>
        <p:spPr bwMode="auto">
          <a:xfrm>
            <a:off x="142844" y="92867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0401" name="Rectangle 49"/>
          <p:cNvSpPr>
            <a:spLocks noChangeArrowheads="1"/>
          </p:cNvSpPr>
          <p:nvPr/>
        </p:nvSpPr>
        <p:spPr bwMode="auto">
          <a:xfrm>
            <a:off x="32226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1366838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0403" name="Rectangle 51"/>
          <p:cNvSpPr>
            <a:spLocks noChangeArrowheads="1"/>
          </p:cNvSpPr>
          <p:nvPr/>
        </p:nvSpPr>
        <p:spPr bwMode="auto">
          <a:xfrm>
            <a:off x="2195513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err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ABCD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4" name="Rectangle 52"/>
          <p:cNvSpPr>
            <a:spLocks noChangeArrowheads="1"/>
          </p:cNvSpPr>
          <p:nvPr/>
        </p:nvSpPr>
        <p:spPr bwMode="auto">
          <a:xfrm>
            <a:off x="3241675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5" name="Rectangle 53"/>
          <p:cNvSpPr>
            <a:spLocks noChangeArrowheads="1"/>
          </p:cNvSpPr>
          <p:nvPr/>
        </p:nvSpPr>
        <p:spPr bwMode="auto">
          <a:xfrm>
            <a:off x="4140200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EFGH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6" name="Rectangle 54"/>
          <p:cNvSpPr>
            <a:spLocks noChangeArrowheads="1"/>
          </p:cNvSpPr>
          <p:nvPr/>
        </p:nvSpPr>
        <p:spPr bwMode="auto">
          <a:xfrm>
            <a:off x="5219700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7" name="Rectangle 55"/>
          <p:cNvSpPr>
            <a:spLocks noChangeArrowheads="1"/>
          </p:cNvSpPr>
          <p:nvPr/>
        </p:nvSpPr>
        <p:spPr bwMode="auto">
          <a:xfrm>
            <a:off x="7235825" y="1550970"/>
            <a:ext cx="107950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MN##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408" name="Rectangle 56"/>
          <p:cNvSpPr>
            <a:spLocks noChangeArrowheads="1"/>
          </p:cNvSpPr>
          <p:nvPr/>
        </p:nvSpPr>
        <p:spPr bwMode="auto">
          <a:xfrm>
            <a:off x="8316913" y="15509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00409" name="Text Box 57"/>
          <p:cNvSpPr txBox="1">
            <a:spLocks noChangeArrowheads="1"/>
          </p:cNvSpPr>
          <p:nvPr/>
        </p:nvSpPr>
        <p:spPr bwMode="auto">
          <a:xfrm>
            <a:off x="6011863" y="1550970"/>
            <a:ext cx="647700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0410" name="Arc 58"/>
          <p:cNvSpPr>
            <a:spLocks/>
          </p:cNvSpPr>
          <p:nvPr/>
        </p:nvSpPr>
        <p:spPr bwMode="auto">
          <a:xfrm>
            <a:off x="433357" y="1192195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>
            <a:off x="1619250" y="1766870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>
            <a:off x="35639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>
            <a:off x="5545138" y="1766870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5" name="Line 63"/>
          <p:cNvSpPr>
            <a:spLocks noChangeShapeType="1"/>
          </p:cNvSpPr>
          <p:nvPr/>
        </p:nvSpPr>
        <p:spPr bwMode="auto">
          <a:xfrm>
            <a:off x="6677025" y="1776395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0417" name="Text Box 65"/>
          <p:cNvSpPr txBox="1">
            <a:spLocks noChangeArrowheads="1"/>
          </p:cNvSpPr>
          <p:nvPr/>
        </p:nvSpPr>
        <p:spPr bwMode="auto">
          <a:xfrm>
            <a:off x="2571736" y="3665520"/>
            <a:ext cx="25892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结点大小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的链串 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1534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串结点大小</a:t>
            </a:r>
            <a:r>
              <a:rPr kumimoji="1" lang="en-US" altLang="zh-CN" smtClean="0"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串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的结点类型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定义如下：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109913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14480" y="928670"/>
            <a:ext cx="4105275" cy="1902398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tIns="180000" bIns="18000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typedef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</a:t>
            </a:r>
            <a:r>
              <a:rPr lang="en-US" altLang="zh-CN" sz="20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char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data;</a:t>
            </a:r>
          </a:p>
          <a:p>
            <a:pPr>
              <a:lnSpc>
                <a:spcPts val="3000"/>
              </a:lnSpc>
            </a:pP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struct</a:t>
            </a:r>
            <a:r>
              <a:rPr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snode</a:t>
            </a:r>
            <a:r>
              <a:rPr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*next;</a:t>
            </a:r>
          </a:p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LinkStrNode</a:t>
            </a:r>
            <a:r>
              <a:rPr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  <a:endParaRPr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80329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1344634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23" name="Rectangle 36"/>
          <p:cNvSpPr>
            <a:spLocks noChangeArrowheads="1"/>
          </p:cNvSpPr>
          <p:nvPr/>
        </p:nvSpPr>
        <p:spPr bwMode="auto">
          <a:xfrm>
            <a:off x="2171721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2713059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360999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39"/>
          <p:cNvSpPr>
            <a:spLocks noChangeArrowheads="1"/>
          </p:cNvSpPr>
          <p:nvPr/>
        </p:nvSpPr>
        <p:spPr bwMode="auto">
          <a:xfrm>
            <a:off x="4151334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40"/>
          <p:cNvSpPr>
            <a:spLocks noChangeArrowheads="1"/>
          </p:cNvSpPr>
          <p:nvPr/>
        </p:nvSpPr>
        <p:spPr bwMode="auto">
          <a:xfrm>
            <a:off x="6491309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i="1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41"/>
          <p:cNvSpPr>
            <a:spLocks noChangeArrowheads="1"/>
          </p:cNvSpPr>
          <p:nvPr/>
        </p:nvSpPr>
        <p:spPr bwMode="auto">
          <a:xfrm>
            <a:off x="7032646" y="367024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195909" y="3670246"/>
            <a:ext cx="576262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30" name="Arc 43"/>
          <p:cNvSpPr>
            <a:spLocks/>
          </p:cNvSpPr>
          <p:nvPr/>
        </p:nvSpPr>
        <p:spPr bwMode="auto">
          <a:xfrm>
            <a:off x="765166" y="3311471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5"/>
          <p:cNvSpPr>
            <a:spLocks noChangeShapeType="1"/>
          </p:cNvSpPr>
          <p:nvPr/>
        </p:nvSpPr>
        <p:spPr bwMode="auto">
          <a:xfrm>
            <a:off x="1595459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>
            <a:off x="303532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>
            <a:off x="4476771" y="3886146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>
            <a:off x="5916634" y="388614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404804" y="3000372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00034" y="1071546"/>
            <a:ext cx="78899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     链串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中实现串的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基本运算与单链表的基本运算类似。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详细算法实现参见教材。     </a:t>
            </a:r>
            <a:endParaRPr kumimoji="1"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620713"/>
            <a:ext cx="807720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 </a:t>
            </a:r>
            <a:r>
              <a:rPr kumimoji="1" lang="en-US" altLang="zh-CN" sz="280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【</a:t>
            </a:r>
            <a:r>
              <a:rPr kumimoji="1" lang="zh-CN" altLang="en-US" sz="280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例</a:t>
            </a:r>
            <a:r>
              <a:rPr kumimoji="1" lang="en-US" altLang="zh-CN" sz="2800" smtClean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4-3</a:t>
            </a:r>
            <a:r>
              <a:rPr kumimoji="1" lang="en-US" altLang="zh-CN" sz="280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】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在链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串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中，设计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一个算法把最先出现的子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串“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”改为“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xyz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”。    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57224" y="2214554"/>
            <a:ext cx="7858180" cy="1571636"/>
            <a:chOff x="857224" y="2214554"/>
            <a:chExt cx="7858180" cy="15716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865216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4065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3364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4979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114954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656291" y="332740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8139141" y="33289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1" name="Arc 13"/>
            <p:cNvSpPr>
              <a:spLocks/>
            </p:cNvSpPr>
            <p:nvPr/>
          </p:nvSpPr>
          <p:spPr bwMode="auto">
            <a:xfrm>
              <a:off x="1039814" y="2968627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65737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097241" y="3543302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5981729" y="3543302"/>
              <a:ext cx="5762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754466" y="331629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475191" y="35321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6554816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7096154" y="332899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7421591" y="354489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Arc 24"/>
            <p:cNvSpPr>
              <a:spLocks/>
            </p:cNvSpPr>
            <p:nvPr/>
          </p:nvSpPr>
          <p:spPr bwMode="auto">
            <a:xfrm>
              <a:off x="5041929" y="2968627"/>
              <a:ext cx="360362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4681566" y="260826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542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  <a:sym typeface="Wingdings"/>
                </a:rPr>
                <a:t> </a:t>
              </a:r>
              <a:r>
                <a:rPr lang="zh-CN" altLang="en-US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查找</a:t>
              </a:r>
              <a:r>
                <a:rPr lang="zh-CN" altLang="en-US" dirty="0" smtClean="0">
                  <a:ea typeface="楷体" pitchFamily="49" charset="-122"/>
                  <a:cs typeface="Times New Roman" pitchFamily="18" charset="0"/>
                </a:rPr>
                <a:t>：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p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&gt;data=‘a’  &amp;&amp; p-&gt;next</a:t>
              </a:r>
              <a:r>
                <a:rPr lang="en-US" altLang="zh-CN" sz="2000" dirty="0" smtClean="0">
                  <a:latin typeface="+mj-ea"/>
                  <a:ea typeface="+mj-ea"/>
                  <a:cs typeface="Times New Roman" pitchFamily="18" charset="0"/>
                </a:rPr>
                <a:t>-</a:t>
              </a:r>
              <a:r>
                <a:rPr lang="en-US" altLang="zh-CN" sz="2000" dirty="0" smtClean="0">
                  <a:ea typeface="楷体" pitchFamily="49" charset="-122"/>
                  <a:cs typeface="Times New Roman" pitchFamily="18" charset="0"/>
                </a:rPr>
                <a:t>&gt;data=‘b’</a:t>
              </a:r>
              <a:endParaRPr lang="zh-CN" altLang="en-US" sz="2000" dirty="0"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503270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044608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aseline="-25000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87169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413033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4753008" y="1844674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endParaRPr lang="en-US" altLang="zh-CN" baseline="-25000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5294345" y="1844674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7777195" y="18462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4461" name="Arc 13"/>
          <p:cNvSpPr>
            <a:spLocks/>
          </p:cNvSpPr>
          <p:nvPr/>
        </p:nvSpPr>
        <p:spPr bwMode="auto">
          <a:xfrm>
            <a:off x="677868" y="1485899"/>
            <a:ext cx="360363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317506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129543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2735295" y="2060574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619783" y="2060574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3392520" y="1833562"/>
            <a:ext cx="5762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>
                <a:latin typeface="宋体"/>
                <a:ea typeface="宋体" pitchFamily="2" charset="-122"/>
                <a:cs typeface="Times New Roman" pitchFamily="18" charset="0"/>
              </a:rPr>
              <a:t>…</a:t>
            </a:r>
            <a:endParaRPr kumimoji="1" lang="en-US" altLang="zh-CN">
              <a:ea typeface="宋体" pitchFamily="2" charset="-122"/>
            </a:endParaRP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>
            <a:off x="4113245" y="20494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6192870" y="1846262"/>
            <a:ext cx="539750" cy="431800"/>
          </a:xfrm>
          <a:prstGeom prst="rect">
            <a:avLst/>
          </a:prstGeom>
          <a:solidFill>
            <a:schemeClr val="accent1"/>
          </a:solidFill>
          <a:ln w="38100" algn="ctr">
            <a:solidFill>
              <a:srgbClr val="CC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b</a:t>
            </a:r>
            <a:endParaRPr lang="en-US" altLang="zh-CN" baseline="-25000"/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6734208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aseline="-2500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7059645" y="2062162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472" name="Arc 24"/>
          <p:cNvSpPr>
            <a:spLocks/>
          </p:cNvSpPr>
          <p:nvPr/>
        </p:nvSpPr>
        <p:spPr bwMode="auto">
          <a:xfrm>
            <a:off x="4679983" y="1485899"/>
            <a:ext cx="360362" cy="3587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319620" y="11255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104478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zh-CN" sz="2000" baseline="-25000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94283" y="2352671"/>
            <a:ext cx="1901825" cy="1004891"/>
            <a:chOff x="4794283" y="2352671"/>
            <a:chExt cx="1901825" cy="1004891"/>
          </a:xfrm>
        </p:grpSpPr>
        <p:sp>
          <p:nvSpPr>
            <p:cNvPr id="104474" name="Rectangle 26"/>
            <p:cNvSpPr>
              <a:spLocks noChangeArrowheads="1"/>
            </p:cNvSpPr>
            <p:nvPr/>
          </p:nvSpPr>
          <p:spPr bwMode="auto">
            <a:xfrm>
              <a:off x="5615020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altLang="zh-CN" sz="20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75" name="Rectangle 27"/>
            <p:cNvSpPr>
              <a:spLocks noChangeArrowheads="1"/>
            </p:cNvSpPr>
            <p:nvPr/>
          </p:nvSpPr>
          <p:spPr bwMode="auto">
            <a:xfrm>
              <a:off x="6156358" y="2925762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>
              <a:off x="5172108" y="3138487"/>
              <a:ext cx="43180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77" name="Text Box 29"/>
            <p:cNvSpPr txBox="1">
              <a:spLocks noChangeArrowheads="1"/>
            </p:cNvSpPr>
            <p:nvPr/>
          </p:nvSpPr>
          <p:spPr bwMode="auto">
            <a:xfrm>
              <a:off x="4794283" y="2874962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0000FF"/>
                  </a:solidFill>
                </a:rPr>
                <a:t>q</a:t>
              </a:r>
            </a:p>
          </p:txBody>
        </p:sp>
        <p:sp>
          <p:nvSpPr>
            <p:cNvPr id="104482" name="AutoShape 34"/>
            <p:cNvSpPr>
              <a:spLocks noChangeArrowheads="1"/>
            </p:cNvSpPr>
            <p:nvPr/>
          </p:nvSpPr>
          <p:spPr bwMode="auto">
            <a:xfrm>
              <a:off x="5967445" y="2352671"/>
              <a:ext cx="144462" cy="360362"/>
            </a:xfrm>
            <a:prstGeom prst="upArrow">
              <a:avLst>
                <a:gd name="adj1" fmla="val 50000"/>
                <a:gd name="adj2" fmla="val 62363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23851" y="3315942"/>
            <a:ext cx="8963057" cy="1530674"/>
            <a:chOff x="71406" y="4228776"/>
            <a:chExt cx="8963057" cy="1530674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>
              <a:off x="3605175" y="4228776"/>
              <a:ext cx="324000" cy="756000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5" name="Rectangle 37"/>
            <p:cNvSpPr>
              <a:spLocks noChangeArrowheads="1"/>
            </p:cNvSpPr>
            <p:nvPr/>
          </p:nvSpPr>
          <p:spPr bwMode="auto">
            <a:xfrm>
              <a:off x="25082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104486" name="Rectangle 38"/>
            <p:cNvSpPr>
              <a:spLocks noChangeArrowheads="1"/>
            </p:cNvSpPr>
            <p:nvPr/>
          </p:nvSpPr>
          <p:spPr bwMode="auto">
            <a:xfrm>
              <a:off x="79216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aseline="-25000"/>
            </a:p>
          </p:txBody>
        </p:sp>
        <p:sp>
          <p:nvSpPr>
            <p:cNvPr id="104487" name="Rectangle 39"/>
            <p:cNvSpPr>
              <a:spLocks noChangeArrowheads="1"/>
            </p:cNvSpPr>
            <p:nvPr/>
          </p:nvSpPr>
          <p:spPr bwMode="auto">
            <a:xfrm>
              <a:off x="1619250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88" name="Rectangle 40"/>
            <p:cNvSpPr>
              <a:spLocks noChangeArrowheads="1"/>
            </p:cNvSpPr>
            <p:nvPr/>
          </p:nvSpPr>
          <p:spPr bwMode="auto">
            <a:xfrm>
              <a:off x="216058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89" name="Rectangle 41"/>
            <p:cNvSpPr>
              <a:spLocks noChangeArrowheads="1"/>
            </p:cNvSpPr>
            <p:nvPr/>
          </p:nvSpPr>
          <p:spPr bwMode="auto">
            <a:xfrm>
              <a:off x="4237038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90" name="Rectangle 42"/>
            <p:cNvSpPr>
              <a:spLocks noChangeArrowheads="1"/>
            </p:cNvSpPr>
            <p:nvPr/>
          </p:nvSpPr>
          <p:spPr bwMode="auto">
            <a:xfrm>
              <a:off x="47783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491" name="Text Box 43"/>
            <p:cNvSpPr txBox="1">
              <a:spLocks noChangeArrowheads="1"/>
            </p:cNvSpPr>
            <p:nvPr/>
          </p:nvSpPr>
          <p:spPr bwMode="auto">
            <a:xfrm>
              <a:off x="8458200" y="53022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04492" name="Arc 44"/>
            <p:cNvSpPr>
              <a:spLocks/>
            </p:cNvSpPr>
            <p:nvPr/>
          </p:nvSpPr>
          <p:spPr bwMode="auto">
            <a:xfrm>
              <a:off x="431768" y="4941888"/>
              <a:ext cx="360363" cy="358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miter lim="800000"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Text Box 45"/>
            <p:cNvSpPr txBox="1">
              <a:spLocks noChangeArrowheads="1"/>
            </p:cNvSpPr>
            <p:nvPr/>
          </p:nvSpPr>
          <p:spPr bwMode="auto">
            <a:xfrm>
              <a:off x="71406" y="4581525"/>
              <a:ext cx="431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>
              <a:off x="1042988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>
              <a:off x="2482850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>
              <a:off x="5103813" y="5516563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7" name="Text Box 49"/>
            <p:cNvSpPr txBox="1">
              <a:spLocks noChangeArrowheads="1"/>
            </p:cNvSpPr>
            <p:nvPr/>
          </p:nvSpPr>
          <p:spPr bwMode="auto">
            <a:xfrm>
              <a:off x="3076575" y="5289550"/>
              <a:ext cx="576263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>
                  <a:latin typeface="宋体"/>
                  <a:ea typeface="宋体" pitchFamily="2" charset="-122"/>
                  <a:cs typeface="Times New Roman" pitchFamily="18" charset="0"/>
                </a:rPr>
                <a:t>…</a:t>
              </a:r>
              <a:endParaRPr kumimoji="1" lang="en-US" altLang="zh-CN">
                <a:ea typeface="宋体" pitchFamily="2" charset="-122"/>
              </a:endParaRPr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>
              <a:off x="3597275" y="55054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9" name="Rectangle 51"/>
            <p:cNvSpPr>
              <a:spLocks noChangeArrowheads="1"/>
            </p:cNvSpPr>
            <p:nvPr/>
          </p:nvSpPr>
          <p:spPr bwMode="auto">
            <a:xfrm>
              <a:off x="5676900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0" name="Rectangle 52"/>
            <p:cNvSpPr>
              <a:spLocks noChangeArrowheads="1"/>
            </p:cNvSpPr>
            <p:nvPr/>
          </p:nvSpPr>
          <p:spPr bwMode="auto">
            <a:xfrm>
              <a:off x="6218238" y="530225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7" name="Line 59"/>
            <p:cNvSpPr>
              <a:spLocks noChangeShapeType="1"/>
            </p:cNvSpPr>
            <p:nvPr/>
          </p:nvSpPr>
          <p:spPr bwMode="auto">
            <a:xfrm>
              <a:off x="6478588" y="5514975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508" name="Rectangle 60"/>
            <p:cNvSpPr>
              <a:spLocks noChangeArrowheads="1"/>
            </p:cNvSpPr>
            <p:nvPr/>
          </p:nvSpPr>
          <p:spPr bwMode="auto">
            <a:xfrm>
              <a:off x="7051675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i="1">
                  <a:solidFill>
                    <a:srgbClr val="3333FF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en-US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9" name="Rectangle 61"/>
            <p:cNvSpPr>
              <a:spLocks noChangeArrowheads="1"/>
            </p:cNvSpPr>
            <p:nvPr/>
          </p:nvSpPr>
          <p:spPr bwMode="auto">
            <a:xfrm>
              <a:off x="7593013" y="530066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501" name="Line 53"/>
            <p:cNvSpPr>
              <a:spLocks noChangeShapeType="1"/>
            </p:cNvSpPr>
            <p:nvPr/>
          </p:nvSpPr>
          <p:spPr bwMode="auto">
            <a:xfrm>
              <a:off x="7845425" y="5518150"/>
              <a:ext cx="5762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071538" y="571480"/>
            <a:ext cx="207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/>
              </a:rPr>
              <a:t>  替换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Rectangle 30"/>
          <p:cNvSpPr>
            <a:spLocks noChangeArrowheads="1"/>
          </p:cNvSpPr>
          <p:nvPr/>
        </p:nvSpPr>
        <p:spPr bwMode="auto">
          <a:xfrm>
            <a:off x="4740276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sz="20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31"/>
          <p:cNvSpPr>
            <a:spLocks noChangeArrowheads="1"/>
          </p:cNvSpPr>
          <p:nvPr/>
        </p:nvSpPr>
        <p:spPr bwMode="auto">
          <a:xfrm>
            <a:off x="6188090" y="1846262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altLang="zh-CN" sz="20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19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42910" y="1500174"/>
            <a:ext cx="830580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（或字符串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）是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由零个或多个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字符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组成的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有限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序列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3" descr="信纸"/>
          <p:cNvSpPr txBox="1">
            <a:spLocks noChangeArrowheads="1"/>
          </p:cNvSpPr>
          <p:nvPr/>
        </p:nvSpPr>
        <p:spPr bwMode="auto">
          <a:xfrm>
            <a:off x="2357422" y="428604"/>
            <a:ext cx="3944951" cy="5794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t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4.1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串的基本概念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422" y="2181517"/>
            <a:ext cx="242889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串  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  <a:sym typeface="Symbol"/>
              </a:rPr>
              <a:t>  线性表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2926533"/>
            <a:ext cx="82153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串中所含字符的个数称为该</a:t>
            </a: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串的长度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（或串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长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），含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零个字符的串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称为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空串，用</a:t>
            </a:r>
            <a:r>
              <a:rPr kumimoji="1" lang="en-US" altLang="zh-CN" dirty="0" smtClean="0">
                <a:ea typeface="楷体" pitchFamily="49" charset="-122"/>
                <a:cs typeface="Times New Roman" pitchFamily="18" charset="0"/>
              </a:rPr>
              <a:t>Ф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表示。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928662" y="3929066"/>
            <a:ext cx="7572428" cy="1471680"/>
            <a:chOff x="928662" y="3929066"/>
            <a:chExt cx="7572428" cy="147168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433491" y="47275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78" name="Line 6"/>
            <p:cNvSpPr>
              <a:spLocks noChangeShapeType="1"/>
            </p:cNvSpPr>
            <p:nvPr/>
          </p:nvSpPr>
          <p:spPr bwMode="auto">
            <a:xfrm flipV="1">
              <a:off x="2682853" y="4714884"/>
              <a:ext cx="0" cy="50323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79" name="Line 7"/>
            <p:cNvSpPr>
              <a:spLocks noChangeShapeType="1"/>
            </p:cNvSpPr>
            <p:nvPr/>
          </p:nvSpPr>
          <p:spPr bwMode="auto">
            <a:xfrm>
              <a:off x="1428728" y="5205421"/>
              <a:ext cx="1871663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500430" y="5000636"/>
              <a:ext cx="444663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双引号不是串</a:t>
              </a:r>
              <a:r>
                <a:rPr lang="zh-CN" altLang="en-US" sz="2000">
                  <a:ea typeface="楷体" pitchFamily="49" charset="-122"/>
                  <a:cs typeface="Times New Roman" pitchFamily="18" charset="0"/>
                </a:rPr>
                <a:t>的</a:t>
              </a:r>
              <a:r>
                <a:rPr lang="zh-CN" altLang="en-US" sz="2000" smtClean="0">
                  <a:ea typeface="楷体" pitchFamily="49" charset="-122"/>
                  <a:cs typeface="Times New Roman" pitchFamily="18" charset="0"/>
                </a:rPr>
                <a:t>内容，起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标识作用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2976" y="4357694"/>
              <a:ext cx="2071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“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i="1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baseline="-30000" dirty="0" err="1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en-US" altLang="zh-CN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i="1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30000" dirty="0" smtClean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”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8662" y="3929066"/>
              <a:ext cx="7572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 串的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逻辑</a:t>
              </a:r>
              <a:r>
                <a:rPr kumimoji="1" lang="zh-CN" altLang="en-US" smtClean="0">
                  <a:ea typeface="楷体" pitchFamily="49" charset="-122"/>
                  <a:cs typeface="Times New Roman" pitchFamily="18" charset="0"/>
                </a:rPr>
                <a:t>表示，</a:t>
              </a:r>
              <a:r>
                <a:rPr kumimoji="1" lang="en-US" altLang="zh-CN" i="1" smtClean="0">
                  <a:ea typeface="楷体" pitchFamily="49" charset="-122"/>
                  <a:cs typeface="Times New Roman" pitchFamily="18" charset="0"/>
                </a:rPr>
                <a:t> 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i="1" baseline="-25000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kumimoji="1" lang="en-US" altLang="zh-CN" dirty="0" err="1" smtClean="0"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en-US" altLang="zh-CN" dirty="0" err="1" smtClean="0">
                  <a:latin typeface="+mj-ea"/>
                  <a:cs typeface="Times New Roman" pitchFamily="18" charset="0"/>
                </a:rPr>
                <a:t>≤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en-US" altLang="zh-CN" dirty="0" err="1" smtClean="0">
                  <a:latin typeface="+mn-ea"/>
                  <a:cs typeface="Times New Roman" pitchFamily="18" charset="0"/>
                </a:rPr>
                <a:t>≤</a:t>
              </a:r>
              <a:r>
                <a:rPr kumimoji="1" lang="en-US" altLang="zh-CN" i="1" dirty="0" err="1" smtClean="0"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zh-CN" altLang="en-US" dirty="0" smtClean="0">
                  <a:ea typeface="楷体" pitchFamily="49" charset="-122"/>
                  <a:cs typeface="Times New Roman" pitchFamily="18" charset="0"/>
                </a:rPr>
                <a:t>）代表一个字符：　</a:t>
              </a:r>
              <a:endParaRPr lang="zh-CN" altLang="en-US" dirty="0"/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28600" y="474663"/>
            <a:ext cx="8686800" cy="514253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08000" rIns="180000" bIns="108000">
            <a:spAutoFit/>
          </a:bodyPr>
          <a:lstStyle/>
          <a:p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void</a:t>
            </a:r>
            <a:r>
              <a:rPr kumimoji="1" lang="en-US" altLang="zh-CN" sz="20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Repl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(LinkStrNode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*&amp;s)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  <a:endParaRPr kumimoji="1" lang="en-US" altLang="zh-CN" sz="2000" dirty="0" smtClean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LinkStrNode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*p=s-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next</a:t>
            </a:r>
            <a:r>
              <a:rPr kumimoji="1" lang="zh-CN" altLang="en-US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err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find=0;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while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(p-&gt;next!=NULL &amp;&amp; find==0)	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</a:t>
            </a:r>
            <a:r>
              <a:rPr kumimoji="1" lang="en-US" altLang="zh-CN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查找</a:t>
            </a:r>
            <a:r>
              <a:rPr kumimoji="1" lang="en-US" altLang="zh-CN" sz="2000" dirty="0" err="1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sz="2000" dirty="0" smtClean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</a:t>
            </a:r>
            <a:r>
              <a:rPr kumimoji="1" lang="zh-CN" altLang="en-US" sz="2000" dirty="0">
                <a:solidFill>
                  <a:srgbClr val="00B0F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</a:p>
          <a:p>
            <a:r>
              <a:rPr kumimoji="1" lang="zh-CN" altLang="en-US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</a:t>
            </a:r>
          </a:p>
          <a:p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if (p-&gt;data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==‘ a’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&amp;&amp; p-&gt;next-&gt;data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==‘b’)</a:t>
            </a:r>
            <a:endParaRPr kumimoji="1" lang="zh-CN" altLang="en-US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zh-CN" altLang="en-US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     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p-&gt;data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=‘x’;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&gt;next-&gt;data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=‘z’;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q=(LinkStrNode </a:t>
            </a:r>
            <a:r>
              <a:rPr kumimoji="1" lang="en-US" altLang="zh-CN" sz="20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*)</a:t>
            </a:r>
            <a:r>
              <a:rPr kumimoji="1" lang="en-US" altLang="zh-CN" sz="20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malloc(sizeof(LinkStrNode));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q-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&gt;data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=‘y’;  q-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&gt;next=p-&gt;next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  p-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&gt;next=q;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find=1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}</a:t>
            </a:r>
          </a:p>
          <a:p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else </a:t>
            </a:r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p=p-&gt;next; </a:t>
            </a: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</a:t>
            </a:r>
            <a:r>
              <a:rPr kumimoji="1" lang="en-US" altLang="zh-CN" sz="2000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}</a:t>
            </a:r>
            <a:endParaRPr kumimoji="1" lang="en-US" altLang="zh-CN" sz="2000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kumimoji="1" lang="en-US" altLang="zh-CN" sz="20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71538" y="2357430"/>
            <a:ext cx="6858048" cy="3829134"/>
            <a:chOff x="785786" y="2000240"/>
            <a:chExt cx="6858048" cy="3829134"/>
          </a:xfrm>
        </p:grpSpPr>
        <p:sp>
          <p:nvSpPr>
            <p:cNvPr id="3" name="矩形 2"/>
            <p:cNvSpPr/>
            <p:nvPr/>
          </p:nvSpPr>
          <p:spPr>
            <a:xfrm>
              <a:off x="785786" y="2000240"/>
              <a:ext cx="6858048" cy="200026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3" idx="2"/>
            </p:cNvCxnSpPr>
            <p:nvPr/>
          </p:nvCxnSpPr>
          <p:spPr>
            <a:xfrm rot="5400000">
              <a:off x="3494810" y="4720504"/>
              <a:ext cx="1440000" cy="0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28992" y="5429264"/>
              <a:ext cx="15716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 smtClean="0">
                  <a:ea typeface="楷体" pitchFamily="49" charset="-122"/>
                  <a:cs typeface="Times New Roman" pitchFamily="18" charset="0"/>
                </a:rPr>
                <a:t>替换为</a:t>
              </a:r>
              <a:r>
                <a:rPr kumimoji="1" lang="en-US" altLang="zh-CN" sz="2000" dirty="0" smtClean="0">
                  <a:ea typeface="楷体" pitchFamily="49" charset="-122"/>
                  <a:cs typeface="Times New Roman" pitchFamily="18" charset="0"/>
                </a:rPr>
                <a:t>xyz</a:t>
              </a:r>
              <a:endParaRPr lang="zh-CN" altLang="en-US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0034" y="6000768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算法的时间复杂度为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i="1" smtClean="0"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mtClean="0"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20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21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68313" y="620713"/>
            <a:ext cx="8318529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串相等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：当且仅当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两个串的长度相等并且各个对应位置上的字符都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相同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时，这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两个串才是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相等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的。      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58324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如：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abcd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abc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abcd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</a:t>
            </a:r>
            <a:r>
              <a:rPr lang="en-US" altLang="zh-CN" dirty="0" smtClean="0">
                <a:latin typeface="+mj-ea"/>
                <a:ea typeface="+mj-ea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latin typeface="+mj-ea"/>
                <a:ea typeface="+mj-ea"/>
                <a:cs typeface="Times New Roman" pitchFamily="18" charset="0"/>
              </a:rPr>
              <a:t>≠</a:t>
            </a:r>
            <a:r>
              <a:rPr lang="en-US" altLang="zh-CN" dirty="0" smtClean="0"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i="1" dirty="0" err="1" smtClean="0">
                <a:ea typeface="楷体" pitchFamily="49" charset="-122"/>
                <a:cs typeface="Times New Roman" pitchFamily="18" charset="0"/>
              </a:rPr>
              <a:t>abcde</a:t>
            </a: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”</a:t>
            </a:r>
            <a:endParaRPr lang="en-US" altLang="zh-CN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042988" y="3789363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所有</a:t>
            </a:r>
            <a:r>
              <a:rPr lang="zh-CN" altLang="en-US" dirty="0">
                <a:ea typeface="楷体" pitchFamily="49" charset="-122"/>
                <a:cs typeface="Times New Roman" pitchFamily="18" charset="0"/>
              </a:rPr>
              <a:t>空串是相等的。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3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8677306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子串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：一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个串中任意个连续字符组成的</a:t>
            </a:r>
            <a:r>
              <a:rPr kumimoji="1" lang="zh-CN" altLang="en-US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子序列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（含空串）称为该串的子串。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例如， 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abcde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”的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子串有：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“”、“</a:t>
            </a:r>
            <a:r>
              <a:rPr kumimoji="1" lang="en-US" altLang="zh-CN" i="1" dirty="0" smtClean="0"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 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abc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”、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abcd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”和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“</a:t>
            </a:r>
            <a:r>
              <a:rPr kumimoji="1" lang="en-US" altLang="zh-CN" i="1" dirty="0" err="1" smtClean="0">
                <a:ea typeface="楷体" pitchFamily="49" charset="-122"/>
                <a:cs typeface="Times New Roman" pitchFamily="18" charset="0"/>
              </a:rPr>
              <a:t>abcde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”等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000100" y="3214686"/>
            <a:ext cx="576103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真子串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是指不包含自身的所有子串。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4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 rot="170679">
            <a:off x="500034" y="1268413"/>
            <a:ext cx="3460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>
                <a:latin typeface="楷体" pitchFamily="49" charset="-122"/>
                <a:ea typeface="楷体" pitchFamily="49" charset="-122"/>
              </a:rPr>
              <a:t>的基本运算如下</a:t>
            </a:r>
            <a:r>
              <a:rPr kumimoji="1" lang="en-US" altLang="zh-CN" dirty="0">
                <a:latin typeface="楷体" pitchFamily="49" charset="-122"/>
                <a:ea typeface="楷体" pitchFamily="49" charset="-122"/>
              </a:rPr>
              <a:t>:     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1188" y="2017321"/>
            <a:ext cx="8247092" cy="3939540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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StrAssign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将字符串常量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赋给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</a:t>
            </a:r>
            <a:r>
              <a:rPr lang="en-US" altLang="zh-CN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，即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生成其值等于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cstr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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StrCopy</a:t>
            </a:r>
            <a:r>
              <a:rPr lang="en-US" altLang="zh-CN" sz="220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(&amp;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串复制。将串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赋给串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    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StrEqual(s</a:t>
            </a:r>
            <a:r>
              <a:rPr lang="zh-CN" altLang="en-US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判串相等。若两个串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相等则返回真；否则返回假。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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StrLength(s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求串长。返回串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中字符个数。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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Concat(s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串连接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: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返回由两个串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和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连接在一起形成的新串。</a:t>
            </a:r>
          </a:p>
          <a:p>
            <a:pPr marL="457200" indent="-457200">
              <a:lnSpc>
                <a:spcPts val="3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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SubStr(s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求子串。返回串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）个字符开始的、由连续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个字符组成的子串。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68313" y="476250"/>
            <a:ext cx="7559675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串抽象数据类型＝逻辑结构＋基本运算（运算描述）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5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19169" y="692150"/>
            <a:ext cx="8353425" cy="4154984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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InsStr(s1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插入。将串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插入到串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中，即将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s2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的第一个字符作为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s1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字符，并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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DelStr(s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删除。从串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中删去从第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n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）个字符开始的长度为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r>
              <a:rPr lang="zh-CN" altLang="en-US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子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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RepStr(s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替换。在串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中，将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200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200" dirty="0" err="1">
                <a:solidFill>
                  <a:srgbClr val="3333FF"/>
                </a:solidFill>
                <a:latin typeface="+mj-ea"/>
                <a:ea typeface="+mj-ea"/>
                <a:cs typeface="Times New Roman" pitchFamily="18" charset="0"/>
              </a:rPr>
              <a:t>≤</a:t>
            </a:r>
            <a:r>
              <a:rPr lang="en-US" altLang="zh-CN" sz="2200" i="1" dirty="0" err="1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）个字符开始的</a:t>
            </a:r>
            <a:r>
              <a:rPr lang="en-US" altLang="zh-CN" sz="2200" i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个字符构成的子串用串</a:t>
            </a:r>
            <a:r>
              <a:rPr lang="en-US" altLang="zh-CN" sz="220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220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替换，并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返回产生的新串。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Wingdings"/>
              </a:rPr>
              <a:t>    </a:t>
            </a:r>
            <a:r>
              <a:rPr lang="en-US" altLang="zh-CN" sz="220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DispStr(s</a:t>
            </a:r>
            <a:r>
              <a:rPr lang="en-US" altLang="zh-CN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2200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串输出。输出串</a:t>
            </a:r>
            <a:r>
              <a:rPr lang="en-US" altLang="zh-CN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2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的所有元素值。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6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857232"/>
            <a:ext cx="5500726" cy="1214142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144000" bIns="144000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</a:t>
            </a:r>
            <a:endParaRPr lang="en-US" altLang="zh-CN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ea typeface="楷体" pitchFamily="49" charset="-122"/>
                <a:cs typeface="Times New Roman" pitchFamily="18" charset="0"/>
              </a:rPr>
              <a:t>        </a:t>
            </a:r>
            <a:r>
              <a:rPr lang="zh-CN" altLang="en-US" smtClean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串和线性表有什么异同？</a:t>
            </a:r>
            <a:endParaRPr lang="zh-CN" altLang="en-US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7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 descr="信纸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00232" y="642918"/>
            <a:ext cx="4357718" cy="57943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4.2 </a:t>
            </a: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串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的存储结构</a:t>
            </a:r>
            <a:r>
              <a:rPr kumimoji="1" lang="zh-CN" altLang="en-US" sz="28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隶书" pitchFamily="49" charset="-122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42910" y="1602084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中元素逻辑关系与线性表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的</a:t>
            </a:r>
            <a:r>
              <a:rPr kumimoji="1" lang="zh-CN" altLang="en-US" smtClean="0">
                <a:ea typeface="楷体" pitchFamily="49" charset="-122"/>
                <a:cs typeface="Times New Roman" pitchFamily="18" charset="0"/>
              </a:rPr>
              <a:t>相同，</a:t>
            </a:r>
            <a:r>
              <a:rPr kumimoji="1" lang="zh-CN" altLang="en-US" smtClean="0">
                <a:latin typeface="楷体" pitchFamily="49" charset="-122"/>
                <a:ea typeface="楷体" pitchFamily="49" charset="-122"/>
              </a:rPr>
              <a:t>串</a:t>
            </a:r>
            <a:r>
              <a:rPr kumimoji="1" lang="zh-CN" altLang="en-US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865419" y="2816530"/>
            <a:ext cx="6350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2444729" y="3319767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3371829" y="3319767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43042" y="3967467"/>
            <a:ext cx="151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顺序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514704" y="3967467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ea typeface="楷体" pitchFamily="49" charset="-122"/>
                <a:cs typeface="Times New Roman" pitchFamily="18" charset="0"/>
              </a:rPr>
              <a:t>链</a:t>
            </a:r>
            <a:r>
              <a:rPr kumimoji="1" lang="zh-CN" altLang="en-US" dirty="0" smtClean="0">
                <a:latin typeface="楷体" pitchFamily="49" charset="-122"/>
                <a:ea typeface="楷体" pitchFamily="49" charset="-122"/>
              </a:rPr>
              <a:t>串</a:t>
            </a:r>
            <a:endParaRPr lang="zh-CN" altLang="en-US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000628" y="2816530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027592" y="3967467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603854" y="3248330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8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2844" y="681827"/>
            <a:ext cx="5500726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mtClean="0">
                <a:latin typeface="楷体" pitchFamily="49" charset="-122"/>
                <a:ea typeface="楷体" pitchFamily="49" charset="-122"/>
              </a:rPr>
              <a:t>串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顺序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存储（顺序串）有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两种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en-US" smtClean="0">
                <a:latin typeface="楷体" pitchFamily="49" charset="-122"/>
                <a:ea typeface="楷体" pitchFamily="49" charset="-122"/>
              </a:rPr>
              <a:t>：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68313" y="293372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0" y="333059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97032" y="6389711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非紧缩格式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示例 </a:t>
            </a: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143504" y="4103695"/>
            <a:ext cx="208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00FF"/>
                </a:solidFill>
                <a:latin typeface="楷体" pitchFamily="49" charset="-122"/>
                <a:ea typeface="楷体" pitchFamily="49" charset="-122"/>
              </a:rPr>
              <a:t>紧缩格式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示例 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20447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24765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29083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3340100" y="24225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1331913" y="23876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/>
              <a:t>1001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0447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24765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9083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0100" y="269719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1331913" y="266226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20447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7062" name="Rectangle 22"/>
          <p:cNvSpPr>
            <a:spLocks noChangeArrowheads="1"/>
          </p:cNvSpPr>
          <p:nvPr/>
        </p:nvSpPr>
        <p:spPr bwMode="auto">
          <a:xfrm>
            <a:off x="24765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3" name="Rectangle 23"/>
          <p:cNvSpPr>
            <a:spLocks noChangeArrowheads="1"/>
          </p:cNvSpPr>
          <p:nvPr/>
        </p:nvSpPr>
        <p:spPr bwMode="auto">
          <a:xfrm>
            <a:off x="29083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3340100" y="2960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1331913" y="2925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20447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7067" name="Rectangle 27"/>
          <p:cNvSpPr>
            <a:spLocks noChangeArrowheads="1"/>
          </p:cNvSpPr>
          <p:nvPr/>
        </p:nvSpPr>
        <p:spPr bwMode="auto">
          <a:xfrm>
            <a:off x="24765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8" name="Rectangle 28"/>
          <p:cNvSpPr>
            <a:spLocks noChangeArrowheads="1"/>
          </p:cNvSpPr>
          <p:nvPr/>
        </p:nvSpPr>
        <p:spPr bwMode="auto">
          <a:xfrm>
            <a:off x="29083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69" name="Rectangle 29"/>
          <p:cNvSpPr>
            <a:spLocks noChangeArrowheads="1"/>
          </p:cNvSpPr>
          <p:nvPr/>
        </p:nvSpPr>
        <p:spPr bwMode="auto">
          <a:xfrm>
            <a:off x="3340100" y="324805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0" name="Text Box 30"/>
          <p:cNvSpPr txBox="1">
            <a:spLocks noChangeArrowheads="1"/>
          </p:cNvSpPr>
          <p:nvPr/>
        </p:nvSpPr>
        <p:spPr bwMode="auto">
          <a:xfrm>
            <a:off x="1331913" y="320042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20447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24765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29083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340100" y="35369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1331913" y="35020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20447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24765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29083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3340100" y="38116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0" name="Text Box 40"/>
          <p:cNvSpPr txBox="1">
            <a:spLocks noChangeArrowheads="1"/>
          </p:cNvSpPr>
          <p:nvPr/>
        </p:nvSpPr>
        <p:spPr bwMode="auto">
          <a:xfrm>
            <a:off x="1331913" y="37766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1006</a:t>
            </a:r>
          </a:p>
        </p:txBody>
      </p:sp>
      <p:sp>
        <p:nvSpPr>
          <p:cNvPr id="87081" name="Rectangle 41"/>
          <p:cNvSpPr>
            <a:spLocks noChangeArrowheads="1"/>
          </p:cNvSpPr>
          <p:nvPr/>
        </p:nvSpPr>
        <p:spPr bwMode="auto">
          <a:xfrm>
            <a:off x="20447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24765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29083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4" name="Rectangle 44"/>
          <p:cNvSpPr>
            <a:spLocks noChangeArrowheads="1"/>
          </p:cNvSpPr>
          <p:nvPr/>
        </p:nvSpPr>
        <p:spPr bwMode="auto">
          <a:xfrm>
            <a:off x="3340100" y="40751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1331913" y="40402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1007</a:t>
            </a:r>
          </a:p>
        </p:txBody>
      </p:sp>
      <p:sp>
        <p:nvSpPr>
          <p:cNvPr id="87086" name="Rectangle 46"/>
          <p:cNvSpPr>
            <a:spLocks noChangeArrowheads="1"/>
          </p:cNvSpPr>
          <p:nvPr/>
        </p:nvSpPr>
        <p:spPr bwMode="auto">
          <a:xfrm>
            <a:off x="20447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7087" name="Rectangle 47"/>
          <p:cNvSpPr>
            <a:spLocks noChangeArrowheads="1"/>
          </p:cNvSpPr>
          <p:nvPr/>
        </p:nvSpPr>
        <p:spPr bwMode="auto">
          <a:xfrm>
            <a:off x="24765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8" name="Rectangle 48"/>
          <p:cNvSpPr>
            <a:spLocks noChangeArrowheads="1"/>
          </p:cNvSpPr>
          <p:nvPr/>
        </p:nvSpPr>
        <p:spPr bwMode="auto">
          <a:xfrm>
            <a:off x="29083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89" name="Rectangle 49"/>
          <p:cNvSpPr>
            <a:spLocks noChangeArrowheads="1"/>
          </p:cNvSpPr>
          <p:nvPr/>
        </p:nvSpPr>
        <p:spPr bwMode="auto">
          <a:xfrm>
            <a:off x="3340100" y="43497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0" name="Text Box 50"/>
          <p:cNvSpPr txBox="1">
            <a:spLocks noChangeArrowheads="1"/>
          </p:cNvSpPr>
          <p:nvPr/>
        </p:nvSpPr>
        <p:spPr bwMode="auto">
          <a:xfrm>
            <a:off x="1331913" y="43148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1008</a:t>
            </a:r>
          </a:p>
        </p:txBody>
      </p:sp>
      <p:sp>
        <p:nvSpPr>
          <p:cNvPr id="87091" name="Rectangle 51"/>
          <p:cNvSpPr>
            <a:spLocks noChangeArrowheads="1"/>
          </p:cNvSpPr>
          <p:nvPr/>
        </p:nvSpPr>
        <p:spPr bwMode="auto">
          <a:xfrm>
            <a:off x="20447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7092" name="Rectangle 52"/>
          <p:cNvSpPr>
            <a:spLocks noChangeArrowheads="1"/>
          </p:cNvSpPr>
          <p:nvPr/>
        </p:nvSpPr>
        <p:spPr bwMode="auto">
          <a:xfrm>
            <a:off x="24765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3" name="Rectangle 53"/>
          <p:cNvSpPr>
            <a:spLocks noChangeArrowheads="1"/>
          </p:cNvSpPr>
          <p:nvPr/>
        </p:nvSpPr>
        <p:spPr bwMode="auto">
          <a:xfrm>
            <a:off x="29083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4" name="Rectangle 54"/>
          <p:cNvSpPr>
            <a:spLocks noChangeArrowheads="1"/>
          </p:cNvSpPr>
          <p:nvPr/>
        </p:nvSpPr>
        <p:spPr bwMode="auto">
          <a:xfrm>
            <a:off x="3340100" y="46164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5" name="Text Box 55"/>
          <p:cNvSpPr txBox="1">
            <a:spLocks noChangeArrowheads="1"/>
          </p:cNvSpPr>
          <p:nvPr/>
        </p:nvSpPr>
        <p:spPr bwMode="auto">
          <a:xfrm>
            <a:off x="1331913" y="45815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1009</a:t>
            </a:r>
          </a:p>
        </p:txBody>
      </p:sp>
      <p:sp>
        <p:nvSpPr>
          <p:cNvPr id="87096" name="Rectangle 56"/>
          <p:cNvSpPr>
            <a:spLocks noChangeArrowheads="1"/>
          </p:cNvSpPr>
          <p:nvPr/>
        </p:nvSpPr>
        <p:spPr bwMode="auto">
          <a:xfrm>
            <a:off x="20447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7097" name="Rectangle 57"/>
          <p:cNvSpPr>
            <a:spLocks noChangeArrowheads="1"/>
          </p:cNvSpPr>
          <p:nvPr/>
        </p:nvSpPr>
        <p:spPr bwMode="auto">
          <a:xfrm>
            <a:off x="24765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8" name="Rectangle 58"/>
          <p:cNvSpPr>
            <a:spLocks noChangeArrowheads="1"/>
          </p:cNvSpPr>
          <p:nvPr/>
        </p:nvSpPr>
        <p:spPr bwMode="auto">
          <a:xfrm>
            <a:off x="29083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99" name="Rectangle 59"/>
          <p:cNvSpPr>
            <a:spLocks noChangeArrowheads="1"/>
          </p:cNvSpPr>
          <p:nvPr/>
        </p:nvSpPr>
        <p:spPr bwMode="auto">
          <a:xfrm>
            <a:off x="3340100" y="48911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0" name="Text Box 60"/>
          <p:cNvSpPr txBox="1">
            <a:spLocks noChangeArrowheads="1"/>
          </p:cNvSpPr>
          <p:nvPr/>
        </p:nvSpPr>
        <p:spPr bwMode="auto">
          <a:xfrm>
            <a:off x="1331913" y="48561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100a</a:t>
            </a:r>
          </a:p>
        </p:txBody>
      </p:sp>
      <p:sp>
        <p:nvSpPr>
          <p:cNvPr id="87101" name="Rectangle 61"/>
          <p:cNvSpPr>
            <a:spLocks noChangeArrowheads="1"/>
          </p:cNvSpPr>
          <p:nvPr/>
        </p:nvSpPr>
        <p:spPr bwMode="auto">
          <a:xfrm>
            <a:off x="20447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7102" name="Rectangle 62"/>
          <p:cNvSpPr>
            <a:spLocks noChangeArrowheads="1"/>
          </p:cNvSpPr>
          <p:nvPr/>
        </p:nvSpPr>
        <p:spPr bwMode="auto">
          <a:xfrm>
            <a:off x="24765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3" name="Rectangle 63"/>
          <p:cNvSpPr>
            <a:spLocks noChangeArrowheads="1"/>
          </p:cNvSpPr>
          <p:nvPr/>
        </p:nvSpPr>
        <p:spPr bwMode="auto">
          <a:xfrm>
            <a:off x="29083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4" name="Rectangle 64"/>
          <p:cNvSpPr>
            <a:spLocks noChangeArrowheads="1"/>
          </p:cNvSpPr>
          <p:nvPr/>
        </p:nvSpPr>
        <p:spPr bwMode="auto">
          <a:xfrm>
            <a:off x="3340100" y="5154640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5" name="Text Box 65"/>
          <p:cNvSpPr txBox="1">
            <a:spLocks noChangeArrowheads="1"/>
          </p:cNvSpPr>
          <p:nvPr/>
        </p:nvSpPr>
        <p:spPr bwMode="auto">
          <a:xfrm>
            <a:off x="1331913" y="5119715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100b</a:t>
            </a:r>
          </a:p>
        </p:txBody>
      </p:sp>
      <p:sp>
        <p:nvSpPr>
          <p:cNvPr id="87106" name="Rectangle 66"/>
          <p:cNvSpPr>
            <a:spLocks noChangeArrowheads="1"/>
          </p:cNvSpPr>
          <p:nvPr/>
        </p:nvSpPr>
        <p:spPr bwMode="auto">
          <a:xfrm>
            <a:off x="20447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7107" name="Rectangle 67"/>
          <p:cNvSpPr>
            <a:spLocks noChangeArrowheads="1"/>
          </p:cNvSpPr>
          <p:nvPr/>
        </p:nvSpPr>
        <p:spPr bwMode="auto">
          <a:xfrm>
            <a:off x="24765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8" name="Rectangle 68"/>
          <p:cNvSpPr>
            <a:spLocks noChangeArrowheads="1"/>
          </p:cNvSpPr>
          <p:nvPr/>
        </p:nvSpPr>
        <p:spPr bwMode="auto">
          <a:xfrm>
            <a:off x="29083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09" name="Rectangle 69"/>
          <p:cNvSpPr>
            <a:spLocks noChangeArrowheads="1"/>
          </p:cNvSpPr>
          <p:nvPr/>
        </p:nvSpPr>
        <p:spPr bwMode="auto">
          <a:xfrm>
            <a:off x="3340100" y="5429277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0" name="Text Box 70"/>
          <p:cNvSpPr txBox="1">
            <a:spLocks noChangeArrowheads="1"/>
          </p:cNvSpPr>
          <p:nvPr/>
        </p:nvSpPr>
        <p:spPr bwMode="auto">
          <a:xfrm>
            <a:off x="1331913" y="5394352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100c</a:t>
            </a:r>
          </a:p>
        </p:txBody>
      </p:sp>
      <p:sp>
        <p:nvSpPr>
          <p:cNvPr id="87111" name="Rectangle 71"/>
          <p:cNvSpPr>
            <a:spLocks noChangeArrowheads="1"/>
          </p:cNvSpPr>
          <p:nvPr/>
        </p:nvSpPr>
        <p:spPr bwMode="auto">
          <a:xfrm>
            <a:off x="20447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7112" name="Rectangle 72"/>
          <p:cNvSpPr>
            <a:spLocks noChangeArrowheads="1"/>
          </p:cNvSpPr>
          <p:nvPr/>
        </p:nvSpPr>
        <p:spPr bwMode="auto">
          <a:xfrm>
            <a:off x="24765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3" name="Rectangle 73"/>
          <p:cNvSpPr>
            <a:spLocks noChangeArrowheads="1"/>
          </p:cNvSpPr>
          <p:nvPr/>
        </p:nvSpPr>
        <p:spPr bwMode="auto">
          <a:xfrm>
            <a:off x="29083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4" name="Rectangle 74"/>
          <p:cNvSpPr>
            <a:spLocks noChangeArrowheads="1"/>
          </p:cNvSpPr>
          <p:nvPr/>
        </p:nvSpPr>
        <p:spPr bwMode="auto">
          <a:xfrm>
            <a:off x="3340100" y="569756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5" name="Text Box 75"/>
          <p:cNvSpPr txBox="1">
            <a:spLocks noChangeArrowheads="1"/>
          </p:cNvSpPr>
          <p:nvPr/>
        </p:nvSpPr>
        <p:spPr bwMode="auto">
          <a:xfrm>
            <a:off x="1331913" y="566264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100d</a:t>
            </a:r>
          </a:p>
        </p:txBody>
      </p:sp>
      <p:sp>
        <p:nvSpPr>
          <p:cNvPr id="87116" name="Rectangle 76"/>
          <p:cNvSpPr>
            <a:spLocks noChangeArrowheads="1"/>
          </p:cNvSpPr>
          <p:nvPr/>
        </p:nvSpPr>
        <p:spPr bwMode="auto">
          <a:xfrm>
            <a:off x="20447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7117" name="Rectangle 77"/>
          <p:cNvSpPr>
            <a:spLocks noChangeArrowheads="1"/>
          </p:cNvSpPr>
          <p:nvPr/>
        </p:nvSpPr>
        <p:spPr bwMode="auto">
          <a:xfrm>
            <a:off x="24765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8" name="Rectangle 78"/>
          <p:cNvSpPr>
            <a:spLocks noChangeArrowheads="1"/>
          </p:cNvSpPr>
          <p:nvPr/>
        </p:nvSpPr>
        <p:spPr bwMode="auto">
          <a:xfrm>
            <a:off x="29083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19" name="Rectangle 79"/>
          <p:cNvSpPr>
            <a:spLocks noChangeArrowheads="1"/>
          </p:cNvSpPr>
          <p:nvPr/>
        </p:nvSpPr>
        <p:spPr bwMode="auto">
          <a:xfrm>
            <a:off x="3340100" y="5984902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20" name="Text Box 80"/>
          <p:cNvSpPr txBox="1">
            <a:spLocks noChangeArrowheads="1"/>
          </p:cNvSpPr>
          <p:nvPr/>
        </p:nvSpPr>
        <p:spPr bwMode="auto">
          <a:xfrm>
            <a:off x="1331913" y="5949977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100e</a:t>
            </a:r>
          </a:p>
        </p:txBody>
      </p:sp>
      <p:sp>
        <p:nvSpPr>
          <p:cNvPr id="87121" name="Rectangle 81"/>
          <p:cNvSpPr>
            <a:spLocks noChangeArrowheads="1"/>
          </p:cNvSpPr>
          <p:nvPr/>
        </p:nvSpPr>
        <p:spPr bwMode="auto">
          <a:xfrm>
            <a:off x="54371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7122" name="Rectangle 82"/>
          <p:cNvSpPr>
            <a:spLocks noChangeArrowheads="1"/>
          </p:cNvSpPr>
          <p:nvPr/>
        </p:nvSpPr>
        <p:spPr bwMode="auto">
          <a:xfrm>
            <a:off x="58689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7123" name="Rectangle 83"/>
          <p:cNvSpPr>
            <a:spLocks noChangeArrowheads="1"/>
          </p:cNvSpPr>
          <p:nvPr/>
        </p:nvSpPr>
        <p:spPr bwMode="auto">
          <a:xfrm>
            <a:off x="63007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87124" name="Rectangle 84"/>
          <p:cNvSpPr>
            <a:spLocks noChangeArrowheads="1"/>
          </p:cNvSpPr>
          <p:nvPr/>
        </p:nvSpPr>
        <p:spPr bwMode="auto">
          <a:xfrm>
            <a:off x="6732588" y="27829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87125" name="Text Box 85"/>
          <p:cNvSpPr txBox="1">
            <a:spLocks noChangeArrowheads="1"/>
          </p:cNvSpPr>
          <p:nvPr/>
        </p:nvSpPr>
        <p:spPr bwMode="auto">
          <a:xfrm>
            <a:off x="4724400" y="27479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1001</a:t>
            </a:r>
          </a:p>
        </p:txBody>
      </p:sp>
      <p:sp>
        <p:nvSpPr>
          <p:cNvPr id="87126" name="Rectangle 86"/>
          <p:cNvSpPr>
            <a:spLocks noChangeArrowheads="1"/>
          </p:cNvSpPr>
          <p:nvPr/>
        </p:nvSpPr>
        <p:spPr bwMode="auto">
          <a:xfrm>
            <a:off x="54371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87127" name="Rectangle 87"/>
          <p:cNvSpPr>
            <a:spLocks noChangeArrowheads="1"/>
          </p:cNvSpPr>
          <p:nvPr/>
        </p:nvSpPr>
        <p:spPr bwMode="auto">
          <a:xfrm>
            <a:off x="58689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87128" name="Rectangle 88"/>
          <p:cNvSpPr>
            <a:spLocks noChangeArrowheads="1"/>
          </p:cNvSpPr>
          <p:nvPr/>
        </p:nvSpPr>
        <p:spPr bwMode="auto">
          <a:xfrm>
            <a:off x="63007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87129" name="Rectangle 89"/>
          <p:cNvSpPr>
            <a:spLocks noChangeArrowheads="1"/>
          </p:cNvSpPr>
          <p:nvPr/>
        </p:nvSpPr>
        <p:spPr bwMode="auto">
          <a:xfrm>
            <a:off x="6732588" y="3057553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87130" name="Text Box 90"/>
          <p:cNvSpPr txBox="1">
            <a:spLocks noChangeArrowheads="1"/>
          </p:cNvSpPr>
          <p:nvPr/>
        </p:nvSpPr>
        <p:spPr bwMode="auto">
          <a:xfrm>
            <a:off x="4724400" y="3022628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1002</a:t>
            </a:r>
          </a:p>
        </p:txBody>
      </p:sp>
      <p:sp>
        <p:nvSpPr>
          <p:cNvPr id="87131" name="Rectangle 91"/>
          <p:cNvSpPr>
            <a:spLocks noChangeArrowheads="1"/>
          </p:cNvSpPr>
          <p:nvPr/>
        </p:nvSpPr>
        <p:spPr bwMode="auto">
          <a:xfrm>
            <a:off x="54371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7132" name="Rectangle 92"/>
          <p:cNvSpPr>
            <a:spLocks noChangeArrowheads="1"/>
          </p:cNvSpPr>
          <p:nvPr/>
        </p:nvSpPr>
        <p:spPr bwMode="auto">
          <a:xfrm>
            <a:off x="58689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87133" name="Rectangle 93"/>
          <p:cNvSpPr>
            <a:spLocks noChangeArrowheads="1"/>
          </p:cNvSpPr>
          <p:nvPr/>
        </p:nvSpPr>
        <p:spPr bwMode="auto">
          <a:xfrm>
            <a:off x="63007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7134" name="Rectangle 94"/>
          <p:cNvSpPr>
            <a:spLocks noChangeArrowheads="1"/>
          </p:cNvSpPr>
          <p:nvPr/>
        </p:nvSpPr>
        <p:spPr bwMode="auto">
          <a:xfrm>
            <a:off x="6732588" y="3321078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87135" name="Text Box 95"/>
          <p:cNvSpPr txBox="1">
            <a:spLocks noChangeArrowheads="1"/>
          </p:cNvSpPr>
          <p:nvPr/>
        </p:nvSpPr>
        <p:spPr bwMode="auto">
          <a:xfrm>
            <a:off x="4724400" y="328615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1003</a:t>
            </a:r>
          </a:p>
        </p:txBody>
      </p:sp>
      <p:sp>
        <p:nvSpPr>
          <p:cNvPr id="87136" name="Rectangle 96"/>
          <p:cNvSpPr>
            <a:spLocks noChangeArrowheads="1"/>
          </p:cNvSpPr>
          <p:nvPr/>
        </p:nvSpPr>
        <p:spPr bwMode="auto">
          <a:xfrm>
            <a:off x="54371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</p:txBody>
      </p:sp>
      <p:sp>
        <p:nvSpPr>
          <p:cNvPr id="87137" name="Rectangle 97"/>
          <p:cNvSpPr>
            <a:spLocks noChangeArrowheads="1"/>
          </p:cNvSpPr>
          <p:nvPr/>
        </p:nvSpPr>
        <p:spPr bwMode="auto">
          <a:xfrm>
            <a:off x="58689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1600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87138" name="Rectangle 98"/>
          <p:cNvSpPr>
            <a:spLocks noChangeArrowheads="1"/>
          </p:cNvSpPr>
          <p:nvPr/>
        </p:nvSpPr>
        <p:spPr bwMode="auto">
          <a:xfrm>
            <a:off x="63007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39" name="Rectangle 99"/>
          <p:cNvSpPr>
            <a:spLocks noChangeArrowheads="1"/>
          </p:cNvSpPr>
          <p:nvPr/>
        </p:nvSpPr>
        <p:spPr bwMode="auto">
          <a:xfrm>
            <a:off x="6732588" y="3595715"/>
            <a:ext cx="431800" cy="287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1600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140" name="Text Box 100"/>
          <p:cNvSpPr txBox="1">
            <a:spLocks noChangeArrowheads="1"/>
          </p:cNvSpPr>
          <p:nvPr/>
        </p:nvSpPr>
        <p:spPr bwMode="auto">
          <a:xfrm>
            <a:off x="4724400" y="3560790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1004</a:t>
            </a:r>
          </a:p>
        </p:txBody>
      </p:sp>
      <p:sp>
        <p:nvSpPr>
          <p:cNvPr id="99" name="Text Box 2" descr="蓝色面巾纸"/>
          <p:cNvSpPr txBox="1">
            <a:spLocks noChangeArrowheads="1"/>
          </p:cNvSpPr>
          <p:nvPr/>
        </p:nvSpPr>
        <p:spPr bwMode="auto">
          <a:xfrm>
            <a:off x="214282" y="166668"/>
            <a:ext cx="6248414" cy="4762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FF3300"/>
                </a:solidFill>
                <a:ea typeface="隶书" pitchFamily="49" charset="-122"/>
              </a:rPr>
              <a:t>4.2.1 </a:t>
            </a:r>
            <a:r>
              <a:rPr kumimoji="1" lang="en-US" altLang="zh-CN" sz="2800" dirty="0" smtClean="0">
                <a:solidFill>
                  <a:srgbClr val="FF3300"/>
                </a:solidFill>
                <a:ea typeface="隶书" pitchFamily="49" charset="-122"/>
              </a:rPr>
              <a:t> </a:t>
            </a:r>
            <a:r>
              <a:rPr kumimoji="1" lang="zh-CN" altLang="en-US" sz="2800" dirty="0" smtClean="0">
                <a:solidFill>
                  <a:srgbClr val="FF3300"/>
                </a:solidFill>
                <a:ea typeface="隶书" pitchFamily="49" charset="-122"/>
              </a:rPr>
              <a:t>串</a:t>
            </a:r>
            <a:r>
              <a:rPr kumimoji="1" lang="zh-CN" altLang="en-US" sz="2800" dirty="0">
                <a:solidFill>
                  <a:srgbClr val="FF3300"/>
                </a:solidFill>
                <a:ea typeface="隶书" pitchFamily="49" charset="-122"/>
              </a:rPr>
              <a:t>的顺序存储及其基本操作实现</a:t>
            </a:r>
            <a:r>
              <a:rPr kumimoji="1" lang="zh-CN" altLang="en-US" sz="2800" dirty="0">
                <a:solidFill>
                  <a:schemeClr val="tx1"/>
                </a:solidFill>
              </a:rPr>
              <a:t>      </a:t>
            </a:r>
            <a:endParaRPr kumimoji="1" lang="zh-CN" altLang="en-US" dirty="0">
              <a:solidFill>
                <a:srgbClr val="FF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4281" y="1198891"/>
            <a:ext cx="8715404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每个单元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如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个字节</a:t>
            </a:r>
            <a:r>
              <a:rPr lang="en-US" altLang="zh-CN" sz="200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只存一个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字符，称为</a:t>
            </a:r>
            <a:r>
              <a:rPr lang="zh-CN" altLang="en-US" sz="20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非紧缩格式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（其存储密度小）。</a:t>
            </a:r>
            <a:endParaRPr lang="en-US" altLang="zh-CN" sz="2000" smtClean="0">
              <a:ea typeface="微软雅黑" pitchFamily="34" charset="-122"/>
              <a:cs typeface="Times New Roman" pitchFamily="18" charset="0"/>
            </a:endParaRPr>
          </a:p>
          <a:p>
            <a:pPr marL="457200" indent="-457200">
              <a:lnSpc>
                <a:spcPts val="3200"/>
              </a:lnSpc>
              <a:buBlip>
                <a:blip r:embed="rId3"/>
              </a:buBlip>
            </a:pP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每个单元存放多个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字符，称为</a:t>
            </a:r>
            <a:r>
              <a:rPr lang="zh-CN" altLang="en-US" sz="2000" smtClean="0">
                <a:solidFill>
                  <a:srgbClr val="FF00FF"/>
                </a:solidFill>
                <a:ea typeface="微软雅黑" pitchFamily="34" charset="-122"/>
                <a:cs typeface="Times New Roman" pitchFamily="18" charset="0"/>
              </a:rPr>
              <a:t>紧缩格式</a:t>
            </a:r>
            <a:r>
              <a:rPr lang="zh-CN" altLang="en-US" sz="2000" smtClean="0">
                <a:ea typeface="微软雅黑" pitchFamily="34" charset="-122"/>
                <a:cs typeface="Times New Roman" pitchFamily="18" charset="0"/>
              </a:rPr>
              <a:t>（其存储密度大）。</a:t>
            </a:r>
            <a:endParaRPr lang="zh-CN" altLang="en-US" sz="200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929190" y="5357826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latin typeface="楷体" pitchFamily="49" charset="-122"/>
                <a:ea typeface="楷体" pitchFamily="49" charset="-122"/>
              </a:rPr>
              <a:t>一个单元</a:t>
            </a:r>
            <a:endParaRPr lang="zh-CN" altLang="en-US" sz="2000"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103" name="直接箭头连接符 102"/>
          <p:cNvCxnSpPr/>
          <p:nvPr/>
        </p:nvCxnSpPr>
        <p:spPr>
          <a:xfrm rot="10800000" flipV="1">
            <a:off x="3778314" y="5572946"/>
            <a:ext cx="1008000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0" idx="3"/>
            <a:endCxn id="87139" idx="3"/>
          </p:cNvCxnSpPr>
          <p:nvPr/>
        </p:nvCxnSpPr>
        <p:spPr>
          <a:xfrm flipV="1">
            <a:off x="6357950" y="3739384"/>
            <a:ext cx="806438" cy="1818497"/>
          </a:xfrm>
          <a:prstGeom prst="bentConnector3">
            <a:avLst>
              <a:gd name="adj1" fmla="val 128347"/>
            </a:avLst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灯片编号占位符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B070-CACB-469F-8DBA-0AC832FC8918}" type="slidenum">
              <a:rPr lang="en-US" altLang="zh-CN" smtClean="0"/>
              <a:pPr/>
              <a:t>9</a:t>
            </a:fld>
            <a:r>
              <a:rPr lang="en-US" altLang="zh-CN" smtClean="0"/>
              <a:t>/21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1192</Words>
  <Application>Microsoft PowerPoint</Application>
  <PresentationFormat>全屏显示(4:3)</PresentationFormat>
  <Paragraphs>227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lenove</cp:lastModifiedBy>
  <cp:revision>332</cp:revision>
  <dcterms:created xsi:type="dcterms:W3CDTF">2004-04-05T09:09:14Z</dcterms:created>
  <dcterms:modified xsi:type="dcterms:W3CDTF">2017-05-19T06:44:41Z</dcterms:modified>
</cp:coreProperties>
</file>