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372" r:id="rId2"/>
    <p:sldId id="307" r:id="rId3"/>
    <p:sldId id="310" r:id="rId4"/>
    <p:sldId id="344" r:id="rId5"/>
    <p:sldId id="346" r:id="rId6"/>
    <p:sldId id="308" r:id="rId7"/>
    <p:sldId id="309" r:id="rId8"/>
    <p:sldId id="311" r:id="rId9"/>
    <p:sldId id="349" r:id="rId10"/>
    <p:sldId id="312" r:id="rId11"/>
    <p:sldId id="315" r:id="rId12"/>
    <p:sldId id="347" r:id="rId13"/>
    <p:sldId id="316" r:id="rId14"/>
    <p:sldId id="317" r:id="rId15"/>
    <p:sldId id="318" r:id="rId16"/>
    <p:sldId id="370" r:id="rId17"/>
    <p:sldId id="350" r:id="rId18"/>
    <p:sldId id="353" r:id="rId19"/>
    <p:sldId id="354" r:id="rId20"/>
    <p:sldId id="361" r:id="rId21"/>
    <p:sldId id="362" r:id="rId22"/>
    <p:sldId id="363" r:id="rId23"/>
    <p:sldId id="364" r:id="rId24"/>
    <p:sldId id="365" r:id="rId25"/>
    <p:sldId id="360" r:id="rId26"/>
    <p:sldId id="366" r:id="rId27"/>
    <p:sldId id="367" r:id="rId28"/>
    <p:sldId id="369" r:id="rId29"/>
    <p:sldId id="339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008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4CFF4-4DEE-464D-B6A7-CA39D22F5708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A031-81B4-458A-8AAD-301B0FE45C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90E6-A238-4E44-9364-89A64DD630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C5B0-A8D7-42E6-8DBC-E64ED888C8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84-AA9C-4CAE-B5A6-360DD3EC34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7215-F88C-4C61-AFC6-1B9FCE82DC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F8E7-7250-426F-8714-56B5D4BD52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A439-3DA4-4E77-97F3-C3221F232B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B6AD-D936-4C03-B496-41A6468991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E5FD-7E86-44D2-B61B-C0725CFAB5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25F85F6-1345-43BE-BA4E-0A381462F2EF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8BAE-169F-448B-A07A-207945689D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B7B-E5D6-40BE-AA1B-595AA5BEC8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C17C-EE73-4210-BD20-2BAD29563C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14546" y="642918"/>
            <a:ext cx="4286280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4.3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的模式匹配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3857628"/>
            <a:ext cx="8286808" cy="16158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是指在目标串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中找到一个模式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t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 t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是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s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的子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串，返回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中的位置。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则指目标串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中不存在模式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  t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不是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s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的子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串，返回</a:t>
            </a:r>
            <a:r>
              <a:rPr kumimoji="1" lang="en-US" altLang="zh-CN" sz="22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185736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目标串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s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74" y="292893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模式串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t</a:t>
            </a:r>
            <a:endParaRPr lang="zh-CN" altLang="en-US"/>
          </a:p>
        </p:txBody>
      </p:sp>
      <p:sp>
        <p:nvSpPr>
          <p:cNvPr id="8" name="上箭头 7"/>
          <p:cNvSpPr/>
          <p:nvPr/>
        </p:nvSpPr>
        <p:spPr bwMode="auto">
          <a:xfrm>
            <a:off x="3143240" y="2428868"/>
            <a:ext cx="142876" cy="428628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238594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子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吗？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3574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模式匹配</a:t>
            </a:r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143504" y="2000240"/>
            <a:ext cx="214314" cy="1143008"/>
          </a:xfrm>
          <a:prstGeom prst="rightBrac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794" y="857232"/>
            <a:ext cx="6972288" cy="1801481"/>
            <a:chOff x="385794" y="1341767"/>
            <a:chExt cx="6972288" cy="1801481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69722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    模式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串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存在某个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），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使得以下成立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             “</a:t>
              </a:r>
              <a:r>
                <a:rPr kumimoji="1" lang="en-US" altLang="zh-CN" err="1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err="1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err="1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err="1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err="1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i="1" baseline="-30000" err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 -1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”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=    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 t</a:t>
              </a:r>
              <a:r>
                <a:rPr kumimoji="1" lang="en-US" altLang="zh-CN" i="1" baseline="-3000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-</a:t>
              </a:r>
              <a:r>
                <a:rPr kumimoji="1" lang="en-US" altLang="zh-CN" i="1" baseline="-3000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i="1" baseline="-3000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-</a:t>
              </a:r>
              <a:r>
                <a:rPr kumimoji="1" lang="en-US" altLang="zh-CN" i="1" baseline="-3000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…t</a:t>
              </a:r>
              <a:r>
                <a:rPr kumimoji="1" lang="en-US" altLang="zh-CN" i="1" baseline="-3000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-1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”</a:t>
              </a:r>
              <a:endParaRPr kumimoji="1"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2143108" y="1957320"/>
              <a:ext cx="214314" cy="1214446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14" y="274313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开头的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个字符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2725617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t[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前面的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个字符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073798" y="1790543"/>
              <a:ext cx="214313" cy="1548000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28596" y="214290"/>
            <a:ext cx="764386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next[</a:t>
            </a:r>
            <a:r>
              <a:rPr lang="en-US" altLang="zh-CN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</a:t>
            </a: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t[</a:t>
            </a:r>
            <a:r>
              <a:rPr lang="en-US" altLang="zh-CN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前有</a:t>
            </a:r>
            <a:r>
              <a: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多少</a:t>
            </a:r>
            <a:r>
              <a:rPr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个字符与</a:t>
            </a: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开头的字符相同。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5786" y="3001840"/>
            <a:ext cx="5500726" cy="712912"/>
            <a:chOff x="285720" y="2857496"/>
            <a:chExt cx="5500726" cy="712912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55007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 例如，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t=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a b a b c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”   考虑</a:t>
              </a:r>
              <a:r>
                <a:rPr kumimoji="1" lang="en-US" altLang="zh-CN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t[4]='</a:t>
              </a:r>
              <a:r>
                <a:rPr kumimoji="1" lang="en-US" altLang="zh-CN" i="1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kumimoji="1" lang="en-US" altLang="zh-CN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'   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      </a:t>
              </a: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54194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C00000"/>
                  </a:solidFill>
                </a:rPr>
                <a:t>0  1  2  3  4</a:t>
              </a:r>
              <a:endParaRPr lang="zh-CN" altLang="en-US" sz="180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85852" y="3786190"/>
            <a:ext cx="4071966" cy="1589595"/>
            <a:chOff x="1285852" y="3786190"/>
            <a:chExt cx="4071966" cy="1589595"/>
          </a:xfrm>
        </p:grpSpPr>
        <p:sp>
          <p:nvSpPr>
            <p:cNvPr id="16" name="TextBox 15"/>
            <p:cNvSpPr txBox="1"/>
            <p:nvPr/>
          </p:nvSpPr>
          <p:spPr>
            <a:xfrm>
              <a:off x="1285852" y="4286256"/>
              <a:ext cx="4071966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＝ 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= "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ab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"   </a:t>
              </a:r>
              <a:r>
                <a:rPr kumimoji="1" lang="en-US" altLang="zh-CN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=2</a:t>
              </a: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aseline="-30000" smtClean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所以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next[4] = 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= 2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928926" y="3786190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4240373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/>
                <a:gridCol w="1257309"/>
                <a:gridCol w="1257309"/>
                <a:gridCol w="1257309"/>
                <a:gridCol w="125730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4470556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ea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282" y="1500174"/>
            <a:ext cx="8643998" cy="1954381"/>
            <a:chOff x="214282" y="903115"/>
            <a:chExt cx="8643998" cy="1954381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14282" y="903115"/>
              <a:ext cx="8643998" cy="19543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</a:t>
              </a:r>
              <a:r>
                <a:rPr kumimoji="1" lang="en-US" altLang="zh-CN" sz="22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|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0&lt;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，且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” 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”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	              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        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 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=0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	</a:t>
              </a:r>
              <a:r>
                <a:rPr kumimoji="1" lang="zh-CN" altLang="en-US" sz="22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kumimoji="1" lang="zh-CN" altLang="en-US" sz="22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  </a:t>
              </a:r>
              <a:r>
                <a:rPr kumimoji="1" lang="en-US" altLang="zh-CN" sz="22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情况</a:t>
              </a:r>
            </a:p>
          </p:txBody>
        </p:sp>
        <p:sp>
          <p:nvSpPr>
            <p:cNvPr id="64515" name="AutoShape 3"/>
            <p:cNvSpPr>
              <a:spLocks/>
            </p:cNvSpPr>
            <p:nvPr/>
          </p:nvSpPr>
          <p:spPr bwMode="auto">
            <a:xfrm>
              <a:off x="1500166" y="1104254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rgbClr val="FF00FF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5720" y="1664643"/>
              <a:ext cx="1371600" cy="46166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next[</a:t>
              </a:r>
              <a:r>
                <a:rPr kumimoji="1"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]=</a:t>
              </a:r>
            </a:p>
          </p:txBody>
        </p:sp>
      </p:grp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364029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aaab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”对应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数组如下</a:t>
            </a:r>
            <a:r>
              <a:rPr kumimoji="1" lang="en-US" altLang="zh-CN" b="0" dirty="0">
                <a:ea typeface="楷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1429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归纳起来，定义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next[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数组如下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243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578645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=t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="</a:t>
            </a:r>
            <a:r>
              <a:rPr lang="en-US" altLang="zh-CN" sz="2000" i="1" smtClean="0"/>
              <a:t>a"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72198" y="576908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t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=t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t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=</a:t>
            </a:r>
            <a:r>
              <a:rPr lang="en-US" altLang="zh-CN" sz="2000" smtClean="0">
                <a:cs typeface="Times New Roman" pitchFamily="18" charset="0"/>
              </a:rPr>
              <a:t>"</a:t>
            </a:r>
            <a:r>
              <a:rPr lang="en-US" altLang="zh-CN" sz="2000" i="1" smtClean="0">
                <a:cs typeface="Times New Roman" pitchFamily="18" charset="0"/>
              </a:rPr>
              <a:t>aa"</a:t>
            </a: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4990309" y="892951"/>
            <a:ext cx="142876" cy="107157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00496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开头的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个字符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右大括号 20"/>
          <p:cNvSpPr/>
          <p:nvPr/>
        </p:nvSpPr>
        <p:spPr>
          <a:xfrm rot="16200000">
            <a:off x="7202264" y="798736"/>
            <a:ext cx="142876" cy="126000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61112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后面的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个字符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/>
      <p:bldP spid="10" grpId="0"/>
      <p:bldP spid="11" grpId="0"/>
      <p:bldP spid="13" grpId="0"/>
      <p:bldP spid="12" grpId="0"/>
      <p:bldP spid="15" grpId="0"/>
      <p:bldP spid="15" grpId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68313" y="214290"/>
            <a:ext cx="2532051" cy="461665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next[</a:t>
            </a:r>
            <a:r>
              <a:rPr lang="en-US" altLang="zh-CN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的含义</a:t>
            </a:r>
            <a:endParaRPr lang="zh-CN" altLang="en-US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468313" y="4737104"/>
            <a:ext cx="8318529" cy="1739902"/>
            <a:chOff x="295" y="2984"/>
            <a:chExt cx="4854" cy="1096"/>
          </a:xfrm>
        </p:grpSpPr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295" y="2984"/>
              <a:ext cx="467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next[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表示什么信息？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567" y="3275"/>
              <a:ext cx="4582" cy="80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说明模式串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之前没有任何用于加速匹配的信息，下一趟应从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的开头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即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++ </a:t>
              </a:r>
              <a:r>
                <a:rPr lang="en-US" altLang="zh-CN" sz="2200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  <a:sym typeface="Wingdings"/>
                </a:rPr>
                <a:t> 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=0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开始匹配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en-US" altLang="zh-CN" sz="2200" smtClean="0"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如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t=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abcd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”，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next[0]=next[1]=next[2]=next[3]=</a:t>
              </a:r>
              <a:r>
                <a:rPr lang="en-US" altLang="zh-CN" sz="22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7416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next[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表示什么信息？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971550" y="1233488"/>
            <a:ext cx="7886730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说明模式串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t[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之前有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个字符已成功匹配，下一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趟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应从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t[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开始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匹配。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42988" y="2565400"/>
            <a:ext cx="19446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052513" y="3311525"/>
            <a:ext cx="14398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36775" y="29972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038350" y="3154363"/>
            <a:ext cx="217488" cy="714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V="1">
            <a:off x="2119313" y="3733800"/>
            <a:ext cx="0" cy="2174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1509713" y="3967163"/>
            <a:ext cx="12954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next[2]=1</a:t>
            </a:r>
          </a:p>
        </p:txBody>
      </p: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2687638" y="2565400"/>
            <a:ext cx="3900487" cy="1558925"/>
            <a:chOff x="1693" y="1616"/>
            <a:chExt cx="2457" cy="982"/>
          </a:xfrm>
        </p:grpSpPr>
        <p:sp>
          <p:nvSpPr>
            <p:cNvPr id="113679" name="AutoShape 15"/>
            <p:cNvSpPr>
              <a:spLocks noChangeArrowheads="1"/>
            </p:cNvSpPr>
            <p:nvPr/>
          </p:nvSpPr>
          <p:spPr bwMode="auto">
            <a:xfrm>
              <a:off x="2200" y="1979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925" y="1616"/>
              <a:ext cx="1225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3198" y="2086"/>
              <a:ext cx="90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V="1">
              <a:off x="1693" y="2324"/>
              <a:ext cx="1809" cy="27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7356" y="2617782"/>
            <a:ext cx="461966" cy="1168408"/>
            <a:chOff x="5467356" y="2617782"/>
            <a:chExt cx="461966" cy="1168408"/>
          </a:xfrm>
        </p:grpSpPr>
        <p:sp>
          <p:nvSpPr>
            <p:cNvPr id="20" name="椭圆 19"/>
            <p:cNvSpPr/>
            <p:nvPr/>
          </p:nvSpPr>
          <p:spPr bwMode="auto">
            <a:xfrm>
              <a:off x="5500694" y="261778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467356" y="335756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1" idx="0"/>
            </p:cNvCxnSpPr>
            <p:nvPr/>
          </p:nvCxnSpPr>
          <p:spPr>
            <a:xfrm rot="5400000">
              <a:off x="5542763" y="3185317"/>
              <a:ext cx="311152" cy="33338"/>
            </a:xfrm>
            <a:prstGeom prst="line">
              <a:avLst/>
            </a:prstGeom>
            <a:ln w="38100">
              <a:solidFill>
                <a:srgbClr val="008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058838" y="221455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7030A0"/>
                </a:solidFill>
              </a:rPr>
              <a:t>0     1      2     3</a:t>
            </a:r>
            <a:endParaRPr lang="zh-CN" alt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5717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s: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32988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t: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3400" y="871538"/>
            <a:ext cx="5253046" cy="36036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next[])	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next[0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]=-1;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(k==-1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j++;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next[j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]=k;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k=next[k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由模式串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值的算法：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428" y="1055448"/>
            <a:ext cx="7624786" cy="514253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KMPIndex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next[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], i=0,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GetNext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(j==-1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各增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j=next[j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不变，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后退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返回匹配模式串的首字符下标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(-1);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返回不匹配标志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算法：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4348" y="2719124"/>
            <a:ext cx="7500990" cy="2257498"/>
            <a:chOff x="285720" y="1928802"/>
            <a:chExt cx="7500990" cy="2257498"/>
          </a:xfrm>
          <a:scene3d>
            <a:camera prst="perspectiveRight"/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142976" y="1928802"/>
              <a:ext cx="664373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211736" y="3503248"/>
              <a:ext cx="72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3786190"/>
              <a:ext cx="6715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没有有用信息或两个字符相等时，继续比较后面的字符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0166" y="3866952"/>
            <a:ext cx="4786346" cy="1543118"/>
            <a:chOff x="1071538" y="3429000"/>
            <a:chExt cx="4786346" cy="1543118"/>
          </a:xfrm>
          <a:scene3d>
            <a:camera prst="perspectiveBelow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130276" y="3429000"/>
              <a:ext cx="4727608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 rot="5400000">
              <a:off x="3079708" y="4164050"/>
              <a:ext cx="720795" cy="10795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71538" y="4572008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主串位置不变，子串重新定位（右移）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设串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的长度为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算法中求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数组的时间复杂度为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，在后面的匹配中因主串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的下标不减即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不回溯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，比较次数可记为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，所以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平均时间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复杂度为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最坏的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m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算法分析</a:t>
            </a:r>
            <a:endParaRPr lang="zh-CN" altLang="en-US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22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已知字符串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为“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abaabaabacacaabaabcc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，模式串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为“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abaabc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，采用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算法进行匹配，第一次出现“失配”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(s[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] != t[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])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，则下次开始匹配时，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的值分别是</a:t>
            </a:r>
            <a:r>
              <a:rPr lang="zh-CN" altLang="en-US" u="sng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 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A.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=0      B.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=0       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D.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14480" y="3038773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</a:t>
            </a: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2015</a:t>
            </a: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3108" y="3824591"/>
          <a:ext cx="4857783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0132"/>
                <a:gridCol w="714380"/>
                <a:gridCol w="642942"/>
                <a:gridCol w="571504"/>
                <a:gridCol w="642942"/>
                <a:gridCol w="571504"/>
                <a:gridCol w="7143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b="1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t[</a:t>
                      </a:r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next[</a:t>
                      </a:r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43042" y="568197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1285860"/>
            <a:ext cx="6000792" cy="1435160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kumimoji="1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上述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算法仍然存在什么缺陷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kumimoji="1"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8229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 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目标串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s=“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aaabaaaab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，模式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t=“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aaaab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模式匹配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252603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12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2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86578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00166" y="1785926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42900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609042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29720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390892" y="3143248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=3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=next[3]=2</a:t>
            </a:r>
            <a:endParaRPr lang="zh-CN" altLang="en-US" sz="2000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28596" y="1357298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Brute-Force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简称为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BF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，亦称简单匹配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算法。采用穷举的思路。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23" name="Text Box 3" descr="羊皮纸"/>
          <p:cNvSpPr txBox="1">
            <a:spLocks noChangeArrowheads="1"/>
          </p:cNvSpPr>
          <p:nvPr/>
        </p:nvSpPr>
        <p:spPr bwMode="auto">
          <a:xfrm>
            <a:off x="500034" y="500042"/>
            <a:ext cx="403225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4.4.1  Brute-Force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算法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2857496"/>
            <a:ext cx="378621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a    a    a    a    b    c    d</a:t>
            </a:r>
            <a:endParaRPr lang="zh-CN" altLang="en-US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57356" y="3681715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4678" y="3681715"/>
            <a:ext cx="2214578" cy="428628"/>
            <a:chOff x="3857620" y="4714884"/>
            <a:chExt cx="2214578" cy="428628"/>
          </a:xfrm>
        </p:grpSpPr>
        <p:sp>
          <p:nvSpPr>
            <p:cNvPr id="19" name="矩形 18"/>
            <p:cNvSpPr/>
            <p:nvPr/>
          </p:nvSpPr>
          <p:spPr>
            <a:xfrm>
              <a:off x="3857620" y="471488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 a    b    c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4752984"/>
              <a:ext cx="6429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/>
                </a:rPr>
                <a:t></a:t>
              </a:r>
              <a:endParaRPr lang="zh-CN" altLang="en-US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86116" y="45005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匹配成功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282445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1538" y="368171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t: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285984" y="3681715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60650" y="3681715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034" y="5312647"/>
            <a:ext cx="7786742" cy="43088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算法的思路是从</a:t>
            </a:r>
            <a:r>
              <a:rPr kumimoji="1" lang="en-US" altLang="zh-CN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的每一个字符开始依次与</a:t>
            </a:r>
            <a:r>
              <a:rPr kumimoji="1" lang="en-US" altLang="zh-CN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的字符进行匹配。</a:t>
            </a:r>
            <a:endParaRPr lang="zh-CN" altLang="en-US" sz="220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=2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=next[2]=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=1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=next[1]=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=0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=next[0]=</a:t>
            </a:r>
            <a:r>
              <a:rPr lang="en-US" altLang="zh-CN" sz="200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=0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成功：</a:t>
            </a:r>
            <a:endParaRPr lang="en-US" altLang="zh-CN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2714620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因为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++;</a:t>
            </a:r>
          </a:p>
          <a:p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++;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57290" y="214290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0005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因为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t[3]=t[2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]=t[1]=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t[0]='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'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928926" y="4568074"/>
            <a:ext cx="2214578" cy="1069010"/>
            <a:chOff x="2928926" y="4568074"/>
            <a:chExt cx="2214578" cy="1069010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065184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=3</a:t>
            </a:r>
          </a:p>
          <a:p>
            <a:pPr algn="l"/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148612"/>
            <a:ext cx="114300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s[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t[3]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匹配</a:t>
            </a:r>
            <a:endParaRPr lang="en-US" altLang="zh-CN" sz="2000" smtClean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2941634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71670" y="2065184"/>
            <a:ext cx="1500198" cy="1685487"/>
            <a:chOff x="2071670" y="2065184"/>
            <a:chExt cx="1500198" cy="1685487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=2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t[2]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 smtClean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500430" y="2065184"/>
            <a:ext cx="1500198" cy="1685487"/>
            <a:chOff x="3500430" y="2065184"/>
            <a:chExt cx="1500198" cy="1685487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=1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t[1]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 smtClean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29190" y="2065184"/>
            <a:ext cx="1571636" cy="1698981"/>
            <a:chOff x="4929190" y="2065184"/>
            <a:chExt cx="1571636" cy="1698981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=0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t[0]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 smtClean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86512" y="2065184"/>
            <a:ext cx="1785950" cy="1685487"/>
            <a:chOff x="6286512" y="2065184"/>
            <a:chExt cx="1785950" cy="1685487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357322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s[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+1]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t[0]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匹配</a:t>
              </a:r>
              <a:endParaRPr lang="en-US" altLang="zh-CN" sz="2000" smtClean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028758"/>
            <a:ext cx="5072098" cy="2400374"/>
            <a:chOff x="2000232" y="2000240"/>
            <a:chExt cx="5072098" cy="2400374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00240"/>
              <a:ext cx="4429156" cy="18573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00050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是不必要的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3965628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538575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前面的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匹配过程：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nextval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22" y="2857496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next[1]=0</a:t>
            </a:r>
          </a:p>
          <a:p>
            <a:pPr algn="l"/>
            <a:r>
              <a:rPr lang="en-US" altLang="zh-CN" sz="2000" dirty="0" smtClean="0"/>
              <a:t>t[1]=t[next[1]]=</a:t>
            </a:r>
            <a:r>
              <a:rPr lang="en-US" altLang="zh-CN" sz="2000" smtClean="0"/>
              <a:t>t[0]='</a:t>
            </a:r>
            <a:r>
              <a:rPr lang="en-US" altLang="zh-CN" sz="2000" i="1" smtClean="0"/>
              <a:t>a</a:t>
            </a:r>
            <a:r>
              <a:rPr lang="en-US" altLang="zh-CN" sz="2000" smtClean="0"/>
              <a:t>'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357187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∴ nextval[1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nextval</a:t>
            </a:r>
            <a:r>
              <a:rPr lang="en-US" altLang="zh-CN" sz="2000" dirty="0" smtClean="0"/>
              <a:t>[0]=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2786058"/>
            <a:ext cx="300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t[4]='</a:t>
            </a:r>
            <a:r>
              <a:rPr lang="en-US" altLang="zh-CN" sz="2000" i="1" smtClean="0"/>
              <a:t>b</a:t>
            </a:r>
            <a:r>
              <a:rPr lang="en-US" altLang="zh-CN" sz="2000" smtClean="0"/>
              <a:t>' </a:t>
            </a:r>
            <a:r>
              <a:rPr lang="en-US" altLang="zh-CN" sz="2000" smtClean="0">
                <a:latin typeface="+mj-ea"/>
                <a:ea typeface="+mj-ea"/>
              </a:rPr>
              <a:t>≠</a:t>
            </a:r>
            <a:r>
              <a:rPr lang="en-US" altLang="zh-CN" sz="2000" smtClean="0"/>
              <a:t> t[next[4]]='</a:t>
            </a:r>
            <a:r>
              <a:rPr lang="en-US" altLang="zh-CN" sz="2000" i="1" smtClean="0"/>
              <a:t>a</a:t>
            </a:r>
            <a:r>
              <a:rPr lang="en-US" altLang="zh-CN" sz="2000" smtClean="0"/>
              <a:t>'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328612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∴ nextval[4</a:t>
            </a:r>
            <a:r>
              <a:rPr lang="en-US" altLang="zh-CN" sz="2000" dirty="0" smtClean="0"/>
              <a:t>]=next[4]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5715016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nextval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取代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，得到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改进的</a:t>
            </a:r>
            <a:r>
              <a:rPr lang="en-US" altLang="zh-CN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224" y="4071942"/>
            <a:ext cx="7072362" cy="1393748"/>
            <a:chOff x="857224" y="4071942"/>
            <a:chExt cx="7072362" cy="1393748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4357694"/>
              <a:ext cx="70723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 nextval[0]=</a:t>
              </a:r>
              <a:r>
                <a:rPr lang="en-US" altLang="zh-CN" sz="22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]=t[next[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]]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时： 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nextval[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]=nextval[next[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]]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否则： 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nextval[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]=next[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使用改进后的</a:t>
            </a:r>
            <a:r>
              <a:rPr lang="en-US" altLang="zh-CN" err="1" smtClean="0"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算法示例：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28860" y="292893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43042" y="292893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382459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3042" y="3824591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8860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285984" y="3643314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09042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9720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390892" y="3357562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57884" y="3500438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=3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=nextval[3</a:t>
            </a:r>
            <a:r>
              <a:rPr lang="en-US" altLang="zh-CN" sz="2000" dirty="0" smtClean="0"/>
              <a:t>]=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28860" y="314324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03890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403890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488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400050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成功：</a:t>
            </a:r>
            <a:endParaRPr lang="en-US" altLang="zh-CN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3143248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因为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++;</a:t>
            </a:r>
          </a:p>
          <a:p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++;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857224" y="4929198"/>
            <a:ext cx="6929486" cy="818855"/>
            <a:chOff x="857224" y="4929198"/>
            <a:chExt cx="6929486" cy="818855"/>
          </a:xfrm>
        </p:grpSpPr>
        <p:sp>
          <p:nvSpPr>
            <p:cNvPr id="26" name="TextBox 25"/>
            <p:cNvSpPr txBox="1"/>
            <p:nvPr/>
          </p:nvSpPr>
          <p:spPr>
            <a:xfrm>
              <a:off x="857224" y="5286388"/>
              <a:ext cx="6929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改进后的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KMP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算法进一步提高模式匹配的效率。</a:t>
              </a:r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9315" y="1671640"/>
            <a:ext cx="1309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BF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71670" y="3328990"/>
            <a:ext cx="17367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46450" y="2463803"/>
            <a:ext cx="36544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利用模式串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部分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匹配信息</a:t>
            </a:r>
            <a:endParaRPr lang="zh-CN" altLang="en-US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98750" y="2247903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124075" y="32845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739775"/>
            <a:ext cx="8713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，设目标串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s=“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aaaaab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，模式串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=“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aaab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的长度为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=6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的长度为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=4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BF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的匹配过程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979613" y="2871799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a       a       b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979613" y="3663961"/>
            <a:ext cx="302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b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16013" y="2871799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114425" y="3663961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</a:p>
        </p:txBody>
      </p: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2017713" y="1995499"/>
            <a:ext cx="469900" cy="3076575"/>
            <a:chOff x="1247" y="1425"/>
            <a:chExt cx="296" cy="1938"/>
          </a:xfrm>
        </p:grpSpPr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345" y="1692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247" y="142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i</a:t>
              </a:r>
            </a:p>
          </p:txBody>
        </p:sp>
        <p:grpSp>
          <p:nvGrpSpPr>
            <p:cNvPr id="59407" name="Group 15"/>
            <p:cNvGrpSpPr>
              <a:grpSpLocks/>
            </p:cNvGrpSpPr>
            <p:nvPr/>
          </p:nvGrpSpPr>
          <p:grpSpPr bwMode="auto">
            <a:xfrm>
              <a:off x="1271" y="2758"/>
              <a:ext cx="272" cy="605"/>
              <a:chOff x="1271" y="2614"/>
              <a:chExt cx="272" cy="605"/>
            </a:xfrm>
          </p:grpSpPr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09" name="Text Box 17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76825" y="3908436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（回退） 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418" name="Group 26"/>
          <p:cNvGrpSpPr>
            <a:grpSpLocks/>
          </p:cNvGrpSpPr>
          <p:nvPr/>
        </p:nvGrpSpPr>
        <p:grpSpPr bwMode="auto">
          <a:xfrm>
            <a:off x="4470400" y="3330586"/>
            <a:ext cx="147638" cy="454025"/>
            <a:chOff x="2320" y="2642"/>
            <a:chExt cx="93" cy="286"/>
          </a:xfrm>
        </p:grpSpPr>
        <p:sp>
          <p:nvSpPr>
            <p:cNvPr id="59419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0.01355 0.00023 0.06441 0.00115 0.08143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3 0.00138 C 0.11893 0.00046 0.1566 -0.00024 0.17171 -0.00047 " pathEditMode="relative" ptsTypes="aA">
                                      <p:cBhvr>
                                        <p:cTn id="10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1 -0.00047 C 0.18559 -0.00024 0.23768 0.00092 0.25504 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979613" y="2305036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a       a       b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979613" y="3097198"/>
            <a:ext cx="2808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b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16013" y="2305036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114425" y="3097198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</a:p>
        </p:txBody>
      </p:sp>
      <p:grpSp>
        <p:nvGrpSpPr>
          <p:cNvPr id="110607" name="Group 15"/>
          <p:cNvGrpSpPr>
            <a:grpSpLocks/>
          </p:cNvGrpSpPr>
          <p:nvPr/>
        </p:nvGrpSpPr>
        <p:grpSpPr bwMode="auto">
          <a:xfrm>
            <a:off x="2055813" y="1428736"/>
            <a:ext cx="1147762" cy="3076575"/>
            <a:chOff x="1295" y="391"/>
            <a:chExt cx="723" cy="1938"/>
          </a:xfrm>
        </p:grpSpPr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844" y="658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746" y="39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i</a:t>
              </a:r>
            </a:p>
          </p:txBody>
        </p:sp>
        <p:grpSp>
          <p:nvGrpSpPr>
            <p:cNvPr id="110603" name="Group 11"/>
            <p:cNvGrpSpPr>
              <a:grpSpLocks/>
            </p:cNvGrpSpPr>
            <p:nvPr/>
          </p:nvGrpSpPr>
          <p:grpSpPr bwMode="auto">
            <a:xfrm>
              <a:off x="1295" y="1724"/>
              <a:ext cx="272" cy="605"/>
              <a:chOff x="1271" y="2614"/>
              <a:chExt cx="272" cy="605"/>
            </a:xfrm>
          </p:grpSpPr>
          <p:sp>
            <p:nvSpPr>
              <p:cNvPr id="110604" name="Line 12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0605" name="Text Box 13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435600" y="3243248"/>
            <a:ext cx="3024188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（回退）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4716463" y="2759061"/>
            <a:ext cx="563562" cy="442912"/>
            <a:chOff x="2289" y="1836"/>
            <a:chExt cx="355" cy="279"/>
          </a:xfrm>
        </p:grpSpPr>
        <p:sp>
          <p:nvSpPr>
            <p:cNvPr id="110609" name="Freeform 17"/>
            <p:cNvSpPr>
              <a:spLocks/>
            </p:cNvSpPr>
            <p:nvPr/>
          </p:nvSpPr>
          <p:spPr bwMode="auto">
            <a:xfrm>
              <a:off x="2289" y="1836"/>
              <a:ext cx="355" cy="279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279"/>
                </a:cxn>
              </a:cxnLst>
              <a:rect l="0" t="0" r="r" b="b"/>
              <a:pathLst>
                <a:path w="355" h="279">
                  <a:moveTo>
                    <a:pt x="355" y="0"/>
                  </a:moveTo>
                  <a:lnTo>
                    <a:pt x="0" y="279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0" name="Freeform 18"/>
            <p:cNvSpPr>
              <a:spLocks/>
            </p:cNvSpPr>
            <p:nvPr/>
          </p:nvSpPr>
          <p:spPr bwMode="auto">
            <a:xfrm>
              <a:off x="2416" y="1953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54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=0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C 0.0151 -4.81481E-6 0.07153 -4.81481E-6 0.0902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28 8.14815E-6 C 0.12674 8.14815E-6 0.1632 8.14815E-6 0.17778 8.1481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8 6.2963E-6 C 0.21354 -0.00092 0.24948 -0.00161 0.26389 -0.00184 " pathEditMode="relative" ptsTypes="aA">
                                      <p:cBhvr>
                                        <p:cTn id="14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979613" y="2017480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a      a       b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979613" y="2809642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/>
              <a:t>a       a       a      b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116013" y="2017480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14425" y="2809642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</a:p>
        </p:txBody>
      </p:sp>
      <p:grpSp>
        <p:nvGrpSpPr>
          <p:cNvPr id="112666" name="Group 26"/>
          <p:cNvGrpSpPr>
            <a:grpSpLocks/>
          </p:cNvGrpSpPr>
          <p:nvPr/>
        </p:nvGrpSpPr>
        <p:grpSpPr bwMode="auto">
          <a:xfrm>
            <a:off x="2000250" y="1185630"/>
            <a:ext cx="2022475" cy="3032125"/>
            <a:chOff x="1260" y="419"/>
            <a:chExt cx="1274" cy="1910"/>
          </a:xfrm>
        </p:grpSpPr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2245" y="419"/>
              <a:ext cx="289" cy="607"/>
              <a:chOff x="2245" y="419"/>
              <a:chExt cx="289" cy="607"/>
            </a:xfrm>
          </p:grpSpPr>
          <p:sp>
            <p:nvSpPr>
              <p:cNvPr id="112647" name="Line 7"/>
              <p:cNvSpPr>
                <a:spLocks noChangeShapeType="1"/>
              </p:cNvSpPr>
              <p:nvPr/>
            </p:nvSpPr>
            <p:spPr bwMode="auto">
              <a:xfrm>
                <a:off x="2349" y="686"/>
                <a:ext cx="0" cy="3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648" name="Text Box 8"/>
              <p:cNvSpPr txBox="1">
                <a:spLocks noChangeArrowheads="1"/>
              </p:cNvSpPr>
              <p:nvPr/>
            </p:nvSpPr>
            <p:spPr bwMode="auto">
              <a:xfrm>
                <a:off x="2245" y="419"/>
                <a:ext cx="2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i</a:t>
                </a:r>
              </a:p>
            </p:txBody>
          </p:sp>
        </p:grpSp>
        <p:grpSp>
          <p:nvGrpSpPr>
            <p:cNvPr id="112649" name="Group 9"/>
            <p:cNvGrpSpPr>
              <a:grpSpLocks/>
            </p:cNvGrpSpPr>
            <p:nvPr/>
          </p:nvGrpSpPr>
          <p:grpSpPr bwMode="auto">
            <a:xfrm>
              <a:off x="1260" y="1724"/>
              <a:ext cx="289" cy="605"/>
              <a:chOff x="1271" y="2614"/>
              <a:chExt cx="272" cy="605"/>
            </a:xfrm>
          </p:grpSpPr>
          <p:sp>
            <p:nvSpPr>
              <p:cNvPr id="112650" name="Line 10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651" name="Text Box 11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700338" y="4165367"/>
            <a:ext cx="3673475" cy="104958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匹配成功：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=6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=4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t.length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=2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54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=0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C 0.01493 -1.48148E-6 0.07135 -0.00208 0.0901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33 -0.00278 C 0.12083 -0.00278 0.15451 -0.00278 0.16788 -0.00278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8 4.44444E-6 C 0.18038 4.44444E-6 0.22726 0.00046 0.24288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88 0.00046 C 0.26962 0.00046 0.29653 0.00046 0.30677 0.00046 " pathEditMode="relative" ptsTypes="aA">
                                      <p:cBhvr>
                                        <p:cTn id="18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525420"/>
            <a:ext cx="8820150" cy="5273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继续匹配下一个字符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主串和子串依次匹配下一个字符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主串、子串指针回溯重新开始下一次匹配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i-j+1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主串从下一个位置开始匹配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子串从头开始匹配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i-t.length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返回匹配的第一个字符的下标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return(-1);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模式匹配不成功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71414"/>
            <a:ext cx="64817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对应的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BF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算法如下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4104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在字符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比较不相等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，需要回溯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（即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err="1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）：即退到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中的下一个字符开始进行继续匹配。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最好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情况下的时间复杂度为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最坏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情况下的时间复杂度为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平均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的时间复杂度为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en-US" sz="22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28601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算法分析：</a:t>
            </a:r>
            <a:endParaRPr lang="zh-CN" altLang="en-US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 descr="信纸"/>
          <p:cNvSpPr txBox="1">
            <a:spLocks noChangeArrowheads="1"/>
          </p:cNvSpPr>
          <p:nvPr/>
        </p:nvSpPr>
        <p:spPr bwMode="auto">
          <a:xfrm>
            <a:off x="468313" y="620713"/>
            <a:ext cx="3103555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  4.3.2  </a:t>
            </a:r>
            <a:r>
              <a:rPr kumimoji="1" lang="en-US" altLang="zh-CN" sz="2800" dirty="0" err="1">
                <a:solidFill>
                  <a:srgbClr val="FF3300"/>
                </a:solidFill>
                <a:ea typeface="隶书" pitchFamily="49" charset="-122"/>
              </a:rPr>
              <a:t>KMP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算法</a:t>
            </a:r>
            <a:r>
              <a:rPr kumimoji="1" lang="zh-CN" altLang="en-US" sz="2800" dirty="0">
                <a:solidFill>
                  <a:srgbClr val="FF3300"/>
                </a:solidFill>
              </a:rPr>
              <a:t>     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算法是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D.E.Knuth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J.H.Morris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V.R.Pratt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共同提出的，简称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算法较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BF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算法有较大改进，主要是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消除了主串指针的回溯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，从而使算法效率有了某种程度的提高。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46280" y="2500367"/>
            <a:ext cx="2305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sz="2000" i="1" dirty="0"/>
              <a:t>   a   a   a  a   b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46280" y="2214617"/>
            <a:ext cx="2376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</a:rPr>
              <a:t>0   1   2   3  4   5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212955" y="3573531"/>
            <a:ext cx="16637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a   a   a   b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39980" y="2909942"/>
            <a:ext cx="431800" cy="673100"/>
            <a:chOff x="1325534" y="1412852"/>
            <a:chExt cx="431800" cy="673100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1325534" y="20859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25534" y="14128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1208830" y="1748620"/>
              <a:ext cx="642942" cy="158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246301" y="2925826"/>
            <a:ext cx="754063" cy="601663"/>
            <a:chOff x="357158" y="1400161"/>
            <a:chExt cx="754063" cy="601663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357158" y="2001824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679421" y="1400161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439700" y="1543060"/>
              <a:ext cx="573091" cy="315887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78036" y="3906916"/>
            <a:ext cx="6465930" cy="538197"/>
            <a:chOff x="2178036" y="3435368"/>
            <a:chExt cx="6465930" cy="538197"/>
          </a:xfrm>
        </p:grpSpPr>
        <p:sp>
          <p:nvSpPr>
            <p:cNvPr id="45" name="TextBox 44"/>
            <p:cNvSpPr txBox="1"/>
            <p:nvPr/>
          </p:nvSpPr>
          <p:spPr>
            <a:xfrm>
              <a:off x="2789892" y="3604233"/>
              <a:ext cx="5854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180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中发现：</a:t>
              </a:r>
              <a:r>
                <a:rPr lang="en-US" altLang="zh-CN" sz="1800" i="1" smtClean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前面有</a:t>
              </a:r>
              <a:r>
                <a:rPr lang="en-US" altLang="zh-CN" sz="18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个字符和开头的</a:t>
              </a:r>
              <a:r>
                <a:rPr lang="en-US" altLang="zh-CN" sz="18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个字符相同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572664" y="3438810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178036" y="3524968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360894" y="3435368"/>
              <a:ext cx="510482" cy="312467"/>
            </a:xfrm>
            <a:custGeom>
              <a:avLst/>
              <a:gdLst>
                <a:gd name="connsiteX0" fmla="*/ 0 w 447675"/>
                <a:gd name="connsiteY0" fmla="*/ 133350 h 431800"/>
                <a:gd name="connsiteX1" fmla="*/ 38100 w 447675"/>
                <a:gd name="connsiteY1" fmla="*/ 180975 h 431800"/>
                <a:gd name="connsiteX2" fmla="*/ 190500 w 447675"/>
                <a:gd name="connsiteY2" fmla="*/ 361950 h 431800"/>
                <a:gd name="connsiteX3" fmla="*/ 409575 w 447675"/>
                <a:gd name="connsiteY3" fmla="*/ 371475 h 431800"/>
                <a:gd name="connsiteX4" fmla="*/ 419100 w 447675"/>
                <a:gd name="connsiteY4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31800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55940" y="2871842"/>
            <a:ext cx="214314" cy="720000"/>
            <a:chOff x="3155940" y="2400294"/>
            <a:chExt cx="214314" cy="720000"/>
          </a:xfrm>
        </p:grpSpPr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3246416" y="2400294"/>
              <a:ext cx="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155940" y="2689220"/>
              <a:ext cx="214314" cy="142876"/>
            </a:xfrm>
            <a:prstGeom prst="line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2765417" y="2640074"/>
            <a:ext cx="663575" cy="1285884"/>
            <a:chOff x="1550971" y="1142984"/>
            <a:chExt cx="663575" cy="1285884"/>
          </a:xfrm>
        </p:grpSpPr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1927209" y="114298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714480" y="1454136"/>
              <a:ext cx="234958" cy="617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43042" y="2535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s: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43042" y="349733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t: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282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开始匹配的字符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连接符 30"/>
          <p:cNvCxnSpPr>
            <a:stCxn id="44" idx="2"/>
          </p:cNvCxnSpPr>
          <p:nvPr/>
        </p:nvCxnSpPr>
        <p:spPr>
          <a:xfrm rot="16200000" flipH="1">
            <a:off x="1464447" y="1936003"/>
            <a:ext cx="571504" cy="928694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232630" y="322682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75532" y="323600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643174" y="1714488"/>
            <a:ext cx="2571768" cy="971612"/>
            <a:chOff x="2643174" y="1242940"/>
            <a:chExt cx="2571768" cy="971612"/>
          </a:xfrm>
        </p:grpSpPr>
        <p:sp>
          <p:nvSpPr>
            <p:cNvPr id="29" name="TextBox 28"/>
            <p:cNvSpPr txBox="1"/>
            <p:nvPr/>
          </p:nvSpPr>
          <p:spPr>
            <a:xfrm>
              <a:off x="2643174" y="124294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下次开始匹配的字符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 flipV="1">
              <a:off x="2643174" y="1643051"/>
              <a:ext cx="785818" cy="571501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3214678" y="4472052"/>
            <a:ext cx="4071966" cy="828738"/>
            <a:chOff x="3214678" y="4000504"/>
            <a:chExt cx="4071966" cy="828738"/>
          </a:xfrm>
        </p:grpSpPr>
        <p:sp>
          <p:nvSpPr>
            <p:cNvPr id="102439" name="Text Box 39"/>
            <p:cNvSpPr txBox="1">
              <a:spLocks noChangeArrowheads="1"/>
            </p:cNvSpPr>
            <p:nvPr/>
          </p:nvSpPr>
          <p:spPr bwMode="auto">
            <a:xfrm>
              <a:off x="3214678" y="4429132"/>
              <a:ext cx="40719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用一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个数组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next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保存：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next[3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]=2</a:t>
              </a:r>
            </a:p>
          </p:txBody>
        </p:sp>
        <p:sp>
          <p:nvSpPr>
            <p:cNvPr id="38" name="下箭头 37"/>
            <p:cNvSpPr/>
            <p:nvPr/>
          </p:nvSpPr>
          <p:spPr bwMode="auto">
            <a:xfrm>
              <a:off x="5072066" y="4000504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28860" y="5329308"/>
            <a:ext cx="5715040" cy="859515"/>
            <a:chOff x="2428860" y="4857760"/>
            <a:chExt cx="5715040" cy="859515"/>
          </a:xfrm>
        </p:grpSpPr>
        <p:sp>
          <p:nvSpPr>
            <p:cNvPr id="58" name="TextBox 57"/>
            <p:cNvSpPr txBox="1"/>
            <p:nvPr/>
          </p:nvSpPr>
          <p:spPr>
            <a:xfrm>
              <a:off x="2428860" y="5286388"/>
              <a:ext cx="57150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下次匹配的字符：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s[3]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t[next[3]]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即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t[2]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9" name="下箭头 58"/>
            <p:cNvSpPr/>
            <p:nvPr/>
          </p:nvSpPr>
          <p:spPr bwMode="auto">
            <a:xfrm>
              <a:off x="5072066" y="4857760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23850" y="1000108"/>
            <a:ext cx="6176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目标串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aaaaab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模式串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aaab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”。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285720" y="192372"/>
            <a:ext cx="7343775" cy="654050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162000" tIns="144000" rIns="162000" bIns="14400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算法用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数组保存部分匹配信息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1765</Words>
  <Application>Microsoft PowerPoint</Application>
  <PresentationFormat>全屏显示(4:3)</PresentationFormat>
  <Paragraphs>530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501</cp:revision>
  <dcterms:created xsi:type="dcterms:W3CDTF">2004-04-05T09:09:14Z</dcterms:created>
  <dcterms:modified xsi:type="dcterms:W3CDTF">2017-05-20T09:08:07Z</dcterms:modified>
</cp:coreProperties>
</file>