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343" r:id="rId4"/>
    <p:sldId id="342" r:id="rId5"/>
    <p:sldId id="344" r:id="rId6"/>
    <p:sldId id="347" r:id="rId7"/>
    <p:sldId id="348" r:id="rId8"/>
    <p:sldId id="259" r:id="rId9"/>
    <p:sldId id="338" r:id="rId10"/>
    <p:sldId id="260" r:id="rId11"/>
    <p:sldId id="339" r:id="rId12"/>
    <p:sldId id="262" r:id="rId13"/>
    <p:sldId id="263" r:id="rId14"/>
    <p:sldId id="264" r:id="rId15"/>
    <p:sldId id="265" r:id="rId16"/>
    <p:sldId id="345" r:id="rId17"/>
    <p:sldId id="266" r:id="rId18"/>
    <p:sldId id="346" r:id="rId19"/>
    <p:sldId id="267" r:id="rId20"/>
    <p:sldId id="268" r:id="rId21"/>
    <p:sldId id="269" r:id="rId22"/>
    <p:sldId id="299" r:id="rId23"/>
    <p:sldId id="341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00"/>
    <a:srgbClr val="336600"/>
    <a:srgbClr val="996633"/>
    <a:srgbClr val="003300"/>
    <a:srgbClr val="00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 smtClean="0">
                <a:solidFill>
                  <a:srgbClr val="FF3300"/>
                </a:solidFill>
                <a:ea typeface="隶书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2928934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2148620"/>
          </a:xfrm>
          <a:prstGeom prst="rect">
            <a:avLst/>
          </a:prstGeom>
          <a:ln>
            <a:noFill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、数据结构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有些数据结构是递归的。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例如，第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章中介绍过的单链表就是一种递归数据结构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其结点类型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3929058" y="3143248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指向同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类型结点的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107035"/>
            <a:chOff x="2143108" y="4214818"/>
            <a:chExt cx="2143140" cy="110703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递归数据结构 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不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带头结点单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为首结点指针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的“大”单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80244"/>
            <a:chOff x="2357422" y="2707482"/>
            <a:chExt cx="5340373" cy="680244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2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next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为首结点指针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的“小”单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链表</a:t>
              </a:r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体现</a:t>
              </a:r>
              <a:r>
                <a:rPr lang="zh-CN" altLang="en-US" smtClean="0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带有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头结点又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会怎样呢？？？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  Hanoi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问题：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的塔座，在塔座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个直径各不相同，从小到大依次编号为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latin typeface="宋体"/>
                <a:ea typeface="宋体"/>
                <a:cs typeface="Times New Roman" pitchFamily="18" charset="0"/>
              </a:rPr>
              <a:t>～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的盘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片。要求将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塔座上的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个盘片移到塔座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上。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、问题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的求解方法是递归的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移动规则：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微软雅黑" pitchFamily="34" charset="-122"/>
                <a:cs typeface="Times New Roman" pitchFamily="18" charset="0"/>
              </a:rPr>
              <a:t>每次只能移动一个盘</a:t>
            </a:r>
            <a:r>
              <a:rPr kumimoji="1" lang="zh-CN" altLang="en-US" sz="2200" smtClean="0">
                <a:ea typeface="微软雅黑" pitchFamily="34" charset="-122"/>
                <a:cs typeface="Times New Roman" pitchFamily="18" charset="0"/>
              </a:rPr>
              <a:t>片；</a:t>
            </a:r>
            <a:endParaRPr kumimoji="1" lang="en-US" altLang="zh-CN" sz="22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微软雅黑" pitchFamily="34" charset="-122"/>
                <a:cs typeface="Times New Roman" pitchFamily="18" charset="0"/>
              </a:rPr>
              <a:t>盘</a:t>
            </a:r>
            <a:r>
              <a:rPr kumimoji="1" lang="zh-CN" altLang="en-US" sz="2200" dirty="0" smtClean="0">
                <a:ea typeface="微软雅黑" pitchFamily="34" charset="-122"/>
                <a:cs typeface="Times New Roman" pitchFamily="18" charset="0"/>
              </a:rPr>
              <a:t>片可以插在</a:t>
            </a:r>
            <a:r>
              <a:rPr kumimoji="1" lang="en-US" altLang="zh-CN" sz="2200" i="1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2200" dirty="0" smtClean="0"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sz="2200" i="1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2200" dirty="0" smtClean="0"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1" lang="en-US" altLang="zh-CN" sz="2200" i="1" dirty="0" smtClean="0">
                <a:ea typeface="微软雅黑" pitchFamily="34" charset="-122"/>
                <a:cs typeface="Times New Roman" pitchFamily="18" charset="0"/>
              </a:rPr>
              <a:t>Z</a:t>
            </a:r>
            <a:r>
              <a:rPr kumimoji="1" lang="zh-CN" altLang="en-US" sz="2200" dirty="0" smtClean="0">
                <a:ea typeface="微软雅黑" pitchFamily="34" charset="-122"/>
                <a:cs typeface="Times New Roman" pitchFamily="18" charset="0"/>
              </a:rPr>
              <a:t>中任一</a:t>
            </a:r>
            <a:r>
              <a:rPr kumimoji="1" lang="zh-CN" altLang="en-US" sz="2200" smtClean="0">
                <a:ea typeface="微软雅黑" pitchFamily="34" charset="-122"/>
                <a:cs typeface="Times New Roman" pitchFamily="18" charset="0"/>
              </a:rPr>
              <a:t>塔座上；</a:t>
            </a:r>
            <a:endParaRPr kumimoji="1" lang="en-US" altLang="zh-CN" sz="22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微软雅黑" pitchFamily="34" charset="-122"/>
                <a:cs typeface="Times New Roman" pitchFamily="18" charset="0"/>
              </a:rPr>
              <a:t>任何</a:t>
            </a:r>
            <a:r>
              <a:rPr kumimoji="1" lang="zh-CN" altLang="en-US" sz="2200" dirty="0" smtClean="0">
                <a:ea typeface="微软雅黑" pitchFamily="34" charset="-122"/>
                <a:cs typeface="Times New Roman" pitchFamily="18" charset="0"/>
              </a:rPr>
              <a:t>时候都不能将一个较大的盘片放在较小的盘</a:t>
            </a:r>
            <a:r>
              <a:rPr kumimoji="1" lang="zh-CN" altLang="en-US" sz="2200" smtClean="0">
                <a:ea typeface="微软雅黑" pitchFamily="34" charset="-122"/>
                <a:cs typeface="Times New Roman" pitchFamily="18" charset="0"/>
              </a:rPr>
              <a:t>片上方。</a:t>
            </a:r>
            <a:endParaRPr lang="zh-CN" altLang="en-US" sz="22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320912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16388" y="3741757"/>
            <a:ext cx="4599016" cy="12954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move(n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):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987675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684213" y="4141807"/>
            <a:ext cx="6264275" cy="2073275"/>
            <a:chOff x="431" y="824"/>
            <a:chExt cx="3946" cy="1306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912" y="824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3304" y="1298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设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Hanoi(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表示将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个盘片从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通过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移动到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上。</a:t>
            </a:r>
            <a:endParaRPr lang="zh-CN" altLang="en-US" dirty="0"/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y</a:t>
            </a:r>
            <a:endParaRPr lang="zh-CN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506633" y="1363369"/>
            <a:ext cx="202172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93537" y="1964521"/>
            <a:ext cx="142876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00167" y="2832083"/>
            <a:ext cx="478634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fun(1)=1    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		(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fun(n)=n*fun(n-1)     n&gt;1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(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295275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5.1.3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递归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模型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递归模型是递归算法的抽象，它反映一个递归问题的递归结构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例如求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递归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算法对应的递归模型如下：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72264" y="2760645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2" y="333214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4357694"/>
            <a:ext cx="83391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部分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组成。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357158" y="4857760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确定递归到何时结束。</a:t>
            </a:r>
            <a:endParaRPr kumimoji="1" lang="en-US" altLang="zh-CN" sz="22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递归体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确定递归求解时的递推关系。</a:t>
            </a:r>
            <a:endParaRPr kumimoji="1" lang="en-US" altLang="zh-CN" sz="22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kumimoji="1" lang="en-US" altLang="zh-CN" dirty="0" smtClean="0">
              <a:solidFill>
                <a:srgbClr val="3366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这里的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baseline="-30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均为常量，有些递归问题可能有几个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递归出口。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420688"/>
            <a:ext cx="88392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aseline="-30000" dirty="0" err="1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 smtClean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3366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6017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是一个非递归函数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463042" y="1680175"/>
            <a:ext cx="36000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大问题求解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headEnd/>
              <a:tailEnd type="none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若干个相似子问题求解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转化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右大括号 20"/>
          <p:cNvSpPr/>
          <p:nvPr/>
        </p:nvSpPr>
        <p:spPr>
          <a:xfrm rot="5400000">
            <a:off x="6286512" y="571480"/>
            <a:ext cx="214314" cy="2214578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60" y="185736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常量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把一个不能或不好直接求解的“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大问题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”转化成一个或几个“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再把这些“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”进一步分解成更小的“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来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解决。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思路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但递归分解不是随意的分解，递归分解要</a:t>
            </a:r>
            <a:r>
              <a:rPr kumimoji="1" lang="zh-CN" altLang="en-US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保证“大问题”与“小问题”相似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，即求解过程与环境都相似。 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47483"/>
            <a:chOff x="714348" y="2786058"/>
            <a:chExt cx="7858180" cy="1247483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每个“小问题”都可以直接解决（此时分解到递归出口）</a:t>
              </a:r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直到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例如，统计全国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GDP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国家统计局（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GDP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某企业（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海淀区统计局（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北京统计局（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上海统计局（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1001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kumimoji="1" lang="en-US" altLang="zh-CN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i="1" baseline="-25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410504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分解过程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为了讨论方便，简化上述递归模型为：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函数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时，出现直接或者间接调用自己的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429024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什么是递归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1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若直接调用自己，称之为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直接递归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若间接调用自己，称之为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间接递归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遇到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出口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发生“质变”，即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原递归问题便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转化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成可以直接求解的问题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过程：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solidFill>
                <a:srgbClr val="00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8175" y="1714488"/>
            <a:ext cx="2592387" cy="3374152"/>
          </a:xfrm>
          <a:prstGeom prst="rect">
            <a:avLst/>
          </a:prstGeom>
          <a:ln>
            <a:headEnd/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22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便计算出来了，因此递归的执行过程由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分解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求值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两部分构成。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8610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fun(5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即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5!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/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296988" cy="647699"/>
            <a:chOff x="4930775" y="3789363"/>
            <a:chExt cx="1296988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2239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295400" cy="863599"/>
            <a:chOff x="5435600" y="2925763"/>
            <a:chExt cx="1295400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2954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3" y="2133600"/>
            <a:ext cx="1295400" cy="792162"/>
            <a:chOff x="6011863" y="2133600"/>
            <a:chExt cx="1295400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3" y="2133600"/>
              <a:ext cx="12954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15100" y="1268413"/>
            <a:ext cx="1512888" cy="865187"/>
            <a:chOff x="6515100" y="1268413"/>
            <a:chExt cx="1512888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515100" y="1268413"/>
              <a:ext cx="15128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求值过程</a:t>
              </a: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1753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F(2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&gt;2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F(6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 =  </a:t>
            </a:r>
            <a:r>
              <a:rPr lang="en-US" altLang="zh-CN" sz="3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?</a:t>
            </a:r>
            <a:endParaRPr lang="en-US" altLang="zh-CN" sz="3200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39356" y="26397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F(6)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65123" y="595139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595677" y="595139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844677" y="5527637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1509719" y="5515573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103709" y="50993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334264" y="50993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15" name="Freeform 19"/>
          <p:cNvSpPr>
            <a:spLocks/>
          </p:cNvSpPr>
          <p:nvPr/>
        </p:nvSpPr>
        <p:spPr bwMode="auto">
          <a:xfrm>
            <a:off x="3583264" y="4671075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Freeform 20"/>
          <p:cNvSpPr>
            <a:spLocks/>
          </p:cNvSpPr>
          <p:nvPr/>
        </p:nvSpPr>
        <p:spPr bwMode="auto">
          <a:xfrm>
            <a:off x="4248305" y="4663535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77384" y="5129517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75232" y="515364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17" name="Freeform 21"/>
          <p:cNvSpPr>
            <a:spLocks/>
          </p:cNvSpPr>
          <p:nvPr/>
        </p:nvSpPr>
        <p:spPr bwMode="auto">
          <a:xfrm>
            <a:off x="1435826" y="4659011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Freeform 22"/>
          <p:cNvSpPr>
            <a:spLocks/>
          </p:cNvSpPr>
          <p:nvPr/>
        </p:nvSpPr>
        <p:spPr bwMode="auto">
          <a:xfrm>
            <a:off x="2076739" y="4659010"/>
            <a:ext cx="352121" cy="4845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60992" y="4280495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15971" y="4277479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19" name="Freeform 23"/>
          <p:cNvSpPr>
            <a:spLocks/>
          </p:cNvSpPr>
          <p:nvPr/>
        </p:nvSpPr>
        <p:spPr bwMode="auto">
          <a:xfrm>
            <a:off x="2143093" y="3911027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3174587" y="3917059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22024" y="5114436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552579" y="5114436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26" name="Freeform 30"/>
          <p:cNvSpPr>
            <a:spLocks/>
          </p:cNvSpPr>
          <p:nvPr/>
        </p:nvSpPr>
        <p:spPr bwMode="auto">
          <a:xfrm>
            <a:off x="5801579" y="4690680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Freeform 31"/>
          <p:cNvSpPr>
            <a:spLocks/>
          </p:cNvSpPr>
          <p:nvPr/>
        </p:nvSpPr>
        <p:spPr bwMode="auto">
          <a:xfrm>
            <a:off x="6466621" y="467861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5934285" y="4292559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7032133" y="4316688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28" name="Freeform 32"/>
          <p:cNvSpPr>
            <a:spLocks/>
          </p:cNvSpPr>
          <p:nvPr/>
        </p:nvSpPr>
        <p:spPr bwMode="auto">
          <a:xfrm>
            <a:off x="6392727" y="3832609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9" name="Freeform 33"/>
          <p:cNvSpPr>
            <a:spLocks/>
          </p:cNvSpPr>
          <p:nvPr/>
        </p:nvSpPr>
        <p:spPr bwMode="auto">
          <a:xfrm>
            <a:off x="7035149" y="3838641"/>
            <a:ext cx="315179" cy="45090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299"/>
              </a:cxn>
            </a:cxnLst>
            <a:rect l="0" t="0" r="r" b="b"/>
            <a:pathLst>
              <a:path w="209" h="299">
                <a:moveTo>
                  <a:pt x="0" y="0"/>
                </a:moveTo>
                <a:lnTo>
                  <a:pt x="209" y="29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Freeform 34"/>
          <p:cNvSpPr>
            <a:spLocks/>
          </p:cNvSpPr>
          <p:nvPr/>
        </p:nvSpPr>
        <p:spPr bwMode="auto">
          <a:xfrm>
            <a:off x="3308802" y="3030336"/>
            <a:ext cx="1229047" cy="497651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43759" y="3527987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F(5)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517894" y="3443537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55331" name="Freeform 35"/>
          <p:cNvSpPr>
            <a:spLocks/>
          </p:cNvSpPr>
          <p:nvPr/>
        </p:nvSpPr>
        <p:spPr bwMode="auto">
          <a:xfrm>
            <a:off x="5225510" y="3030336"/>
            <a:ext cx="1295400" cy="4297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5143504" y="2214554"/>
            <a:ext cx="191520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求得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F(6)=8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86182" y="589629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一颗递归树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对于复杂的递归问题，在求解时需要进行多次分解和求值。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4463438" y="2458188"/>
            <a:ext cx="36000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4"/>
          <p:cNvSpPr>
            <a:spLocks/>
          </p:cNvSpPr>
          <p:nvPr/>
        </p:nvSpPr>
        <p:spPr bwMode="auto">
          <a:xfrm>
            <a:off x="3155940" y="2905949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1974832" y="3891388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8552" y="46513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Freeform 14"/>
          <p:cNvSpPr>
            <a:spLocks/>
          </p:cNvSpPr>
          <p:nvPr/>
        </p:nvSpPr>
        <p:spPr bwMode="auto">
          <a:xfrm>
            <a:off x="701648" y="55340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966762" y="55086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1527152" y="46894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2231741" y="3954466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3016240" y="391805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>
            <a:off x="3441692" y="4676784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151310" y="4689484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35"/>
          <p:cNvSpPr>
            <a:spLocks/>
          </p:cNvSpPr>
          <p:nvPr/>
        </p:nvSpPr>
        <p:spPr bwMode="auto">
          <a:xfrm>
            <a:off x="5041904" y="3059110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19"/>
          <p:cNvSpPr>
            <a:spLocks/>
          </p:cNvSpPr>
          <p:nvPr/>
        </p:nvSpPr>
        <p:spPr bwMode="auto">
          <a:xfrm>
            <a:off x="3684046" y="4668846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4401680" y="469424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24"/>
          <p:cNvSpPr>
            <a:spLocks/>
          </p:cNvSpPr>
          <p:nvPr/>
        </p:nvSpPr>
        <p:spPr bwMode="auto">
          <a:xfrm>
            <a:off x="3329820" y="388302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00B050"/>
            </a:solidFill>
            <a:miter lim="800000"/>
            <a:headEnd type="arrow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3308340" y="3074225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416028" y="5546740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Freeform 15"/>
          <p:cNvSpPr>
            <a:spLocks/>
          </p:cNvSpPr>
          <p:nvPr/>
        </p:nvSpPr>
        <p:spPr bwMode="auto">
          <a:xfrm>
            <a:off x="1636236" y="5513402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Freeform 22"/>
          <p:cNvSpPr>
            <a:spLocks/>
          </p:cNvSpPr>
          <p:nvPr/>
        </p:nvSpPr>
        <p:spPr bwMode="auto">
          <a:xfrm>
            <a:off x="1969297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22"/>
          <p:cNvSpPr>
            <a:spLocks/>
          </p:cNvSpPr>
          <p:nvPr/>
        </p:nvSpPr>
        <p:spPr bwMode="auto">
          <a:xfrm>
            <a:off x="2221711" y="46815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35"/>
          <p:cNvSpPr>
            <a:spLocks/>
          </p:cNvSpPr>
          <p:nvPr/>
        </p:nvSpPr>
        <p:spPr bwMode="auto">
          <a:xfrm>
            <a:off x="5256218" y="2903534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Freeform 32"/>
          <p:cNvSpPr>
            <a:spLocks/>
          </p:cNvSpPr>
          <p:nvPr/>
        </p:nvSpPr>
        <p:spPr bwMode="auto">
          <a:xfrm>
            <a:off x="6260974" y="38322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32"/>
          <p:cNvSpPr>
            <a:spLocks/>
          </p:cNvSpPr>
          <p:nvPr/>
        </p:nvSpPr>
        <p:spPr bwMode="auto">
          <a:xfrm>
            <a:off x="6470526" y="38576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30"/>
          <p:cNvSpPr>
            <a:spLocks/>
          </p:cNvSpPr>
          <p:nvPr/>
        </p:nvSpPr>
        <p:spPr bwMode="auto">
          <a:xfrm>
            <a:off x="5681670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5902114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6931857" y="386556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7171571" y="3832228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Freeform 22"/>
          <p:cNvSpPr>
            <a:spLocks/>
          </p:cNvSpPr>
          <p:nvPr/>
        </p:nvSpPr>
        <p:spPr bwMode="auto">
          <a:xfrm>
            <a:off x="6345250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Freeform 22"/>
          <p:cNvSpPr>
            <a:spLocks/>
          </p:cNvSpPr>
          <p:nvPr/>
        </p:nvSpPr>
        <p:spPr bwMode="auto">
          <a:xfrm>
            <a:off x="6597664" y="46688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rot="5400000">
            <a:off x="4891272" y="2462388"/>
            <a:ext cx="360000" cy="15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24075" y="32131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428" name="Picture 4" descr="u=2238646572,1667541289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125538"/>
            <a:ext cx="1446213" cy="158432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60645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 n*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直接递归函数示例：求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正整数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246769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);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246769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);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如果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递归函数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中递归调用语句是最后一条执行语句，则称这种递归调用为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45903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n*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尾递归算法：可以用循环语句转换为等价的非递归算法</a:t>
            </a:r>
            <a:endParaRPr kumimoji="1" lang="en-US" altLang="zh-CN" sz="22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递归算法：可以通过栈来转换为等价的非递归算法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递归：无处不在。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实例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：家谱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71737" y="714356"/>
            <a:ext cx="5076693" cy="4042588"/>
            <a:chOff x="2571737" y="714356"/>
            <a:chExt cx="5076693" cy="4042588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9190" y="714356"/>
              <a:ext cx="502039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173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071943"/>
              <a:ext cx="555290" cy="6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9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直接箭头连接符 10"/>
            <p:cNvCxnSpPr/>
            <p:nvPr/>
          </p:nvCxnSpPr>
          <p:spPr bwMode="auto">
            <a:xfrm rot="5400000">
              <a:off x="3071802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3607587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4107653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8732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8601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585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3113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箭头连接符 19"/>
            <p:cNvCxnSpPr/>
            <p:nvPr/>
          </p:nvCxnSpPr>
          <p:spPr bwMode="auto">
            <a:xfrm rot="5400000">
              <a:off x="5878666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6414451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16200000" flipH="1">
              <a:off x="6914517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214810" y="1785926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5572132" y="1714488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94557" y="285728"/>
            <a:ext cx="3620583" cy="1714512"/>
            <a:chOff x="3094557" y="285728"/>
            <a:chExt cx="3620583" cy="1714512"/>
          </a:xfrm>
        </p:grpSpPr>
        <p:pic>
          <p:nvPicPr>
            <p:cNvPr id="1157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2627" y="285728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4557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6345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214942" y="7143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第一年种瓜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3536149" y="892951"/>
              <a:ext cx="428628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3964777" y="110726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H="1">
              <a:off x="4357686" y="928670"/>
              <a:ext cx="42862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19"/>
          <p:cNvGrpSpPr/>
          <p:nvPr/>
        </p:nvGrpSpPr>
        <p:grpSpPr>
          <a:xfrm>
            <a:off x="2643174" y="2285992"/>
            <a:ext cx="3500462" cy="3738574"/>
            <a:chOff x="2643174" y="2285992"/>
            <a:chExt cx="3500462" cy="3738574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3929066"/>
              <a:ext cx="31527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357686" y="278605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年种瓜</a:t>
              </a:r>
              <a:endParaRPr lang="zh-CN" altLang="en-US" sz="2000" dirty="0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71934" y="2285992"/>
              <a:ext cx="214314" cy="12858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71435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实例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：种瓜得瓜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有许多数学公式、数列等的定义是递归的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例如，求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Fibonacci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数列等。这些问题的求解过程可以将其递归定义直接转化为对应的递归算法。</a:t>
            </a:r>
            <a:r>
              <a:rPr kumimoji="1"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3" y="404813"/>
            <a:ext cx="359886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何时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使用递归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在以下三种情况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下，常常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5170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、定义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00232" y="2714620"/>
            <a:ext cx="43195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请你给出正整数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的定义。</a:t>
            </a:r>
          </a:p>
        </p:txBody>
      </p:sp>
      <p:pic>
        <p:nvPicPr>
          <p:cNvPr id="100358" name="Picture 6" descr="u=2481446627,4183038993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4290"/>
            <a:ext cx="3333750" cy="2371725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1357290" y="3929066"/>
            <a:ext cx="5572164" cy="1587167"/>
            <a:chOff x="1357290" y="3929066"/>
            <a:chExt cx="5572164" cy="1587167"/>
          </a:xfrm>
        </p:grpSpPr>
        <p:sp>
          <p:nvSpPr>
            <p:cNvPr id="4" name="下箭头 3"/>
            <p:cNvSpPr/>
            <p:nvPr/>
          </p:nvSpPr>
          <p:spPr>
            <a:xfrm>
              <a:off x="3500430" y="3929066"/>
              <a:ext cx="252000" cy="46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7290" y="4500570"/>
              <a:ext cx="5572164" cy="1015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是正整数。</a:t>
              </a:r>
              <a:endPara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是正整数，则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err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也是正整数。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1075</Words>
  <Application>Microsoft PowerPoint</Application>
  <PresentationFormat>全屏显示(4:3)</PresentationFormat>
  <Paragraphs>215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429</cp:revision>
  <dcterms:created xsi:type="dcterms:W3CDTF">2005-02-07T01:01:45Z</dcterms:created>
  <dcterms:modified xsi:type="dcterms:W3CDTF">2017-05-19T06:52:12Z</dcterms:modified>
</cp:coreProperties>
</file>