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70" r:id="rId2"/>
    <p:sldId id="348" r:id="rId3"/>
    <p:sldId id="272" r:id="rId4"/>
    <p:sldId id="357" r:id="rId5"/>
    <p:sldId id="353" r:id="rId6"/>
    <p:sldId id="349" r:id="rId7"/>
    <p:sldId id="350" r:id="rId8"/>
    <p:sldId id="351" r:id="rId9"/>
    <p:sldId id="361" r:id="rId10"/>
    <p:sldId id="352" r:id="rId11"/>
    <p:sldId id="341" r:id="rId12"/>
    <p:sldId id="342" r:id="rId13"/>
    <p:sldId id="355" r:id="rId14"/>
    <p:sldId id="356" r:id="rId15"/>
    <p:sldId id="354" r:id="rId16"/>
    <p:sldId id="344" r:id="rId17"/>
    <p:sldId id="345" r:id="rId18"/>
    <p:sldId id="346" r:id="rId19"/>
    <p:sldId id="358" r:id="rId20"/>
    <p:sldId id="359" r:id="rId21"/>
    <p:sldId id="347" r:id="rId22"/>
    <p:sldId id="33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006600"/>
    <a:srgbClr val="FF00FF"/>
    <a:srgbClr val="000000"/>
    <a:srgbClr val="FF3300"/>
    <a:srgbClr val="996633"/>
    <a:srgbClr val="0033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C956-406A-4154-8652-2DCC4CCBD0D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B1665-63EF-419B-96F3-957F30F183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70-42E7-4033-AEEA-1F82546770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44F-288C-4B77-B47C-EC8EBB2086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F0F3-A132-474A-914D-FC2FA14364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DFE3-5306-4636-9CE2-A9EA863A1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A6D6-36EE-45AD-8C29-B7037F4190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F3F5-C1EF-4F84-A660-965A3639F0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2745-B717-4249-9B07-1DB089C072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6C68-5D2B-48BB-AC8E-CEBB35E27E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26E92E-01F2-48FC-B402-901219CBF1DF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C42-D576-4B5F-B5DE-71BDE6B51B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6D86-A98A-466A-A78F-78B94F2C1B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3201-BD95-4460-B77E-9DA489ABA1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转换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对应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的递归算法。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4608513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5.2.1 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20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2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  <a:r>
                <a:rPr lang="zh-CN" altLang="en-US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2000" i="1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20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57266"/>
            <a:chOff x="142844" y="142852"/>
            <a:chExt cx="7929618" cy="957266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带头结点单</a:t>
              </a:r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链表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正向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显示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反向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显示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所有结点值</a:t>
              </a:r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563228"/>
            <a:chOff x="112708" y="3500438"/>
            <a:chExt cx="4244978" cy="256322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777410"/>
            </a:xfrm>
            <a:prstGeom prst="rect">
              <a:avLst/>
            </a:prstGeom>
            <a:ln>
              <a:headEnd/>
              <a:tailEnd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void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"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599494"/>
            <a:chOff x="4756178" y="3500438"/>
            <a:chExt cx="4244978" cy="259949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785104"/>
            </a:xfrm>
            <a:prstGeom prst="rect">
              <a:avLst/>
            </a:prstGeom>
            <a:ln>
              <a:headEnd/>
              <a:tailEnd/>
            </a:ln>
            <a:scene3d>
              <a:camera prst="perspectiveBelow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void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traverseR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      if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printf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("%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 "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071538" y="2571744"/>
            <a:ext cx="7771749" cy="357190"/>
            <a:chOff x="1071538" y="2571744"/>
            <a:chExt cx="7771749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071538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00015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214810" y="2750339"/>
              <a:ext cx="1485205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itchFamily="49" charset="-122"/>
              </a:rPr>
              <a:t>5.3.3 </a:t>
            </a:r>
            <a:r>
              <a:rPr lang="en-US" altLang="zh-CN" sz="280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lang="zh-CN" altLang="en-US" sz="28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求解问题时，需要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进行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分析，确定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关系，构造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 smtClean="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5-5</a:t>
            </a:r>
            <a:r>
              <a:rPr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采用递归算法求解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问题，并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输出从入口到出口的所有迷宫路径。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00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xi</a:t>
                </a:r>
                <a:r>
                  <a:rPr lang="zh-CN" altLang="en-US" sz="200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yi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00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xe</a:t>
                </a:r>
                <a:r>
                  <a:rPr lang="zh-CN" altLang="en-US" sz="200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ye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86050" y="3243204"/>
                <a:ext cx="3500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ea typeface="楷体" pitchFamily="49" charset="-122"/>
                    <a:cs typeface="Times New Roman" pitchFamily="18" charset="0"/>
                  </a:rPr>
                  <a:t>mgpath(</a:t>
                </a:r>
                <a:r>
                  <a:rPr lang="en-US" altLang="zh-CN" sz="2000" smtClean="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xi</a:t>
                </a:r>
                <a:r>
                  <a:rPr lang="zh-CN" altLang="en-US" sz="2000" smtClean="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yi</a:t>
                </a:r>
                <a:r>
                  <a:rPr lang="zh-CN" altLang="en-US" sz="2000" smtClean="0"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xe</a:t>
                </a:r>
                <a:r>
                  <a:rPr lang="zh-CN" altLang="en-US" sz="2000" smtClean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ye</a:t>
                </a:r>
                <a:r>
                  <a:rPr lang="zh-CN" altLang="en-US" sz="2000" smtClean="0"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 smtClean="0">
                    <a:ea typeface="楷体" pitchFamily="49" charset="-122"/>
                    <a:cs typeface="Times New Roman" pitchFamily="18" charset="0"/>
                  </a:rPr>
                  <a:t>path</a:t>
                </a:r>
                <a:r>
                  <a:rPr lang="en-US" altLang="zh-CN" sz="2000" dirty="0" smtClean="0">
                    <a:ea typeface="楷体" pitchFamily="49" charset="-122"/>
                    <a:cs typeface="Times New Roman" pitchFamily="18" charset="0"/>
                  </a:rPr>
                  <a:t>)</a:t>
                </a:r>
                <a:endParaRPr lang="zh-CN" alt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出口</a:t>
                </a:r>
                <a:endParaRPr lang="zh-CN" altLang="en-US" sz="2000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mgpath(int xi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yi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xe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ye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PathType path)</a:t>
              </a:r>
              <a:r>
                <a:rPr lang="zh-CN" altLang="en-US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endParaRPr lang="en-US" altLang="zh-CN" sz="220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220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求从</a:t>
              </a: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(xi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yi)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(xe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ye)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的迷宫路径，用</a:t>
              </a:r>
              <a:r>
                <a:rPr lang="en-US" altLang="zh-CN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zh-CN" altLang="en-US" sz="220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变量保存迷宫路径。</a:t>
              </a:r>
              <a:endParaRPr lang="zh-CN" altLang="en-US" sz="2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入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48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mgpath(</a:t>
            </a:r>
            <a:r>
              <a:rPr lang="en-US" altLang="zh-CN" sz="20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出口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xi</a:t>
              </a:r>
              <a:r>
                <a:rPr lang="zh-CN" altLang="en-US" sz="200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yi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走一步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大问题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xe</a:t>
              </a:r>
              <a:r>
                <a:rPr lang="zh-CN" altLang="en-US" sz="200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ye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mgpath(</a:t>
              </a:r>
              <a:r>
                <a:rPr lang="en-US" altLang="zh-CN" sz="2000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xe</a:t>
              </a:r>
              <a:r>
                <a:rPr lang="zh-CN" altLang="en-US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ye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出口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小问题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入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口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大问题 </a:t>
            </a:r>
            <a:r>
              <a:rPr lang="zh-CN" altLang="en-US" smtClean="0">
                <a:solidFill>
                  <a:srgbClr val="336600"/>
                </a:solidFill>
                <a:latin typeface="楷体" pitchFamily="49" charset="-122"/>
                <a:ea typeface="楷体" pitchFamily="49" charset="-122"/>
              </a:rPr>
              <a:t>≡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走一步 </a:t>
            </a:r>
            <a:r>
              <a:rPr lang="en-US" altLang="zh-CN" smtClean="0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小问题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入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口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8424862" cy="344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mgpath(xi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mgpath(xi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四周的每一个相邻方块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mgpath(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回退一步并置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在一个“小问题”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执行完后回退找</a:t>
              </a:r>
              <a:r>
                <a:rPr lang="zh-CN" altLang="en-US" sz="2000" dirty="0" smtClean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所有解</a:t>
              </a:r>
              <a:endParaRPr lang="zh-CN" altLang="en-US" sz="2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路径用顺序表存储，它的元素由方块构成的。</a:t>
            </a:r>
            <a:endParaRPr lang="en-US" altLang="zh-CN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其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PathType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57224" y="1500174"/>
            <a:ext cx="6048375" cy="306080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当前方块的行号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当前方块的列号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定义路径类型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yi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xe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ye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求解路径为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(xe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==ye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path.data[path.length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xi;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path.data[path.length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].j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如下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count);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path.length;k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{     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(%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path.data[k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].j);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)%5==0)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每输出每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个方块后换一行</a:t>
            </a:r>
          </a:p>
          <a:p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}</a:t>
            </a:r>
            <a:endParaRPr lang="pt-BR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printf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2976" y="1885882"/>
            <a:ext cx="7000924" cy="4329200"/>
            <a:chOff x="1000100" y="1857364"/>
            <a:chExt cx="6215106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215106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699751" y="5379344"/>
              <a:ext cx="815128" cy="6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找到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445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//(xi</a:t>
            </a:r>
            <a:r>
              <a:rPr lang="zh-CN" altLang="pt-BR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不是出口</a:t>
            </a:r>
          </a:p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  if (mg[xi][yi]==0)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//(xi</a:t>
            </a:r>
            <a:r>
              <a:rPr lang="zh-CN" altLang="pt-BR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是一个可走方块</a:t>
            </a:r>
          </a:p>
          <a:p>
            <a:pPr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di=0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di&lt;4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   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yi)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四周的每一个相邻方位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endParaRPr lang="pt-BR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switch(di)       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找方位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对应的方块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000" dirty="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{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0:i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=xi-1;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break;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1:i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=xi;  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yi+1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break;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2:i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xi+1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break;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3:i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=xi;   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-1; break;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}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path.data[path.length].i = xi;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path.data[path.length].j = yi;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path.length++;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路径长度增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 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    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 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避免来回重复找路径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79389" y="260350"/>
            <a:ext cx="7893074" cy="3133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mgpath(i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回退一个方块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mg[xi][yi]=0;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恢复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yi)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为可走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di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}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//-while 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</a:t>
            </a:r>
            <a:r>
              <a:rPr lang="pt-BR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(mg[xi][yi]==0)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递归体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算法输出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319588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cs typeface="Times New Roman" pitchFamily="18" charset="0"/>
              </a:rPr>
              <a:t>int</a:t>
            </a:r>
            <a:r>
              <a:rPr lang="en-US" altLang="zh-CN" sz="2000" dirty="0">
                <a:cs typeface="Times New Roman" pitchFamily="18" charset="0"/>
              </a:rPr>
              <a:t> mg[</a:t>
            </a:r>
            <a:r>
              <a:rPr lang="en-US" altLang="zh-CN" sz="2000" dirty="0" err="1">
                <a:cs typeface="Times New Roman" pitchFamily="18" charset="0"/>
              </a:rPr>
              <a:t>M+2</a:t>
            </a:r>
            <a:r>
              <a:rPr lang="en-US" altLang="zh-CN" sz="2000" dirty="0">
                <a:cs typeface="Times New Roman" pitchFamily="18" charset="0"/>
              </a:rPr>
              <a:t>][</a:t>
            </a:r>
            <a:r>
              <a:rPr lang="en-US" altLang="zh-CN" sz="2000" dirty="0" err="1">
                <a:cs typeface="Times New Roman" pitchFamily="18" charset="0"/>
              </a:rPr>
              <a:t>N+2</a:t>
            </a:r>
            <a:r>
              <a:rPr lang="en-US" altLang="zh-CN" sz="2000" dirty="0" smtClean="0">
                <a:cs typeface="Times New Roman" pitchFamily="18" charset="0"/>
              </a:rPr>
              <a:t>]=        </a:t>
            </a:r>
            <a:r>
              <a:rPr lang="en-US" altLang="zh-CN" sz="2000" smtClean="0">
                <a:cs typeface="Times New Roman" pitchFamily="18" charset="0"/>
              </a:rPr>
              <a:t>//</a:t>
            </a:r>
            <a:r>
              <a:rPr lang="en-US" altLang="zh-CN" sz="2000" i="1" smtClean="0">
                <a:cs typeface="Times New Roman" pitchFamily="18" charset="0"/>
              </a:rPr>
              <a:t>M</a:t>
            </a:r>
            <a:r>
              <a:rPr lang="en-US" altLang="zh-CN" sz="2000" smtClean="0">
                <a:cs typeface="Times New Roman" pitchFamily="18" charset="0"/>
              </a:rPr>
              <a:t>=4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i="1" smtClean="0">
                <a:cs typeface="Times New Roman" pitchFamily="18" charset="0"/>
              </a:rPr>
              <a:t>N</a:t>
            </a:r>
            <a:r>
              <a:rPr lang="en-US" altLang="zh-CN" sz="2000" smtClean="0">
                <a:cs typeface="Times New Roman" pitchFamily="18" charset="0"/>
              </a:rPr>
              <a:t>=4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cs typeface="Times New Roman" pitchFamily="18" charset="0"/>
              </a:rPr>
              <a:t>{  </a:t>
            </a:r>
            <a:r>
              <a:rPr lang="en-US" altLang="zh-CN" smtClean="0">
                <a:cs typeface="Times New Roman" pitchFamily="18" charset="0"/>
              </a:rPr>
              <a:t>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 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1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0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r>
              <a:rPr lang="en-US" altLang="zh-CN" sz="2000" smtClean="0"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 smtClean="0">
                <a:cs typeface="Times New Roman" pitchFamily="18" charset="0"/>
              </a:rPr>
              <a:t>}</a:t>
            </a:r>
            <a:r>
              <a:rPr lang="zh-CN" altLang="en-US" sz="2000" smtClean="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smtClean="0">
                <a:cs typeface="Times New Roman" pitchFamily="18" charset="0"/>
              </a:rPr>
              <a:t>{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 smtClean="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dirty="0">
                <a:cs typeface="Times New Roman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</a:p>
          <a:p>
            <a:pPr algn="l"/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  mgpath(1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出合理的“小问题”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 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）假设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解，即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递归体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71900"/>
            <a:chOff x="6072198" y="1714488"/>
            <a:chExt cx="2857520" cy="357190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数学归纳法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446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假设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694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求证</a:t>
              </a:r>
              <a:r>
                <a:rPr kumimoji="1"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kumimoji="1"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得到如下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条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迷宫路径：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1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5008253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/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2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endParaRPr lang="zh-CN" altLang="en-US" sz="2000"/>
          </a:p>
        </p:txBody>
      </p:sp>
      <p:sp>
        <p:nvSpPr>
          <p:cNvPr id="179" name="TextBox 178"/>
          <p:cNvSpPr txBox="1"/>
          <p:nvPr/>
        </p:nvSpPr>
        <p:spPr>
          <a:xfrm>
            <a:off x="5000624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/>
          </a:p>
        </p:txBody>
      </p:sp>
      <p:sp>
        <p:nvSpPr>
          <p:cNvPr id="184" name="灯片编号占位符 1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705725" cy="125049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迷宫问题的递归求解与用栈和队列求解有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什么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异同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?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9573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33375"/>
            <a:ext cx="2808287" cy="2808288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3357563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0358" name="Picture 6" descr="u=46907311,1850121369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7" y="1628774"/>
            <a:ext cx="2511433" cy="1443035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例如，采用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递归算法求实数数组</a:t>
            </a:r>
            <a:r>
              <a:rPr kumimoji="1" lang="en-US" altLang="zh-CN" i="1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数组元素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[0]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个元素）中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的最小值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5472114" cy="1466315"/>
            <a:chOff x="1142976" y="4896161"/>
            <a:chExt cx="5472114" cy="1466315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329238" cy="86177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		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 </a:t>
              </a:r>
              <a:r>
                <a:rPr kumimoji="1" lang="en-US" altLang="zh-CN" sz="200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MIN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])  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因此得到如下递归模型：</a:t>
              </a:r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已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求出，则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])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MIN()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为求两个值较小值函数。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en-US" altLang="zh-CN" dirty="0" smtClean="0"/>
              <a:t>[0]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[1</a:t>
            </a:r>
            <a:r>
              <a:rPr lang="en-US" altLang="zh-CN" smtClean="0"/>
              <a:t>]   </a:t>
            </a:r>
            <a:r>
              <a:rPr lang="en-US" altLang="zh-CN" smtClean="0">
                <a:latin typeface="宋体"/>
                <a:ea typeface="宋体"/>
              </a:rPr>
              <a:t>……</a:t>
            </a:r>
            <a:r>
              <a:rPr lang="en-US" altLang="zh-CN" smtClean="0">
                <a:latin typeface="+mn-ea"/>
                <a:ea typeface="+mn-ea"/>
                <a:sym typeface="Symbol"/>
              </a:rPr>
              <a:t> </a:t>
            </a:r>
            <a:r>
              <a:rPr lang="en-US" altLang="zh-CN" smtClean="0">
                <a:sym typeface="Symbol"/>
              </a:rPr>
              <a:t>  </a:t>
            </a:r>
            <a:r>
              <a:rPr lang="en-US" altLang="zh-CN" i="1" dirty="0" smtClean="0"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[</a:t>
            </a:r>
            <a:r>
              <a:rPr lang="en-US" altLang="zh-CN" i="1" dirty="0" err="1" smtClean="0">
                <a:sym typeface="Symbol"/>
              </a:rPr>
              <a:t>i</a:t>
            </a:r>
            <a:r>
              <a:rPr lang="en-US" altLang="zh-CN" dirty="0" smtClean="0">
                <a:latin typeface="+mn-ea"/>
                <a:ea typeface="+mn-ea"/>
                <a:sym typeface="Symbol"/>
              </a:rPr>
              <a:t>-</a:t>
            </a:r>
            <a:r>
              <a:rPr lang="en-US" altLang="zh-CN" dirty="0" smtClean="0">
                <a:sym typeface="Symbol"/>
              </a:rPr>
              <a:t>1]  </a:t>
            </a:r>
            <a:r>
              <a:rPr lang="en-US" altLang="zh-CN" i="1" dirty="0" smtClean="0"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[</a:t>
            </a:r>
            <a:r>
              <a:rPr lang="en-US" altLang="zh-CN" i="1" dirty="0" err="1" smtClean="0">
                <a:sym typeface="Symbol"/>
              </a:rPr>
              <a:t>i</a:t>
            </a:r>
            <a:r>
              <a:rPr lang="en-US" altLang="zh-CN" smtClean="0">
                <a:sym typeface="Symbol"/>
              </a:rPr>
              <a:t>]  </a:t>
            </a:r>
            <a:r>
              <a:rPr lang="en-US" altLang="zh-CN" smtClean="0">
                <a:latin typeface="宋体"/>
                <a:ea typeface="宋体"/>
              </a:rPr>
              <a:t>…… </a:t>
            </a:r>
            <a:r>
              <a:rPr lang="en-US" altLang="zh-CN" smtClean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[</a:t>
            </a:r>
            <a:r>
              <a:rPr lang="en-US" altLang="zh-CN" i="1" dirty="0" smtClean="0">
                <a:sym typeface="Symbol"/>
              </a:rPr>
              <a:t>n</a:t>
            </a:r>
            <a:r>
              <a:rPr lang="en-US" altLang="zh-CN" dirty="0" smtClean="0">
                <a:latin typeface="+mj-ea"/>
                <a:ea typeface="+mj-ea"/>
                <a:sym typeface="Symbol"/>
              </a:rPr>
              <a:t>-</a:t>
            </a:r>
            <a:r>
              <a:rPr lang="en-US" altLang="zh-CN" dirty="0" smtClean="0">
                <a:sym typeface="Symbol"/>
              </a:rPr>
              <a:t>1]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993638"/>
            <a:chOff x="1214414" y="2571744"/>
            <a:chExt cx="4429156" cy="993638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大问题，处理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286280" cy="642942"/>
            <a:chOff x="1214414" y="1357298"/>
            <a:chExt cx="4286280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小问题，处理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时，只有一个元素，有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[0]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418576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 </a:t>
            </a:r>
            <a:r>
              <a:rPr kumimoji="1"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(float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float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m=</a:t>
            </a:r>
            <a:r>
              <a:rPr kumimoji="1" lang="en-US" altLang="zh-CN" sz="2000" i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(m&gt;A[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endParaRPr kumimoji="1" lang="en-US" altLang="zh-CN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142976" y="2000240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571604" y="3000372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递归数据结构的数据特别适合递归处理 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楷体" pitchFamily="49" charset="-122"/>
                  <a:ea typeface="楷体" pitchFamily="49" charset="-122"/>
                </a:rPr>
                <a:t>种瓜得瓜</a:t>
              </a:r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：递归性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746893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隶书" pitchFamily="49" charset="-122"/>
              </a:rPr>
              <a:t>5.2.2  </a:t>
            </a:r>
            <a:r>
              <a:rPr lang="zh-CN" altLang="en-US" sz="2800" smtClean="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数据结构的递归算法设计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2000240"/>
            <a:ext cx="3786214" cy="3857652"/>
            <a:chOff x="3929058" y="2000240"/>
            <a:chExt cx="3786214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3429024" cy="2123658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数据：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={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瓜的集合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运算：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Op={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种瓜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递归性：</a:t>
              </a:r>
              <a:endParaRPr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Op(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∈ 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∈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带头结点的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单链表的相关递归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算法。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149461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5082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4287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2786058"/>
            <a:ext cx="2951163" cy="800765"/>
            <a:chOff x="3235299" y="2786058"/>
            <a:chExt cx="2951163" cy="800765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200" dirty="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2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 smtClean="0">
                  <a:ea typeface="楷体" pitchFamily="49" charset="-122"/>
                  <a:cs typeface="Times New Roman" pitchFamily="18" charset="0"/>
                </a:rPr>
                <a:t>&gt;next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：小问题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为什么在这里设计</a:t>
            </a:r>
            <a:r>
              <a:rPr lang="zh-CN" altLang="en-US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单链表的递归算法时</a:t>
            </a:r>
            <a:r>
              <a:rPr lang="zh-CN" altLang="en-US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mtClean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带头结点？</a:t>
            </a:r>
            <a:endParaRPr lang="zh-CN" altLang="en-US" dirty="0">
              <a:solidFill>
                <a:srgbClr val="CC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 smtClean="0">
                    <a:ea typeface="楷体" pitchFamily="49" charset="-122"/>
                    <a:cs typeface="Times New Roman" pitchFamily="18" charset="0"/>
                  </a:rPr>
                  <a:t>L</a:t>
                </a:r>
                <a:r>
                  <a:rPr lang="en-US" altLang="zh-CN" sz="2000" dirty="0" smtClean="0">
                    <a:latin typeface="+mj-ea"/>
                    <a:ea typeface="+mj-ea"/>
                    <a:cs typeface="Times New Roman" pitchFamily="18" charset="0"/>
                  </a:rPr>
                  <a:t>-</a:t>
                </a:r>
                <a:r>
                  <a:rPr lang="en-US" altLang="zh-CN" sz="2000" dirty="0" smtClean="0">
                    <a:ea typeface="楷体" pitchFamily="49" charset="-122"/>
                    <a:cs typeface="Times New Roman" pitchFamily="18" charset="0"/>
                  </a:rPr>
                  <a:t>&gt;next)</a:t>
                </a:r>
                <a:endParaRPr lang="zh-CN" altLang="en-US" sz="2000" dirty="0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428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&gt;next) 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30699" y="30686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L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为单链表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空单链表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数据结点个数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)=0	 </a:t>
            </a:r>
            <a:r>
              <a:rPr lang="zh-CN" altLang="en-US" sz="2000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000496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+  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603340"/>
            <a:chOff x="857224" y="4630994"/>
            <a:chExt cx="4968875" cy="160334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102390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)=0		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&gt;next)+1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206476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(L==NULL)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return 0;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else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(L-&gt;next)+1;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带头结点单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614346"/>
            <a:ext cx="35719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正向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642918"/>
            <a:ext cx="35719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反向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显示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19960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388514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06307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421851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061489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-114972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6434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大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问题，输出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sz="2200" i="1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问题，输出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sz="2200" i="1" baseline="-25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397134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199607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3741011"/>
            <a:ext cx="528641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已求解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输出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&gt;data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；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 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&gt;next);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3798952"/>
            <a:ext cx="5286412" cy="113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已求解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&gt;next);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输出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 smtClean="0">
                <a:latin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Wingdings"/>
              </a:rPr>
              <a:t>&gt;data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；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71490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大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问题，输出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  <a:sym typeface="Symbol"/>
              </a:rPr>
              <a:t>1</a:t>
            </a:r>
            <a:endParaRPr lang="zh-CN" altLang="en-US" sz="2200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42928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问题，输出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endParaRPr lang="zh-CN" altLang="en-US" sz="2200" i="1" baseline="-25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1190</Words>
  <Application>Microsoft PowerPoint</Application>
  <PresentationFormat>全屏显示(4:3)</PresentationFormat>
  <Paragraphs>306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472</cp:revision>
  <dcterms:created xsi:type="dcterms:W3CDTF">2005-02-07T01:01:45Z</dcterms:created>
  <dcterms:modified xsi:type="dcterms:W3CDTF">2017-05-19T07:02:31Z</dcterms:modified>
</cp:coreProperties>
</file>