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8"/>
  </p:notesMasterIdLst>
  <p:sldIdLst>
    <p:sldId id="295" r:id="rId2"/>
    <p:sldId id="404" r:id="rId3"/>
    <p:sldId id="411" r:id="rId4"/>
    <p:sldId id="412" r:id="rId5"/>
    <p:sldId id="403" r:id="rId6"/>
    <p:sldId id="413" r:id="rId7"/>
    <p:sldId id="414" r:id="rId8"/>
    <p:sldId id="405" r:id="rId9"/>
    <p:sldId id="415" r:id="rId10"/>
    <p:sldId id="417" r:id="rId11"/>
    <p:sldId id="416" r:id="rId12"/>
    <p:sldId id="418" r:id="rId13"/>
    <p:sldId id="420" r:id="rId14"/>
    <p:sldId id="421" r:id="rId15"/>
    <p:sldId id="419" r:id="rId16"/>
    <p:sldId id="422" r:id="rId17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6600CC"/>
    <a:srgbClr val="0033CC"/>
    <a:srgbClr val="000000"/>
    <a:srgbClr val="669900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7" autoAdjust="0"/>
    <p:restoredTop sz="94581" autoAdjust="0"/>
  </p:normalViewPr>
  <p:slideViewPr>
    <p:cSldViewPr>
      <p:cViewPr varScale="1">
        <p:scale>
          <a:sx n="60" d="100"/>
          <a:sy n="60" d="100"/>
        </p:scale>
        <p:origin x="-14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285752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095492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递归基础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928794" y="3047998"/>
            <a:ext cx="4786346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一个递归模型由哪两部分构成？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71736" y="3810004"/>
            <a:ext cx="5137602" cy="1756284"/>
            <a:chOff x="2571736" y="2857502"/>
            <a:chExt cx="5137602" cy="1317213"/>
          </a:xfrm>
        </p:grpSpPr>
        <p:sp>
          <p:nvSpPr>
            <p:cNvPr id="25" name="下箭头 24"/>
            <p:cNvSpPr/>
            <p:nvPr/>
          </p:nvSpPr>
          <p:spPr>
            <a:xfrm>
              <a:off x="4214810" y="2857502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71736" y="3357568"/>
              <a:ext cx="5137602" cy="817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Blip>
                  <a:blip r:embed="rId5"/>
                </a:buBlip>
              </a:pPr>
              <a:r>
                <a:rPr lang="zh-CN" altLang="en-US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递归出口</a:t>
              </a:r>
              <a:r>
                <a:rPr lang="en-US" altLang="zh-CN" smtClean="0">
                  <a:solidFill>
                    <a:srgbClr val="0000FF"/>
                  </a:solidFill>
                  <a:latin typeface="宋体"/>
                  <a:ea typeface="宋体"/>
                </a:rPr>
                <a:t>―</a:t>
              </a:r>
              <a:r>
                <a:rPr lang="zh-CN" altLang="en-US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确定递归结束情况</a:t>
              </a:r>
              <a:endParaRPr lang="en-US" altLang="zh-CN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  <a:p>
              <a:pPr marL="342900" indent="-342900" algn="l">
                <a:buBlip>
                  <a:blip r:embed="rId5"/>
                </a:buBlip>
              </a:pPr>
              <a:r>
                <a:rPr lang="zh-CN" altLang="en-US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递归体</a:t>
              </a:r>
              <a:r>
                <a:rPr lang="en-US" altLang="zh-CN" smtClean="0">
                  <a:solidFill>
                    <a:srgbClr val="0000FF"/>
                  </a:solidFill>
                  <a:latin typeface="宋体"/>
                  <a:ea typeface="宋体"/>
                </a:rPr>
                <a:t>―</a:t>
              </a:r>
              <a:r>
                <a:rPr lang="zh-CN" altLang="en-US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确定大小问题的求解情况</a:t>
              </a:r>
              <a:endParaRPr lang="zh-CN" altLang="en-US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5721" y="285728"/>
            <a:ext cx="7572427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smtClean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求，对于</a:t>
            </a:r>
            <a:r>
              <a:rPr kumimoji="1"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位置，可以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取</a:t>
            </a:r>
            <a:r>
              <a:rPr kumimoji="1"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[0..</a:t>
            </a:r>
            <a:r>
              <a:rPr kumimoji="1"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任何元素值，再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组合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-1)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得到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f(a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。      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7" descr="羊皮纸"/>
          <p:cNvSpPr txBox="1">
            <a:spLocks noChangeArrowheads="1"/>
          </p:cNvSpPr>
          <p:nvPr/>
        </p:nvSpPr>
        <p:spPr bwMode="auto">
          <a:xfrm>
            <a:off x="714348" y="4095755"/>
            <a:ext cx="8072494" cy="140920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216000" tIns="108000" bIns="108000">
            <a:spAutoFit/>
          </a:bodyPr>
          <a:lstStyle/>
          <a:p>
            <a:pPr algn="l"/>
            <a:r>
              <a:rPr kumimoji="1"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</a:t>
            </a:r>
            <a:r>
              <a:rPr kumimoji="1" lang="en-US" altLang="zh-CN" sz="1800" smtClean="0">
                <a:solidFill>
                  <a:srgbClr val="FFC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		          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一个元素的全排列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kumimoji="1" lang="zh-CN" altLang="en-US" sz="180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</a:t>
            </a:r>
            <a:r>
              <a:rPr lang="en-US" altLang="zh-CN" sz="1800" smtClean="0">
                <a:solidFill>
                  <a:srgbClr val="FFC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位置取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[0..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任何之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值，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</a:t>
            </a: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情况</a:t>
            </a:r>
          </a:p>
          <a:p>
            <a:pPr algn="l"/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并</a:t>
            </a: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组合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-1)</a:t>
            </a: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的结果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en-US" altLang="zh-CN" sz="180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14876" y="1523987"/>
            <a:ext cx="4000528" cy="1261884"/>
            <a:chOff x="4714876" y="1142990"/>
            <a:chExt cx="4000528" cy="946413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4714876" y="1500179"/>
              <a:ext cx="500066" cy="36194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 type="stealth" w="lg" len="lg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5143504" y="1142990"/>
              <a:ext cx="3571900" cy="946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此位置可以取</a:t>
              </a:r>
              <a:r>
                <a:rPr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[0</a:t>
              </a: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zh-CN" altLang="en-US" sz="2000" smtClean="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～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]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中任何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值，但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不重复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！</a:t>
              </a:r>
              <a:endPara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采用循环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i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  <a:sym typeface="Symbol" pitchFamily="18" charset="2"/>
                </a:rPr>
                <a:t>～</a:t>
              </a:r>
              <a:r>
                <a:rPr lang="en-US" altLang="zh-CN" sz="2000" i="1" smtClean="0">
                  <a:solidFill>
                    <a:srgbClr val="0000FF"/>
                  </a:solidFill>
                  <a:ea typeface="宋体"/>
                  <a:cs typeface="Times New Roman" pitchFamily="18" charset="0"/>
                  <a:sym typeface="Symbol" pitchFamily="18" charset="2"/>
                </a:rPr>
                <a:t>k</a:t>
              </a:r>
              <a:r>
                <a:rPr lang="zh-CN" altLang="en-US" sz="2000" smtClean="0">
                  <a:solidFill>
                    <a:srgbClr val="0000FF"/>
                  </a:solidFill>
                  <a:ea typeface="宋体"/>
                  <a:cs typeface="Times New Roman" pitchFamily="18" charset="0"/>
                  <a:sym typeface="Symbol" pitchFamily="18" charset="2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ea typeface="宋体"/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ea typeface="宋体"/>
                  <a:cs typeface="Times New Roman" pitchFamily="18" charset="0"/>
                  <a:sym typeface="Symbol" pitchFamily="18" charset="2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ea typeface="宋体"/>
                  <a:cs typeface="Times New Roman" pitchFamily="18" charset="0"/>
                  <a:sym typeface="Symbol" pitchFamily="18" charset="2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ea typeface="宋体"/>
                  <a:cs typeface="Times New Roman" pitchFamily="18" charset="0"/>
                  <a:sym typeface="Symbol" pitchFamily="18" charset="2"/>
                </a:rPr>
                <a:t>]</a:t>
              </a:r>
              <a:r>
                <a:rPr lang="en-US" altLang="zh-CN" sz="2000" smtClean="0">
                  <a:solidFill>
                    <a:srgbClr val="FF00FF"/>
                  </a:solidFill>
                  <a:ea typeface="宋体"/>
                  <a:cs typeface="Times New Roman" pitchFamily="18" charset="0"/>
                  <a:sym typeface="Wingdings"/>
                </a:rPr>
                <a:t></a:t>
              </a:r>
              <a:r>
                <a:rPr lang="en-US" altLang="zh-CN" sz="2000" i="1" smtClean="0">
                  <a:solidFill>
                    <a:srgbClr val="0000FF"/>
                  </a:solidFill>
                  <a:ea typeface="宋体"/>
                  <a:cs typeface="Times New Roman" pitchFamily="18" charset="0"/>
                  <a:sym typeface="Wingdings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ea typeface="宋体"/>
                  <a:cs typeface="Times New Roman" pitchFamily="18" charset="0"/>
                  <a:sym typeface="Wingdings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ea typeface="宋体"/>
                  <a:cs typeface="Times New Roman" pitchFamily="18" charset="0"/>
                  <a:sym typeface="Wingdings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ea typeface="宋体"/>
                  <a:cs typeface="Times New Roman" pitchFamily="18" charset="0"/>
                  <a:sym typeface="Wingdings"/>
                </a:rPr>
                <a:t>]</a:t>
              </a:r>
              <a:endPara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4414" y="2381243"/>
            <a:ext cx="4143404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 smtClean="0">
                <a:solidFill>
                  <a:srgbClr val="0000FF"/>
                </a:solidFill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</a:rPr>
              <a:t>[0]    </a:t>
            </a:r>
            <a:r>
              <a:rPr lang="en-US" altLang="zh-CN" sz="2200" i="1" smtClean="0">
                <a:solidFill>
                  <a:srgbClr val="0000FF"/>
                </a:solidFill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</a:rPr>
              <a:t>[1]     </a:t>
            </a:r>
            <a:r>
              <a:rPr lang="en-US" altLang="zh-CN" sz="2200" smtClean="0">
                <a:solidFill>
                  <a:srgbClr val="0000FF"/>
                </a:solidFill>
                <a:latin typeface="宋体"/>
                <a:ea typeface="宋体"/>
              </a:rPr>
              <a:t>… </a:t>
            </a:r>
            <a:r>
              <a:rPr lang="en-US" altLang="zh-CN" sz="2200" i="1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 a</a:t>
            </a:r>
            <a:r>
              <a:rPr lang="en-US" altLang="zh-CN" sz="22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[</a:t>
            </a:r>
            <a:r>
              <a:rPr lang="en-US" altLang="zh-CN" sz="2200" i="1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-1]      </a:t>
            </a:r>
            <a:r>
              <a:rPr lang="en-US" altLang="zh-CN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/>
                <a:cs typeface="Times New Roman" pitchFamily="18" charset="0"/>
              </a:rPr>
              <a:t>[</a:t>
            </a:r>
            <a:r>
              <a:rPr lang="en-US" altLang="zh-CN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/>
                <a:cs typeface="Times New Roman" pitchFamily="18" charset="0"/>
              </a:rPr>
              <a:t>k</a:t>
            </a:r>
            <a:r>
              <a:rPr lang="en-US" altLang="zh-CN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/>
                <a:cs typeface="Times New Roman" pitchFamily="18" charset="0"/>
              </a:rPr>
              <a:t>]</a:t>
            </a:r>
            <a:r>
              <a:rPr lang="en-US" altLang="zh-CN" sz="220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sz="2200" smtClean="0">
                <a:solidFill>
                  <a:srgbClr val="0000FF"/>
                </a:solidFill>
              </a:rPr>
              <a:t>   </a:t>
            </a:r>
            <a:endParaRPr lang="zh-CN" altLang="en-US" sz="2200">
              <a:solidFill>
                <a:srgbClr val="0000FF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571604" y="1523987"/>
            <a:ext cx="2214578" cy="955504"/>
            <a:chOff x="1571604" y="1142990"/>
            <a:chExt cx="2214578" cy="716628"/>
          </a:xfrm>
        </p:grpSpPr>
        <p:sp>
          <p:nvSpPr>
            <p:cNvPr id="11" name="左大括号 10"/>
            <p:cNvSpPr/>
            <p:nvPr/>
          </p:nvSpPr>
          <p:spPr>
            <a:xfrm rot="5400000">
              <a:off x="2534893" y="608329"/>
              <a:ext cx="288000" cy="2214578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28794" y="1142990"/>
              <a:ext cx="18573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smtClean="0">
                  <a:solidFill>
                    <a:srgbClr val="FF00FF"/>
                  </a:solidFill>
                  <a:latin typeface="+mj-ea"/>
                  <a:cs typeface="Times New Roman" pitchFamily="18" charset="0"/>
                </a:rPr>
                <a:t>-</a:t>
              </a:r>
              <a:r>
                <a:rPr lang="en-US" altLang="zh-CN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1)</a:t>
              </a:r>
              <a:endParaRPr lang="zh-CN" altLang="en-US" sz="2000">
                <a:solidFill>
                  <a:srgbClr val="FF00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43041" y="3047996"/>
            <a:ext cx="3071836" cy="811889"/>
            <a:chOff x="1643041" y="2285998"/>
            <a:chExt cx="3071836" cy="608917"/>
          </a:xfrm>
        </p:grpSpPr>
        <p:sp>
          <p:nvSpPr>
            <p:cNvPr id="13" name="左大括号 12"/>
            <p:cNvSpPr/>
            <p:nvPr/>
          </p:nvSpPr>
          <p:spPr>
            <a:xfrm rot="16200000">
              <a:off x="3034959" y="894080"/>
              <a:ext cx="288000" cy="3071836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28860" y="2571750"/>
              <a:ext cx="15001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>
                <a:solidFill>
                  <a:srgbClr val="FF00FF"/>
                </a:solidFill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 descr="羊皮纸"/>
          <p:cNvSpPr txBox="1">
            <a:spLocks noChangeArrowheads="1"/>
          </p:cNvSpPr>
          <p:nvPr/>
        </p:nvSpPr>
        <p:spPr bwMode="auto">
          <a:xfrm>
            <a:off x="179388" y="285729"/>
            <a:ext cx="4106860" cy="4708981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perm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(int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n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k)</a:t>
            </a:r>
            <a:endParaRPr kumimoji="1" lang="en-US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 (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k==0)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{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(j=0;j&lt;n;j++)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a[j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("\n");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  <a:endParaRPr kumimoji="1" lang="en-US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else</a:t>
            </a:r>
            <a:endParaRPr kumimoji="1" lang="en-US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(i=0;i&lt;=k;i++)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swap(a[k]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a[i]);</a:t>
            </a:r>
            <a:endParaRPr kumimoji="1" lang="en-US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perm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k-1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en-US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swap(a[k]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a[i]);</a:t>
            </a:r>
            <a:endParaRPr kumimoji="1" lang="en-US" altLang="zh-CN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kumimoji="1" lang="en-US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</p:txBody>
      </p:sp>
      <p:sp>
        <p:nvSpPr>
          <p:cNvPr id="4" name="Text Box 5" descr="新闻纸"/>
          <p:cNvSpPr txBox="1">
            <a:spLocks noChangeArrowheads="1"/>
          </p:cNvSpPr>
          <p:nvPr/>
        </p:nvSpPr>
        <p:spPr bwMode="auto">
          <a:xfrm>
            <a:off x="4833962" y="732364"/>
            <a:ext cx="3095625" cy="1631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main()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n=3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k=2;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int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[]={1,2,3};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perm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k);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429125" y="2476493"/>
            <a:ext cx="2012953" cy="3212598"/>
            <a:chOff x="4857752" y="1577956"/>
            <a:chExt cx="2012953" cy="2409448"/>
          </a:xfrm>
        </p:grpSpPr>
        <p:sp>
          <p:nvSpPr>
            <p:cNvPr id="5" name="Text Box 6" descr="蓝色面巾纸"/>
            <p:cNvSpPr txBox="1">
              <a:spLocks noChangeArrowheads="1"/>
            </p:cNvSpPr>
            <p:nvPr/>
          </p:nvSpPr>
          <p:spPr bwMode="auto">
            <a:xfrm>
              <a:off x="5286380" y="2000246"/>
              <a:ext cx="1584325" cy="198715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tIns="108000" bIns="108000">
              <a:spAutoFit/>
            </a:bodyPr>
            <a:lstStyle/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输出结果：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231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321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312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132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213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123</a:t>
              </a: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4857752" y="1577956"/>
              <a:ext cx="357190" cy="785818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500034" y="47622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550865" y="52677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566638"/>
            <a:ext cx="464347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递归函数设计中几个问题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1333486"/>
            <a:ext cx="6929486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递归函数中的引用形参可以用全局变量代替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2000240"/>
            <a:ext cx="300039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例如，求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1+2+</a:t>
            </a:r>
            <a:r>
              <a:rPr lang="en-US" altLang="zh-CN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i="1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2762246"/>
            <a:ext cx="4929222" cy="263149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add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(int n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&amp;s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 </a:t>
            </a:r>
            <a:r>
              <a:rPr lang="en-US" altLang="zh-CN" sz="2000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//s=1+2+</a:t>
            </a:r>
            <a:r>
              <a:rPr lang="en-US" altLang="zh-CN" sz="2000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Times New Roman" pitchFamily="18" charset="0"/>
              </a:rPr>
              <a:t>…</a:t>
            </a:r>
            <a:r>
              <a:rPr lang="en-US" altLang="zh-CN" sz="2000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sz="2000" i="1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endParaRPr lang="en-US" altLang="zh-CN" sz="2000" smtClean="0">
              <a:solidFill>
                <a:srgbClr val="66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s1;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(n==1)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s=1;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	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add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(n-1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s1);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s=s1+n;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1"/>
            <a:ext cx="350046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可以用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全局变量代替：</a:t>
            </a:r>
            <a:endParaRPr lang="zh-CN" altLang="en-US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38236"/>
            <a:ext cx="6858048" cy="309715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s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	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全局变量</a:t>
            </a:r>
            <a:endParaRPr lang="pt-BR" altLang="zh-CN" sz="200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add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(int n)    </a:t>
            </a:r>
            <a:r>
              <a:rPr lang="pt-BR" altLang="zh-CN" sz="20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理解为</a:t>
            </a:r>
            <a:r>
              <a:rPr lang="en-US" altLang="zh-CN" sz="20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pt-BR" altLang="zh-CN" sz="20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</a:t>
            </a:r>
            <a:r>
              <a:rPr lang="en-US" altLang="zh-CN" sz="20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add(n)</a:t>
            </a:r>
            <a:r>
              <a:rPr lang="zh-CN" altLang="en-US" sz="20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绑定，</a:t>
            </a:r>
            <a:r>
              <a:rPr lang="en-US" altLang="zh-CN" sz="20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s=1+2+</a:t>
            </a:r>
            <a:r>
              <a:rPr lang="en-US" altLang="zh-CN" sz="20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Times New Roman" pitchFamily="18" charset="0"/>
              </a:rPr>
              <a:t>…</a:t>
            </a:r>
            <a:r>
              <a:rPr lang="en-US" altLang="zh-CN" sz="20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sz="2000" i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endParaRPr lang="pt-BR" altLang="zh-CN" sz="200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(n==1)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else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add1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(n-1);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+=n;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956951"/>
            <a:ext cx="8286808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 递归函数中的非引用形参作为状态变量，可以自动回溯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571605" y="1817219"/>
            <a:ext cx="2893313" cy="2843724"/>
            <a:chOff x="1643042" y="1071552"/>
            <a:chExt cx="2893313" cy="2132793"/>
          </a:xfrm>
        </p:grpSpPr>
        <p:grpSp>
          <p:nvGrpSpPr>
            <p:cNvPr id="8" name="组合 7"/>
            <p:cNvGrpSpPr/>
            <p:nvPr/>
          </p:nvGrpSpPr>
          <p:grpSpPr>
            <a:xfrm>
              <a:off x="1643042" y="2368461"/>
              <a:ext cx="746476" cy="607360"/>
              <a:chOff x="1428728" y="3107398"/>
              <a:chExt cx="746476" cy="607360"/>
            </a:xfrm>
          </p:grpSpPr>
          <p:sp>
            <p:nvSpPr>
              <p:cNvPr id="9" name="Text Box 12"/>
              <p:cNvSpPr txBox="1">
                <a:spLocks noChangeArrowheads="1"/>
              </p:cNvSpPr>
              <p:nvPr/>
            </p:nvSpPr>
            <p:spPr bwMode="auto">
              <a:xfrm>
                <a:off x="1428728" y="3425216"/>
                <a:ext cx="683138" cy="28954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ts val="18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F(2)</a:t>
                </a:r>
              </a:p>
            </p:txBody>
          </p: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1908283" y="3107398"/>
                <a:ext cx="266921" cy="311032"/>
              </a:xfrm>
              <a:custGeom>
                <a:avLst/>
                <a:gdLst/>
                <a:ahLst/>
                <a:cxnLst>
                  <a:cxn ang="0">
                    <a:pos x="177" y="0"/>
                  </a:cxn>
                  <a:cxn ang="0">
                    <a:pos x="0" y="275"/>
                  </a:cxn>
                </a:cxnLst>
                <a:rect l="0" t="0" r="r" b="b"/>
                <a:pathLst>
                  <a:path w="177" h="275">
                    <a:moveTo>
                      <a:pt x="177" y="0"/>
                    </a:moveTo>
                    <a:lnTo>
                      <a:pt x="0" y="275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787638" y="2359413"/>
              <a:ext cx="769096" cy="616408"/>
              <a:chOff x="2573324" y="3098350"/>
              <a:chExt cx="769096" cy="616408"/>
            </a:xfrm>
          </p:grpSpPr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659282" y="3425216"/>
                <a:ext cx="683138" cy="28954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ts val="18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F(1)</a:t>
                </a:r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2573324" y="3098350"/>
                <a:ext cx="292558" cy="3200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4" y="283"/>
                  </a:cxn>
                </a:cxnLst>
                <a:rect l="0" t="0" r="r" b="b"/>
                <a:pathLst>
                  <a:path w="194" h="283">
                    <a:moveTo>
                      <a:pt x="0" y="0"/>
                    </a:moveTo>
                    <a:lnTo>
                      <a:pt x="194" y="283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255303" y="1716991"/>
              <a:ext cx="785686" cy="642422"/>
              <a:chOff x="2040989" y="2455928"/>
              <a:chExt cx="785686" cy="642422"/>
            </a:xfrm>
          </p:grpSpPr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040989" y="2808808"/>
                <a:ext cx="683138" cy="28954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ts val="18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F(3)</a:t>
                </a:r>
              </a:p>
            </p:txBody>
          </p:sp>
          <p:sp>
            <p:nvSpPr>
              <p:cNvPr id="16" name="Freeform 21"/>
              <p:cNvSpPr>
                <a:spLocks/>
              </p:cNvSpPr>
              <p:nvPr/>
            </p:nvSpPr>
            <p:spPr bwMode="auto">
              <a:xfrm>
                <a:off x="2499432" y="2455928"/>
                <a:ext cx="327243" cy="350618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0" y="310"/>
                  </a:cxn>
                </a:cxnLst>
                <a:rect l="0" t="0" r="r" b="b"/>
                <a:pathLst>
                  <a:path w="217" h="310">
                    <a:moveTo>
                      <a:pt x="217" y="0"/>
                    </a:moveTo>
                    <a:lnTo>
                      <a:pt x="0" y="31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353151" y="1716991"/>
              <a:ext cx="683138" cy="660518"/>
              <a:chOff x="3138837" y="2455928"/>
              <a:chExt cx="683138" cy="660518"/>
            </a:xfrm>
          </p:grpSpPr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3138837" y="2826904"/>
                <a:ext cx="683138" cy="28954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ts val="18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F(2)</a:t>
                </a:r>
              </a:p>
            </p:txBody>
          </p:sp>
          <p:sp>
            <p:nvSpPr>
              <p:cNvPr id="19" name="Freeform 22"/>
              <p:cNvSpPr>
                <a:spLocks/>
              </p:cNvSpPr>
              <p:nvPr/>
            </p:nvSpPr>
            <p:spPr bwMode="auto">
              <a:xfrm>
                <a:off x="3140345" y="2455928"/>
                <a:ext cx="352121" cy="3633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0" y="310"/>
                  </a:cxn>
                </a:cxnLst>
                <a:rect l="0" t="0" r="r" b="b"/>
                <a:pathLst>
                  <a:path w="210" h="310">
                    <a:moveTo>
                      <a:pt x="0" y="0"/>
                    </a:moveTo>
                    <a:lnTo>
                      <a:pt x="210" y="31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2838912" y="1433104"/>
              <a:ext cx="683139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F(4)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50273" y="2975821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</a:rPr>
                <a:t>=1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64719" y="2975821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</a:rPr>
                <a:t>=1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31235" y="2047127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</a:rPr>
                <a:t>=2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07727" y="2047127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</a:rPr>
                <a:t>=1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2829307" y="1785820"/>
              <a:ext cx="324482" cy="288000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2223225" y="2397080"/>
              <a:ext cx="324482" cy="288000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16200000" flipV="1">
              <a:off x="2917813" y="2388926"/>
              <a:ext cx="281962" cy="286239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rot="16200000" flipV="1">
              <a:off x="3502081" y="1757848"/>
              <a:ext cx="281962" cy="286239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28926" y="1071552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</a:rPr>
                <a:t>=4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000628" y="2579225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表示状态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状态自动回溯</a:t>
            </a:r>
            <a:endParaRPr lang="zh-CN" altLang="en-US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580139"/>
            <a:ext cx="8786874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  递归调用后面的语句表示该子问题执行完毕后要完成的功能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1342144"/>
            <a:ext cx="4357718" cy="306080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(int n)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(n&gt;=1)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printf("n1=%d\n",n); 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//(1)</a:t>
            </a:r>
            <a:endParaRPr lang="pt-BR" altLang="zh-CN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(n-1);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printf("n2=%d\n",n); 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//(2)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86314" y="1532645"/>
            <a:ext cx="1285884" cy="3082000"/>
            <a:chOff x="4786314" y="1428742"/>
            <a:chExt cx="1285884" cy="2311500"/>
          </a:xfrm>
        </p:grpSpPr>
        <p:sp>
          <p:nvSpPr>
            <p:cNvPr id="5" name="TextBox 4"/>
            <p:cNvSpPr txBox="1"/>
            <p:nvPr/>
          </p:nvSpPr>
          <p:spPr>
            <a:xfrm>
              <a:off x="5000628" y="2285998"/>
              <a:ext cx="857256" cy="14542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n1=3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n1=2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n1=1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n2=1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n2=2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n2=3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86314" y="1428742"/>
              <a:ext cx="1285884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fun(3)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的输出结果</a:t>
              </a:r>
              <a:endPara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29388" y="5057713"/>
            <a:ext cx="2357454" cy="992845"/>
            <a:chOff x="6429388" y="3715353"/>
            <a:chExt cx="2357454" cy="744634"/>
          </a:xfrm>
        </p:grpSpPr>
        <p:sp>
          <p:nvSpPr>
            <p:cNvPr id="23" name="TextBox 22"/>
            <p:cNvSpPr txBox="1"/>
            <p:nvPr/>
          </p:nvSpPr>
          <p:spPr>
            <a:xfrm>
              <a:off x="6429388" y="3929072"/>
              <a:ext cx="2357454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在</a:t>
              </a: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fun(2)</a:t>
              </a: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的全部功能执行后才执行</a:t>
              </a:r>
            </a:p>
          </p:txBody>
        </p:sp>
        <p:cxnSp>
          <p:nvCxnSpPr>
            <p:cNvPr id="25" name="直接箭头连接符 24"/>
            <p:cNvCxnSpPr>
              <a:stCxn id="23" idx="0"/>
              <a:endCxn id="10" idx="2"/>
            </p:cNvCxnSpPr>
            <p:nvPr/>
          </p:nvCxnSpPr>
          <p:spPr>
            <a:xfrm rot="5400000" flipH="1" flipV="1">
              <a:off x="7500958" y="3821716"/>
              <a:ext cx="214314" cy="1588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357950" y="1437395"/>
            <a:ext cx="2428892" cy="3619525"/>
            <a:chOff x="6357950" y="1000114"/>
            <a:chExt cx="2428892" cy="2714644"/>
          </a:xfrm>
        </p:grpSpPr>
        <p:sp>
          <p:nvSpPr>
            <p:cNvPr id="7" name="矩形 6"/>
            <p:cNvSpPr/>
            <p:nvPr/>
          </p:nvSpPr>
          <p:spPr>
            <a:xfrm>
              <a:off x="6357950" y="1000114"/>
              <a:ext cx="857256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fun(3)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072330" y="2500312"/>
              <a:ext cx="857256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fun(2)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072330" y="1785932"/>
              <a:ext cx="1071570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语句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(1)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72330" y="3214692"/>
              <a:ext cx="1071570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语句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(2)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4" name="直接连接符 13"/>
            <p:cNvCxnSpPr>
              <a:stCxn id="7" idx="2"/>
            </p:cNvCxnSpPr>
            <p:nvPr/>
          </p:nvCxnSpPr>
          <p:spPr>
            <a:xfrm rot="5400000">
              <a:off x="5786446" y="2500312"/>
              <a:ext cx="2000264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6786578" y="2071684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6786578" y="3523463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6786578" y="2727326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7929586" y="2740026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215338" y="2528830"/>
              <a:ext cx="571504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宋体"/>
                  <a:ea typeface="宋体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14282" y="5715016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b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掌握递归函数的执行过程有助于递归算法设计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103586" y="4702903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/16</a:t>
            </a:r>
            <a:endParaRPr lang="en-US" altLang="zh-CN"/>
          </a:p>
        </p:txBody>
      </p:sp>
      <p:pic>
        <p:nvPicPr>
          <p:cNvPr id="1026" name="Picture 2" descr="https://ss3.bdstatic.com/70cFv8Sh_Q1YnxGkpoWK1HF6hhy/it/u=1074911595,3152631570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500306"/>
            <a:ext cx="1857388" cy="1857390"/>
          </a:xfrm>
          <a:prstGeom prst="rect">
            <a:avLst/>
          </a:prstGeom>
          <a:noFill/>
        </p:spPr>
      </p:pic>
      <p:pic>
        <p:nvPicPr>
          <p:cNvPr id="2" name="Picture 2" descr="https://ss1.bdstatic.com/70cFvXSh_Q1YnxGkpoWK1HF6hhy/it/u=3321826891,3182210206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642918"/>
            <a:ext cx="3143272" cy="34668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1"/>
            <a:ext cx="5715040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 递归算法如何转换为非递归算法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619237"/>
            <a:ext cx="7215238" cy="105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对于尾递归，可以用循环递推方法来转换。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对于其他递归，可以用栈模拟执行过程来转换。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428604"/>
            <a:ext cx="8001056" cy="876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  在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Hanoi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问题的递归算法中，当移动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6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个盘片时递归次数是多少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1523987"/>
            <a:ext cx="5005576" cy="12504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rIns="180000" bIns="144000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1			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2m(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-1)+1		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&gt;1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4348" y="2857496"/>
            <a:ext cx="5214974" cy="2914557"/>
            <a:chOff x="714348" y="2000246"/>
            <a:chExt cx="5214974" cy="2185918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2385671"/>
              <a:ext cx="4786346" cy="180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cs typeface="Times New Roman" pitchFamily="18" charset="0"/>
                </a:rPr>
                <a:t>t(6) = 2t(5) + 1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cs typeface="Times New Roman" pitchFamily="18" charset="0"/>
                </a:rPr>
                <a:t>       =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itchFamily="18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itchFamily="18" charset="0"/>
                </a:rPr>
                <a:t>t(4) + 1 + 2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cs typeface="Times New Roman" pitchFamily="18" charset="0"/>
                </a:rPr>
                <a:t>       =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itchFamily="18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itchFamily="18" charset="0"/>
                </a:rPr>
                <a:t>t(3) + 1 + 2 + 2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itchFamily="18" charset="0"/>
                </a:rPr>
                <a:t>2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cs typeface="Times New Roman" pitchFamily="18" charset="0"/>
                </a:rPr>
                <a:t>       =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itchFamily="18" charset="0"/>
                </a:rPr>
                <a:t>4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itchFamily="18" charset="0"/>
                </a:rPr>
                <a:t>t(2) + 1 + 2 + 2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itchFamily="18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itchFamily="18" charset="0"/>
                </a:rPr>
                <a:t> + 2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itchFamily="18" charset="0"/>
                </a:rPr>
                <a:t>3</a:t>
              </a:r>
              <a:endParaRPr lang="en-US" altLang="zh-CN" sz="2000" smtClean="0">
                <a:solidFill>
                  <a:srgbClr val="0000FF"/>
                </a:solidFill>
                <a:cs typeface="Times New Roman" pitchFamily="18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cs typeface="Times New Roman" pitchFamily="18" charset="0"/>
                </a:rPr>
                <a:t>       =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itchFamily="18" charset="0"/>
                </a:rPr>
                <a:t>5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itchFamily="18" charset="0"/>
                </a:rPr>
                <a:t>t(1) + 1 + 2 + 2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itchFamily="18" charset="0"/>
                </a:rPr>
                <a:t>2 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itchFamily="18" charset="0"/>
                </a:rPr>
                <a:t>+ 2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itchFamily="18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itchFamily="18" charset="0"/>
                </a:rPr>
                <a:t> +2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itchFamily="18" charset="0"/>
                </a:rPr>
                <a:t>4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cs typeface="Times New Roman" pitchFamily="18" charset="0"/>
                </a:rPr>
                <a:t>       = 1 +2 + 2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itchFamily="18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itchFamily="18" charset="0"/>
                </a:rPr>
                <a:t> + 2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itchFamily="18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itchFamily="18" charset="0"/>
                </a:rPr>
                <a:t>+2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itchFamily="18" charset="0"/>
                </a:rPr>
                <a:t>4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itchFamily="18" charset="0"/>
                </a:rPr>
                <a:t> +2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itchFamily="18" charset="0"/>
                </a:rPr>
                <a:t>5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itchFamily="18" charset="0"/>
                </a:rPr>
                <a:t> = 2</a:t>
              </a:r>
              <a:r>
                <a:rPr lang="en-US" altLang="zh-CN" sz="2000" baseline="30000" smtClean="0">
                  <a:solidFill>
                    <a:srgbClr val="0000FF"/>
                  </a:solidFill>
                  <a:cs typeface="Times New Roman" pitchFamily="18" charset="0"/>
                </a:rPr>
                <a:t>6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smtClean="0">
                  <a:solidFill>
                    <a:srgbClr val="0000FF"/>
                  </a:solidFill>
                  <a:cs typeface="Times New Roman" pitchFamily="18" charset="0"/>
                </a:rPr>
                <a:t>1=63</a:t>
              </a:r>
              <a:endParaRPr lang="zh-CN" altLang="en-US" sz="20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714348" y="2000246"/>
              <a:ext cx="357190" cy="785818"/>
            </a:xfrm>
            <a:prstGeom prst="curvedRigh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28596" y="857232"/>
            <a:ext cx="3786214" cy="127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F(1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>
              <a:spcBef>
                <a:spcPts val="0"/>
              </a:spcBef>
            </a:pP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F(2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)=1</a:t>
            </a:r>
          </a:p>
          <a:p>
            <a:pPr algn="l"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F(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)=F(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1)+F(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  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&gt;2</a:t>
            </a:r>
            <a:endParaRPr lang="en-US" altLang="zh-CN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714612" y="3952696"/>
            <a:ext cx="746476" cy="809813"/>
            <a:chOff x="1428728" y="3107398"/>
            <a:chExt cx="746476" cy="607360"/>
          </a:xfrm>
        </p:grpSpPr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1428728" y="3425216"/>
              <a:ext cx="683138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F(2)</a:t>
              </a:r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1908283" y="3107398"/>
              <a:ext cx="266921" cy="311032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859208" y="3940632"/>
            <a:ext cx="769096" cy="821877"/>
            <a:chOff x="2573324" y="3098350"/>
            <a:chExt cx="769096" cy="616408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659282" y="3425216"/>
              <a:ext cx="683138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F(1)</a:t>
              </a:r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2573324" y="3098350"/>
              <a:ext cx="292558" cy="3200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326873" y="3084069"/>
            <a:ext cx="785686" cy="856563"/>
            <a:chOff x="2040989" y="2455928"/>
            <a:chExt cx="785686" cy="642422"/>
          </a:xfrm>
        </p:grpSpPr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040989" y="2808808"/>
              <a:ext cx="683138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F(3)</a:t>
              </a:r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2499432" y="2455928"/>
              <a:ext cx="327243" cy="350618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0" y="310"/>
                </a:cxn>
              </a:cxnLst>
              <a:rect l="0" t="0" r="r" b="b"/>
              <a:pathLst>
                <a:path w="217" h="310">
                  <a:moveTo>
                    <a:pt x="217" y="0"/>
                  </a:moveTo>
                  <a:lnTo>
                    <a:pt x="0" y="31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424721" y="3084069"/>
            <a:ext cx="683138" cy="880691"/>
            <a:chOff x="3138837" y="2455928"/>
            <a:chExt cx="683138" cy="660518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138837" y="2826904"/>
              <a:ext cx="683138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F(2)</a:t>
              </a:r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3140345" y="2455928"/>
              <a:ext cx="352121" cy="3633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910483" y="2705553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F(4)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7126" y="214291"/>
            <a:ext cx="6929518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  分析递归求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Fibonacci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数列时，栈的变化情况？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rot="5400000">
            <a:off x="5041554" y="3801715"/>
            <a:ext cx="1920000" cy="1588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>
            <a:off x="6113124" y="3800657"/>
            <a:ext cx="1920000" cy="1588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001554" y="4746464"/>
            <a:ext cx="1080000" cy="2117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21843" y="4762510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</a:rPr>
              <a:t>=1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036289" y="4762510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</a:rPr>
              <a:t>=1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02805" y="3524251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</a:rPr>
              <a:t>=2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79297" y="3581842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</a:rPr>
              <a:t>=1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14876" y="2671143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</a:rPr>
              <a:t>=3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8596" y="2422442"/>
            <a:ext cx="1428760" cy="46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求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F(4) = 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?</a:t>
            </a:r>
            <a:endParaRPr lang="zh-CN" altLang="en-US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72198" y="2028690"/>
            <a:ext cx="714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栈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143636" y="4191006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4</a:t>
            </a:r>
            <a:r>
              <a:rPr lang="zh-CN" altLang="en-US" sz="2000" smtClean="0">
                <a:solidFill>
                  <a:schemeClr val="bg1"/>
                </a:solidFill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</a:rPr>
              <a:t>?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143372" y="5429265"/>
            <a:ext cx="1714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求出</a:t>
            </a:r>
            <a:r>
              <a:rPr lang="en-US" altLang="zh-CN" sz="20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F(4)=3</a:t>
            </a:r>
            <a:endParaRPr lang="zh-CN" altLang="en-US" sz="2000">
              <a:solidFill>
                <a:srgbClr val="0000FF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5008" y="4857760"/>
            <a:ext cx="1571636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6600CC"/>
                </a:solidFill>
                <a:latin typeface="楷体" pitchFamily="49" charset="-122"/>
                <a:ea typeface="楷体" pitchFamily="49" charset="-122"/>
              </a:rPr>
              <a:t>参数，函数值</a:t>
            </a:r>
            <a:endParaRPr lang="zh-CN" altLang="en-US" sz="1600">
              <a:solidFill>
                <a:srgbClr val="6600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3</a:t>
            </a:r>
            <a:r>
              <a:rPr lang="zh-CN" altLang="en-US" sz="2000" smtClean="0">
                <a:solidFill>
                  <a:schemeClr val="bg1"/>
                </a:solidFill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</a:rPr>
              <a:t>?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</a:rPr>
              <a:t>?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</a:rPr>
              <a:t>1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1</a:t>
            </a:r>
            <a:r>
              <a:rPr lang="zh-CN" altLang="en-US" sz="2000" smtClean="0">
                <a:solidFill>
                  <a:schemeClr val="bg1"/>
                </a:solidFill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</a:rPr>
              <a:t>?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1</a:t>
            </a:r>
            <a:r>
              <a:rPr lang="zh-CN" altLang="en-US" sz="2000" smtClean="0">
                <a:solidFill>
                  <a:schemeClr val="bg1"/>
                </a:solidFill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</a:rPr>
              <a:t>1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3</a:t>
            </a:r>
            <a:r>
              <a:rPr lang="zh-CN" altLang="en-US" sz="2000" smtClean="0">
                <a:solidFill>
                  <a:schemeClr val="bg1"/>
                </a:solidFill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</a:rPr>
              <a:t>2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</a:rPr>
              <a:t>?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</a:rPr>
              <a:t>1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43636" y="4191006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4</a:t>
            </a:r>
            <a:r>
              <a:rPr lang="zh-CN" altLang="en-US" sz="2000" smtClean="0">
                <a:solidFill>
                  <a:schemeClr val="bg1"/>
                </a:solidFill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</a:rPr>
              <a:t>3 </a:t>
            </a:r>
            <a:endParaRPr lang="zh-CN" altLang="en-US" sz="2000">
              <a:solidFill>
                <a:schemeClr val="bg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rot="5400000" flipH="1" flipV="1">
            <a:off x="3859497" y="3189975"/>
            <a:ext cx="432643" cy="28800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5400000" flipH="1" flipV="1">
            <a:off x="3240715" y="4038855"/>
            <a:ext cx="432643" cy="28800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16200000" flipV="1">
            <a:off x="3942389" y="4027690"/>
            <a:ext cx="375949" cy="286239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16200000" flipV="1">
            <a:off x="4526658" y="3186253"/>
            <a:ext cx="375949" cy="286239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rot="5400000">
            <a:off x="3833808" y="2429133"/>
            <a:ext cx="4762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 flipH="1" flipV="1">
            <a:off x="4100281" y="2448148"/>
            <a:ext cx="514812" cy="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3" grpId="0"/>
      <p:bldP spid="75" grpId="0"/>
      <p:bldP spid="76" grpId="0"/>
      <p:bldP spid="77" grpId="0"/>
      <p:bldP spid="78" grpId="0"/>
      <p:bldP spid="79" grpId="0"/>
      <p:bldP spid="94" grpId="0" animBg="1"/>
      <p:bldP spid="94" grpId="1" animBg="1"/>
      <p:bldP spid="96" grpId="0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" name="Oval 8"/>
          <p:cNvSpPr>
            <a:spLocks noChangeAspect="1" noChangeArrowheads="1"/>
          </p:cNvSpPr>
          <p:nvPr/>
        </p:nvSpPr>
        <p:spPr bwMode="auto">
          <a:xfrm>
            <a:off x="785786" y="862075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" name="Oval 9"/>
          <p:cNvSpPr>
            <a:spLocks noChangeAspect="1" noChangeArrowheads="1"/>
          </p:cNvSpPr>
          <p:nvPr/>
        </p:nvSpPr>
        <p:spPr bwMode="auto">
          <a:xfrm>
            <a:off x="836617" y="912619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57356" y="952483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递归算法设计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85918" y="2000241"/>
            <a:ext cx="5643602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基于递归数据结构的递归算法设计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71670" y="2952746"/>
            <a:ext cx="664373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利用递归数据结构的递归特性建立递归模型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编写对应的递归算法</a:t>
            </a:r>
            <a:endParaRPr lang="zh-CN" altLang="en-US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668484" y="1333486"/>
            <a:ext cx="5832475" cy="2638570"/>
            <a:chOff x="1330325" y="1196975"/>
            <a:chExt cx="5832475" cy="1978928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2051050" y="198913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555875" y="198913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490913" y="198913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95738" y="198913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153150" y="198913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657975" y="198913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843213" y="2171700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284663" y="2179638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5507038" y="2179638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003800" y="1846263"/>
              <a:ext cx="720725" cy="373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...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692275" y="2205038"/>
              <a:ext cx="358775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330325" y="1844675"/>
              <a:ext cx="504825" cy="373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0000FF"/>
                  </a:solidFill>
                </a:rPr>
                <a:t>L</a:t>
              </a:r>
            </a:p>
          </p:txBody>
        </p:sp>
        <p:sp>
          <p:nvSpPr>
            <p:cNvPr id="16" name="AutoShape 15"/>
            <p:cNvSpPr>
              <a:spLocks/>
            </p:cNvSpPr>
            <p:nvPr/>
          </p:nvSpPr>
          <p:spPr bwMode="auto">
            <a:xfrm rot="5400000">
              <a:off x="4435471" y="-236540"/>
              <a:ext cx="201619" cy="4103687"/>
            </a:xfrm>
            <a:prstGeom prst="leftBrace">
              <a:avLst>
                <a:gd name="adj1" fmla="val 468297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563938" y="1196975"/>
              <a:ext cx="208756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en-US" altLang="zh-CN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：大问题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851275" y="2852738"/>
              <a:ext cx="280828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en-US" altLang="zh-CN" sz="2000">
                  <a:solidFill>
                    <a:srgbClr val="FF00FF"/>
                  </a:solidFill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&gt;next)</a:t>
              </a: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：小问题</a:t>
              </a:r>
            </a:p>
          </p:txBody>
        </p:sp>
        <p:sp>
          <p:nvSpPr>
            <p:cNvPr id="19" name="AutoShape 18"/>
            <p:cNvSpPr>
              <a:spLocks/>
            </p:cNvSpPr>
            <p:nvPr/>
          </p:nvSpPr>
          <p:spPr bwMode="auto">
            <a:xfrm rot="16200000">
              <a:off x="5037931" y="1235869"/>
              <a:ext cx="149225" cy="2808288"/>
            </a:xfrm>
            <a:prstGeom prst="leftBrace">
              <a:avLst>
                <a:gd name="adj1" fmla="val 320471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00166" y="571480"/>
            <a:ext cx="614366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设计递归算法销毁一个不带头节点的单链表。</a:t>
            </a:r>
            <a:endParaRPr lang="zh-CN" altLang="en-US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5852" y="4191005"/>
            <a:ext cx="585791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不做任何事件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		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为空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Wingdings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L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-&gt;next);  free(L);	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非空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Wingdings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85728"/>
            <a:ext cx="80387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238235"/>
            <a:ext cx="4000528" cy="36321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release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(LinkList *&amp;L)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if (L!=NULL)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{     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release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(L-&gt;next);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free(L);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380979"/>
            <a:ext cx="3929090" cy="44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1"/>
            <a:ext cx="5357850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 基于递归方法的递归算法设计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8662" y="1500174"/>
            <a:ext cx="7715304" cy="2297970"/>
            <a:chOff x="1142976" y="1071552"/>
            <a:chExt cx="7715304" cy="1723478"/>
          </a:xfrm>
        </p:grpSpPr>
        <p:sp>
          <p:nvSpPr>
            <p:cNvPr id="9" name="TextBox 8"/>
            <p:cNvSpPr txBox="1"/>
            <p:nvPr/>
          </p:nvSpPr>
          <p:spPr>
            <a:xfrm>
              <a:off x="1928794" y="1071552"/>
              <a:ext cx="6929486" cy="37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如何将递归特性不明显的问题转化为递归问题求解</a:t>
              </a:r>
              <a:endParaRPr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2976" y="1643056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2214546" y="1571618"/>
              <a:ext cx="5715040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确定问题的形式化描述</a:t>
              </a:r>
              <a:endPara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确定哪些是大问题，哪些是小问题</a:t>
              </a:r>
              <a:endPara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确定大、小问题的关系</a:t>
              </a:r>
              <a:endPara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确定特殊（递归结束）情况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85786" y="1951673"/>
            <a:ext cx="7286676" cy="21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 解：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[0..</a:t>
            </a:r>
            <a:r>
              <a:rPr kumimoji="1"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个元素）的所有元素的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全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排序，为大问题。</a:t>
            </a:r>
            <a:endParaRPr kumimoji="1"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则</a:t>
            </a:r>
            <a:r>
              <a:rPr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-1)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[0..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（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个元素）的所有元素的全排序，为小问题。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999166"/>
            <a:ext cx="6715172" cy="46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假设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数组含有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…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，求其全排列。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808665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ts val="2400"/>
          </a:lnSpc>
          <a:spcBef>
            <a:spcPts val="0"/>
          </a:spcBef>
          <a:defRPr sz="2000" smtClean="0">
            <a:solidFill>
              <a:srgbClr val="0000FF"/>
            </a:solidFill>
            <a:latin typeface="楷体" pitchFamily="49" charset="-122"/>
            <a:ea typeface="楷体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2460</TotalTime>
  <Words>817</Words>
  <Application>Microsoft PowerPoint</Application>
  <PresentationFormat>全屏显示(4:3)</PresentationFormat>
  <Paragraphs>194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1064</cp:revision>
  <dcterms:created xsi:type="dcterms:W3CDTF">2004-03-31T23:50:14Z</dcterms:created>
  <dcterms:modified xsi:type="dcterms:W3CDTF">2017-05-22T07:16:09Z</dcterms:modified>
</cp:coreProperties>
</file>