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sldIdLst>
    <p:sldId id="282" r:id="rId2"/>
    <p:sldId id="337" r:id="rId3"/>
    <p:sldId id="283" r:id="rId4"/>
    <p:sldId id="284" r:id="rId5"/>
    <p:sldId id="285" r:id="rId6"/>
    <p:sldId id="305" r:id="rId7"/>
    <p:sldId id="287" r:id="rId8"/>
    <p:sldId id="288" r:id="rId9"/>
    <p:sldId id="289" r:id="rId10"/>
    <p:sldId id="307" r:id="rId11"/>
    <p:sldId id="306" r:id="rId12"/>
    <p:sldId id="333" r:id="rId13"/>
    <p:sldId id="291" r:id="rId14"/>
    <p:sldId id="292" r:id="rId15"/>
    <p:sldId id="293" r:id="rId16"/>
    <p:sldId id="344" r:id="rId17"/>
    <p:sldId id="308" r:id="rId18"/>
    <p:sldId id="295" r:id="rId19"/>
    <p:sldId id="338" r:id="rId20"/>
    <p:sldId id="340" r:id="rId21"/>
    <p:sldId id="341" r:id="rId22"/>
    <p:sldId id="342" r:id="rId23"/>
    <p:sldId id="343" r:id="rId24"/>
    <p:sldId id="299" r:id="rId25"/>
    <p:sldId id="301" r:id="rId26"/>
    <p:sldId id="345" r:id="rId27"/>
    <p:sldId id="346" r:id="rId28"/>
    <p:sldId id="332" r:id="rId2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FF00FF"/>
    <a:srgbClr val="0A0A0E"/>
    <a:srgbClr val="00CC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5" autoAdjust="0"/>
    <p:restoredTop sz="94721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BBCA-EC8C-4439-BCF3-FD404CDECDFB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5F7D-0DA1-4C62-9E70-7AFDA7092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4229-F319-4F30-9570-F8C883659D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1F5-ECA9-43FD-B4D6-57AB74CCB0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9CF0-232E-4908-94A2-39732D7DFC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D4BC-588B-477E-9DAD-52AE492903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EC2-ED51-4CF5-8737-CEADA07168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1EF9-7D86-4BC0-ADC1-492FBC7492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A55E-0F3A-4C47-9C1D-F46016C620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FFAE7A8-32F3-4142-92F6-DC25EE32FF9C}" type="slidenum">
              <a:rPr lang="en-US" altLang="zh-CN" smtClean="0"/>
              <a:pPr/>
              <a:t>‹#›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4951-8305-4313-AF67-C7F299C236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38E-475E-4EF6-BEDA-4D0DBCCE3B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DC94-6F40-4E02-89A0-CD4A632878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25515" y="2076436"/>
            <a:ext cx="806132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一个阶数较大的矩阵中的非零元素个数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相对于矩阵元素的总个数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十分小时，即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s&lt;&lt;t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时，称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该矩阵为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例如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100×100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的矩阵，若其中只有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个非零元素，就可称其为稀疏矩阵。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2910" y="1428736"/>
            <a:ext cx="3024187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稀疏矩阵的定义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2714612" y="357166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429388" y="3144042"/>
            <a:ext cx="2143140" cy="1858853"/>
            <a:chOff x="6429388" y="3144042"/>
            <a:chExt cx="2143140" cy="1858853"/>
          </a:xfrm>
        </p:grpSpPr>
        <p:sp>
          <p:nvSpPr>
            <p:cNvPr id="5" name="TextBox 4"/>
            <p:cNvSpPr txBox="1"/>
            <p:nvPr/>
          </p:nvSpPr>
          <p:spPr>
            <a:xfrm>
              <a:off x="6429388" y="4572008"/>
              <a:ext cx="2143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定性的描述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6786578" y="3857628"/>
              <a:ext cx="14287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9" name="Group 5"/>
          <p:cNvGraphicFramePr>
            <a:graphicFrameLocks noGrp="1"/>
          </p:cNvGraphicFramePr>
          <p:nvPr/>
        </p:nvGraphicFramePr>
        <p:xfrm>
          <a:off x="2313011" y="3000372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4572000" y="1355712"/>
            <a:ext cx="540000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563" name="Group 99"/>
          <p:cNvGraphicFramePr>
            <a:graphicFrameLocks noGrp="1"/>
          </p:cNvGraphicFramePr>
          <p:nvPr/>
        </p:nvGraphicFramePr>
        <p:xfrm>
          <a:off x="6345261" y="2786058"/>
          <a:ext cx="1512887" cy="3291840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48" name="AutoShape 84"/>
          <p:cNvSpPr>
            <a:spLocks noChangeArrowheads="1"/>
          </p:cNvSpPr>
          <p:nvPr/>
        </p:nvSpPr>
        <p:spPr bwMode="auto">
          <a:xfrm>
            <a:off x="4546623" y="4511672"/>
            <a:ext cx="719138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549" name="Text Box 85"/>
          <p:cNvSpPr txBox="1">
            <a:spLocks noChangeArrowheads="1"/>
          </p:cNvSpPr>
          <p:nvPr/>
        </p:nvSpPr>
        <p:spPr bwMode="auto">
          <a:xfrm>
            <a:off x="357158" y="915980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增加元素</a:t>
            </a:r>
          </a:p>
        </p:txBody>
      </p:sp>
      <p:sp>
        <p:nvSpPr>
          <p:cNvPr id="62564" name="Text Box 100"/>
          <p:cNvSpPr txBox="1"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将一个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元素修改为非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。如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[3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][5]=8</a:t>
            </a:r>
            <a:endParaRPr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391308" y="4605346"/>
          <a:ext cx="14287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3"/>
                <a:gridCol w="476253"/>
                <a:gridCol w="47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84992" y="785000"/>
            <a:ext cx="3358380" cy="1858182"/>
            <a:chOff x="1571604" y="3714752"/>
            <a:chExt cx="3358380" cy="1858182"/>
          </a:xfrm>
        </p:grpSpPr>
        <p:sp>
          <p:nvSpPr>
            <p:cNvPr id="16" name="TextBox 1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0   0   0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000628" y="785000"/>
            <a:ext cx="3358380" cy="1858182"/>
            <a:chOff x="1571604" y="3714752"/>
            <a:chExt cx="3358380" cy="1858182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8</a:t>
              </a:r>
              <a:r>
                <a:rPr lang="en-US" altLang="zh-CN" sz="2000" dirty="0" smtClean="0"/>
                <a:t>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463937" y="1701788"/>
            <a:ext cx="4465649" cy="279389"/>
            <a:chOff x="3463937" y="1701788"/>
            <a:chExt cx="4465649" cy="279389"/>
          </a:xfrm>
        </p:grpSpPr>
        <p:cxnSp>
          <p:nvCxnSpPr>
            <p:cNvPr id="13" name="直接箭头连接符 12"/>
            <p:cNvCxnSpPr>
              <a:stCxn id="11" idx="3"/>
              <a:endCxn id="62508" idx="1"/>
            </p:cNvCxnSpPr>
            <p:nvPr/>
          </p:nvCxnSpPr>
          <p:spPr>
            <a:xfrm flipV="1">
              <a:off x="3681424" y="1839107"/>
              <a:ext cx="4030675" cy="47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3463937" y="1706539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7712099" y="1701788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10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8164" y="928670"/>
            <a:ext cx="7177108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kumimoji="1" lang="nb-NO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Value</a:t>
            </a:r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(TSMatrix &amp;t,ElemType x,int i,int j)</a:t>
            </a:r>
          </a:p>
          <a:p>
            <a:pPr algn="l"/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kumimoji="1" lang="nb-NO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int </a:t>
            </a:r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k=0,k1;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j&gt;=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return false;       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失败时返回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[k].r) 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查找行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&amp;&amp; j&gt;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  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0100" y="2314510"/>
            <a:ext cx="6143668" cy="2043184"/>
            <a:chOff x="1071538" y="2243072"/>
            <a:chExt cx="6143668" cy="2043184"/>
          </a:xfrm>
        </p:grpSpPr>
        <p:sp>
          <p:nvSpPr>
            <p:cNvPr id="4" name="矩形 3"/>
            <p:cNvSpPr/>
            <p:nvPr/>
          </p:nvSpPr>
          <p:spPr>
            <a:xfrm>
              <a:off x="1071538" y="2243072"/>
              <a:ext cx="6143668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3928661" y="3672229"/>
              <a:ext cx="42942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6050" y="388614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中按行、列号查找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11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23850" y="714356"/>
            <a:ext cx="7177108" cy="51706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[k].c==j)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存在这样的元素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[k].d=x;</a:t>
            </a:r>
          </a:p>
          <a:p>
            <a:pPr algn="l"/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不存在这样的元素时插入一个元素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nb-NO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</a:t>
            </a:r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(k1=t.nums-1;k1&gt;=k;k1--)</a:t>
            </a:r>
          </a:p>
          <a:p>
            <a:pPr algn="l"/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t.data[k1+1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].r=t.data[k1].r;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t.data[k1+1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].c=t.data[k1].c;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t.data[k1+1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].d=t.data[k1].d;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t.data[k].r=i;t.data[k].c=j;t.data[k].d=x;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成功时返回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l">
              <a:spcBef>
                <a:spcPct val="50000"/>
              </a:spcBef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1472" y="773104"/>
            <a:ext cx="7707681" cy="1441450"/>
            <a:chOff x="571472" y="773104"/>
            <a:chExt cx="7707681" cy="1441450"/>
          </a:xfrm>
        </p:grpSpPr>
        <p:sp>
          <p:nvSpPr>
            <p:cNvPr id="3" name="矩形 2"/>
            <p:cNvSpPr/>
            <p:nvPr/>
          </p:nvSpPr>
          <p:spPr>
            <a:xfrm>
              <a:off x="571472" y="1000108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>
              <a:stCxn id="3" idx="3"/>
            </p:cNvCxnSpPr>
            <p:nvPr/>
          </p:nvCxnSpPr>
          <p:spPr>
            <a:xfrm flipV="1">
              <a:off x="7072330" y="1357298"/>
              <a:ext cx="78581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88"/>
            <p:cNvSpPr txBox="1">
              <a:spLocks noChangeArrowheads="1"/>
            </p:cNvSpPr>
            <p:nvPr/>
          </p:nvSpPr>
          <p:spPr bwMode="auto">
            <a:xfrm>
              <a:off x="7786710" y="773104"/>
              <a:ext cx="492443" cy="144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修改元素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00100" y="2285992"/>
            <a:ext cx="7279053" cy="2214578"/>
            <a:chOff x="1000100" y="2285992"/>
            <a:chExt cx="7279053" cy="2214578"/>
          </a:xfrm>
        </p:grpSpPr>
        <p:sp>
          <p:nvSpPr>
            <p:cNvPr id="7" name="矩形 6"/>
            <p:cNvSpPr/>
            <p:nvPr/>
          </p:nvSpPr>
          <p:spPr>
            <a:xfrm>
              <a:off x="1000100" y="2285992"/>
              <a:ext cx="5143536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3"/>
            </p:cNvCxnSpPr>
            <p:nvPr/>
          </p:nvCxnSpPr>
          <p:spPr>
            <a:xfrm flipV="1">
              <a:off x="6143636" y="3357562"/>
              <a:ext cx="171451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7786710" y="2714620"/>
              <a:ext cx="492443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增加元素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12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5752" y="214290"/>
            <a:ext cx="7143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）将指定位置的元素值赋给变量　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[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][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      </a:t>
            </a:r>
            <a:endParaRPr kumimoji="1" lang="en-US" altLang="zh-CN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7032646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Assign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x,int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k=0;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j&gt;=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return false;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失败时返回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[k].r) k++;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查找行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&amp;&amp; j&gt;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[k].c)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</a:t>
            </a:r>
            <a:endParaRPr lang="en-US" altLang="zh-CN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[k].c==j)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x=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[k].d;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else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x=0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成功时返回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6875" y="739775"/>
            <a:ext cx="835183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先在三元组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中找到指定的位置，再将该处的元素值赋给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7507" y="2786058"/>
            <a:ext cx="8326493" cy="1214446"/>
            <a:chOff x="817507" y="2800332"/>
            <a:chExt cx="8326493" cy="1214446"/>
          </a:xfrm>
        </p:grpSpPr>
        <p:sp>
          <p:nvSpPr>
            <p:cNvPr id="6" name="矩形 5"/>
            <p:cNvSpPr/>
            <p:nvPr/>
          </p:nvSpPr>
          <p:spPr>
            <a:xfrm>
              <a:off x="817507" y="2800332"/>
              <a:ext cx="5715040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72396" y="3000372"/>
              <a:ext cx="15716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中按行、列号查找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0" name="直接连接符 9"/>
            <p:cNvCxnSpPr>
              <a:stCxn id="6" idx="3"/>
            </p:cNvCxnSpPr>
            <p:nvPr/>
          </p:nvCxnSpPr>
          <p:spPr>
            <a:xfrm>
              <a:off x="6532546" y="3407555"/>
              <a:ext cx="1044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85786" y="4071942"/>
            <a:ext cx="7929618" cy="714380"/>
            <a:chOff x="785786" y="4071942"/>
            <a:chExt cx="7929618" cy="714380"/>
          </a:xfrm>
        </p:grpSpPr>
        <p:sp>
          <p:nvSpPr>
            <p:cNvPr id="11" name="矩形 10"/>
            <p:cNvSpPr/>
            <p:nvPr/>
          </p:nvSpPr>
          <p:spPr>
            <a:xfrm>
              <a:off x="785786" y="4143380"/>
              <a:ext cx="5715040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0990" y="4071942"/>
              <a:ext cx="1214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找到了非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的元素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" name="直接连接符 12"/>
            <p:cNvCxnSpPr>
              <a:stCxn id="11" idx="3"/>
            </p:cNvCxnSpPr>
            <p:nvPr/>
          </p:nvCxnSpPr>
          <p:spPr>
            <a:xfrm>
              <a:off x="6500826" y="4464851"/>
              <a:ext cx="10439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85786" y="4857760"/>
            <a:ext cx="8072494" cy="707886"/>
            <a:chOff x="785786" y="4857760"/>
            <a:chExt cx="8072494" cy="707886"/>
          </a:xfrm>
        </p:grpSpPr>
        <p:sp>
          <p:nvSpPr>
            <p:cNvPr id="15" name="矩形 14"/>
            <p:cNvSpPr/>
            <p:nvPr/>
          </p:nvSpPr>
          <p:spPr>
            <a:xfrm>
              <a:off x="785786" y="5072074"/>
              <a:ext cx="5715040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0990" y="4857760"/>
              <a:ext cx="1357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没有找到：为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元素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>
              <a:stCxn id="15" idx="3"/>
            </p:cNvCxnSpPr>
            <p:nvPr/>
          </p:nvCxnSpPr>
          <p:spPr>
            <a:xfrm>
              <a:off x="6500826" y="5250669"/>
              <a:ext cx="10439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13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8243888" cy="34163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DispMat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&lt;=0) return;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(“\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n",t.rows,t.cols,t.nums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 ------------------\n");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t%d\t%d\t%d\n",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r,t.data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].c,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].d);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）输出三元组    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6175389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从头到尾扫描三元组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，依次输出元素值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14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42844" y="600617"/>
            <a:ext cx="86773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对于一个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，其转置矩阵是一个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满足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j,i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，其中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3013" name="Group 5"/>
          <p:cNvGraphicFramePr>
            <a:graphicFrameLocks noGrp="1"/>
          </p:cNvGraphicFramePr>
          <p:nvPr/>
        </p:nvGraphicFramePr>
        <p:xfrm>
          <a:off x="1857356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52" name="Group 44"/>
          <p:cNvGraphicFramePr>
            <a:graphicFrameLocks noGrp="1"/>
          </p:cNvGraphicFramePr>
          <p:nvPr/>
        </p:nvGraphicFramePr>
        <p:xfrm>
          <a:off x="6175358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90" name="AutoShape 82"/>
          <p:cNvSpPr>
            <a:spLocks noChangeArrowheads="1"/>
          </p:cNvSpPr>
          <p:nvPr/>
        </p:nvSpPr>
        <p:spPr bwMode="auto">
          <a:xfrm>
            <a:off x="4137027" y="2503184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4178281" y="5008268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2" name="Text Box 84"/>
          <p:cNvSpPr txBox="1">
            <a:spLocks noChangeArrowheads="1"/>
          </p:cNvSpPr>
          <p:nvPr/>
        </p:nvSpPr>
        <p:spPr bwMode="auto">
          <a:xfrm>
            <a:off x="285720" y="142852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）矩阵转置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5" name="组合 19"/>
          <p:cNvGrpSpPr/>
          <p:nvPr/>
        </p:nvGrpSpPr>
        <p:grpSpPr>
          <a:xfrm>
            <a:off x="428596" y="1574490"/>
            <a:ext cx="3358380" cy="1858182"/>
            <a:chOff x="1571604" y="3714752"/>
            <a:chExt cx="3358380" cy="1858182"/>
          </a:xfrm>
        </p:grpSpPr>
        <p:sp>
          <p:nvSpPr>
            <p:cNvPr id="17" name="TextBox 16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</a:t>
              </a:r>
              <a:r>
                <a:rPr lang="en-US" altLang="zh-CN" sz="2000" smtClean="0"/>
                <a:t>0   0   </a:t>
              </a:r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929190" y="1503052"/>
            <a:ext cx="3072628" cy="2000264"/>
            <a:chOff x="1571604" y="3786190"/>
            <a:chExt cx="3072628" cy="2000264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B</a:t>
              </a:r>
              <a:r>
                <a:rPr lang="en-US" altLang="zh-CN" sz="2000" baseline="-25000" dirty="0" err="1" smtClean="0"/>
                <a:t>7</a:t>
              </a:r>
              <a:r>
                <a:rPr lang="en-US" altLang="zh-CN" sz="2000" baseline="-25000" dirty="0" smtClean="0"/>
                <a:t> ×6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3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11092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109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109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653438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0056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0056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14612" y="5478677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15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0" grpId="0" animBg="1"/>
      <p:bldP spid="430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3571868" y="2714620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28596" y="35716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一种非高效的算法：按第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列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Symbol"/>
              </a:rPr>
              <a:t>进行转换</a:t>
            </a:r>
            <a:endParaRPr lang="zh-CN" altLang="en-US" smtClean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571604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571604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571604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571604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571604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571604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571604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571604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baseline="-2500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024462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5024462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5024462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024462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024462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5024462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024462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5024462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i="1" baseline="-2500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4929190" y="4643447"/>
            <a:ext cx="1643074" cy="961730"/>
            <a:chOff x="4929190" y="4643447"/>
            <a:chExt cx="1643074" cy="961730"/>
          </a:xfrm>
        </p:grpSpPr>
        <p:sp>
          <p:nvSpPr>
            <p:cNvPr id="65" name="TextBox 64"/>
            <p:cNvSpPr txBox="1"/>
            <p:nvPr/>
          </p:nvSpPr>
          <p:spPr>
            <a:xfrm>
              <a:off x="4929190" y="5143512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矩阵转置</a:t>
              </a:r>
              <a:endParaRPr lang="zh-CN" altLang="en-US"/>
            </a:p>
          </p:txBody>
        </p:sp>
        <p:cxnSp>
          <p:nvCxnSpPr>
            <p:cNvPr id="67" name="直接箭头连接符 66"/>
            <p:cNvCxnSpPr>
              <a:stCxn id="65" idx="0"/>
            </p:cNvCxnSpPr>
            <p:nvPr/>
          </p:nvCxnSpPr>
          <p:spPr>
            <a:xfrm rot="5400000" flipH="1" flipV="1">
              <a:off x="5518553" y="4875620"/>
              <a:ext cx="500066" cy="35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16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2413" y="620713"/>
            <a:ext cx="8567737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TranTat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p,q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0,v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//q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tb.rows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tb.cols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tb.nums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!=0)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当存在非零元素时执行转置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t.cols;v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[q]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中记录以列序排列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0;p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t.nums;p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[p].c==v)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tb.data[q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].r=t.data[p].c;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</a:t>
            </a:r>
            <a:r>
              <a:rPr kumimoji="1"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[q].c=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[p].r;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[q].d=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[p].d;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q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42976" y="2143116"/>
            <a:ext cx="7215238" cy="4136910"/>
            <a:chOff x="1142976" y="2143116"/>
            <a:chExt cx="7215238" cy="4136910"/>
          </a:xfrm>
        </p:grpSpPr>
        <p:sp>
          <p:nvSpPr>
            <p:cNvPr id="3" name="矩形 2"/>
            <p:cNvSpPr/>
            <p:nvPr/>
          </p:nvSpPr>
          <p:spPr>
            <a:xfrm>
              <a:off x="1142976" y="2143116"/>
              <a:ext cx="7215238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5400000">
              <a:off x="4321967" y="5143512"/>
              <a:ext cx="8572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28926" y="5572140"/>
              <a:ext cx="4071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按第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smtClean="0">
                  <a:latin typeface="宋体"/>
                  <a:ea typeface="宋体"/>
                  <a:cs typeface="Times New Roman" pitchFamily="18" charset="0"/>
                </a:rPr>
                <a:t> …</a:t>
              </a:r>
              <a:r>
                <a:rPr lang="zh-CN" altLang="en-US" sz="2000" smtClean="0">
                  <a:latin typeface="宋体"/>
                  <a:ea typeface="宋体"/>
                  <a:cs typeface="Times New Roman" pitchFamily="18" charset="0"/>
                </a:rPr>
                <a:t>、</a:t>
              </a:r>
              <a:r>
                <a:rPr lang="en-US" altLang="zh-CN" sz="2000" i="1" smtClean="0"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 smtClean="0">
                  <a:ea typeface="宋体"/>
                  <a:cs typeface="Times New Roman" pitchFamily="18" charset="0"/>
                </a:rPr>
                <a:t>-1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  <a:sym typeface="Symbol"/>
                </a:rPr>
                <a:t>进行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  <a:sym typeface="Symbol"/>
                </a:rPr>
                <a:t>转换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6000768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列，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个非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元素，时间复杂度为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nt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17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3049597" y="1539871"/>
          <a:ext cx="2808287" cy="1246187"/>
        </p:xfrm>
        <a:graphic>
          <a:graphicData uri="http://schemas.openxmlformats.org/presentationml/2006/ole">
            <p:oleObj spid="_x0000_s126978" r:id="rId3" imgW="1180588" imgH="520474" progId="">
              <p:embed/>
            </p:oleObj>
          </a:graphicData>
        </a:graphic>
      </p:graphicFrame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5032381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每个非零元素对应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59" name="Text Box 3" descr="纸莎草纸"/>
          <p:cNvSpPr txBox="1">
            <a:spLocks noChangeArrowheads="1"/>
          </p:cNvSpPr>
          <p:nvPr/>
        </p:nvSpPr>
        <p:spPr bwMode="auto">
          <a:xfrm>
            <a:off x="250825" y="188913"/>
            <a:ext cx="5178431" cy="52322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6.2.2 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稀疏矩阵的十字链表表示</a:t>
            </a:r>
            <a:endParaRPr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8073" y="3565532"/>
            <a:ext cx="1620838" cy="86360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08748" y="5643578"/>
            <a:ext cx="1620838" cy="86360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08748" y="3543307"/>
            <a:ext cx="1620838" cy="86360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89473" y="4656160"/>
            <a:ext cx="1620838" cy="86360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41956" y="1597012"/>
            <a:ext cx="1678005" cy="1946295"/>
            <a:chOff x="5441956" y="1597012"/>
            <a:chExt cx="1678005" cy="1946295"/>
          </a:xfrm>
        </p:grpSpPr>
        <p:sp>
          <p:nvSpPr>
            <p:cNvPr id="31" name="椭圆 30"/>
            <p:cNvSpPr/>
            <p:nvPr/>
          </p:nvSpPr>
          <p:spPr>
            <a:xfrm>
              <a:off x="5441956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31" idx="5"/>
              <a:endCxn id="19" idx="0"/>
            </p:cNvCxnSpPr>
            <p:nvPr/>
          </p:nvCxnSpPr>
          <p:spPr>
            <a:xfrm rot="16200000" flipH="1">
              <a:off x="5582204" y="2005550"/>
              <a:ext cx="1641414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259037" y="1597012"/>
            <a:ext cx="2111349" cy="1968520"/>
            <a:chOff x="2259037" y="1597012"/>
            <a:chExt cx="2111349" cy="1968520"/>
          </a:xfrm>
        </p:grpSpPr>
        <p:sp>
          <p:nvSpPr>
            <p:cNvPr id="35" name="椭圆 34"/>
            <p:cNvSpPr/>
            <p:nvPr/>
          </p:nvSpPr>
          <p:spPr>
            <a:xfrm>
              <a:off x="4084634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5" idx="3"/>
              <a:endCxn id="8" idx="0"/>
            </p:cNvCxnSpPr>
            <p:nvPr/>
          </p:nvCxnSpPr>
          <p:spPr>
            <a:xfrm rot="5400000">
              <a:off x="2360940" y="1799990"/>
              <a:ext cx="1663639" cy="18674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4987928" y="1962140"/>
            <a:ext cx="285752" cy="2681306"/>
            <a:chOff x="4987928" y="1962140"/>
            <a:chExt cx="285752" cy="2681306"/>
          </a:xfrm>
        </p:grpSpPr>
        <p:sp>
          <p:nvSpPr>
            <p:cNvPr id="38" name="椭圆 37"/>
            <p:cNvSpPr/>
            <p:nvPr/>
          </p:nvSpPr>
          <p:spPr>
            <a:xfrm>
              <a:off x="4987928" y="1962140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38" idx="4"/>
            </p:cNvCxnSpPr>
            <p:nvPr/>
          </p:nvCxnSpPr>
          <p:spPr>
            <a:xfrm rot="16200000" flipH="1">
              <a:off x="3975096" y="3475038"/>
              <a:ext cx="2324116" cy="12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5441956" y="2285992"/>
            <a:ext cx="1678006" cy="3357585"/>
            <a:chOff x="5441956" y="2285992"/>
            <a:chExt cx="1678006" cy="3357585"/>
          </a:xfrm>
        </p:grpSpPr>
        <p:sp>
          <p:nvSpPr>
            <p:cNvPr id="39" name="椭圆 38"/>
            <p:cNvSpPr/>
            <p:nvPr/>
          </p:nvSpPr>
          <p:spPr>
            <a:xfrm>
              <a:off x="5441956" y="228599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39" idx="5"/>
              <a:endCxn id="13" idx="0"/>
            </p:cNvCxnSpPr>
            <p:nvPr/>
          </p:nvCxnSpPr>
          <p:spPr>
            <a:xfrm rot="16200000" flipH="1">
              <a:off x="4876559" y="3400175"/>
              <a:ext cx="3052705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18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28596" y="77466"/>
            <a:ext cx="82296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所有结点链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起来构成一个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行头结点的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循环单链表。以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+mj-ea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）作为第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071538" y="1498288"/>
            <a:ext cx="7716098" cy="723906"/>
            <a:chOff x="1071538" y="1498288"/>
            <a:chExt cx="7716098" cy="723906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358214" y="2220606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8429652" y="1863416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10800000">
              <a:off x="1071538" y="1506226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5400000">
              <a:off x="968300" y="1606288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071538" y="2744386"/>
            <a:ext cx="5858710" cy="716066"/>
            <a:chOff x="1071538" y="2744386"/>
            <a:chExt cx="5858710" cy="716066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6500826" y="3458864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5400000">
              <a:off x="6572264" y="3101674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10800000" flipV="1">
              <a:off x="1071538" y="2754010"/>
              <a:ext cx="58579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rot="5400000">
              <a:off x="976238" y="2852386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071538" y="3887492"/>
            <a:ext cx="7716098" cy="723906"/>
            <a:chOff x="1071538" y="3887492"/>
            <a:chExt cx="7716098" cy="723906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8358214" y="4609810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5400000">
              <a:off x="8429652" y="4252620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0800000">
              <a:off x="1071538" y="3895430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5400000">
              <a:off x="968300" y="3995492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4282" y="514351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个行头结点</a:t>
            </a:r>
            <a:endParaRPr lang="zh-CN" altLang="en-US" sz="2000" dirty="0"/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19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稀疏矩阵和特殊矩阵的</a:t>
            </a:r>
            <a:r>
              <a:rPr kumimoji="1" lang="zh-CN" altLang="en-US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不同点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643866" cy="15515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特殊矩阵的特殊元素（值相同元素、常量元素）分布</a:t>
            </a:r>
            <a:r>
              <a:rPr kumimoji="1" lang="zh-CN" altLang="en-US" sz="22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有规律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稀疏矩阵的特殊元素（非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元素）分布</a:t>
            </a:r>
            <a:r>
              <a:rPr kumimoji="1" lang="zh-CN" altLang="en-US" sz="22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没有规律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50112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每列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的所有结点链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起来构成一个带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列头结点的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循环单链表。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+mj-ea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）作为第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20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220606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1863416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506226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1606288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45886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10167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2754010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28523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460981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25262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389543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399549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507207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个行头结点</a:t>
            </a:r>
            <a:endParaRPr lang="zh-CN" altLang="en-US" sz="2000" dirty="0"/>
          </a:p>
        </p:txBody>
      </p:sp>
      <p:grpSp>
        <p:nvGrpSpPr>
          <p:cNvPr id="72" name="组合 28"/>
          <p:cNvGrpSpPr>
            <a:grpSpLocks noChangeAspect="1"/>
          </p:cNvGrpSpPr>
          <p:nvPr/>
        </p:nvGrpSpPr>
        <p:grpSpPr>
          <a:xfrm>
            <a:off x="2214546" y="357166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8" name="组合 28"/>
          <p:cNvGrpSpPr>
            <a:grpSpLocks noChangeAspect="1"/>
          </p:cNvGrpSpPr>
          <p:nvPr/>
        </p:nvGrpSpPr>
        <p:grpSpPr>
          <a:xfrm>
            <a:off x="3838896" y="357166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84" name="组合 28"/>
          <p:cNvGrpSpPr>
            <a:grpSpLocks noChangeAspect="1"/>
          </p:cNvGrpSpPr>
          <p:nvPr/>
        </p:nvGrpSpPr>
        <p:grpSpPr>
          <a:xfrm>
            <a:off x="5429256" y="357166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90" name="组合 28"/>
          <p:cNvGrpSpPr>
            <a:grpSpLocks noChangeAspect="1"/>
          </p:cNvGrpSpPr>
          <p:nvPr/>
        </p:nvGrpSpPr>
        <p:grpSpPr>
          <a:xfrm>
            <a:off x="7275858" y="357166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275541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168648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endCxn id="24" idx="0"/>
          </p:cNvCxnSpPr>
          <p:nvPr/>
        </p:nvCxnSpPr>
        <p:spPr>
          <a:xfrm rot="5400000">
            <a:off x="4630970" y="1932070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6" idx="0"/>
          </p:cNvCxnSpPr>
          <p:nvPr/>
        </p:nvCxnSpPr>
        <p:spPr>
          <a:xfrm rot="16200000" flipH="1">
            <a:off x="2011491" y="1274601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7072330" y="642918"/>
            <a:ext cx="500860" cy="4359306"/>
            <a:chOff x="7072330" y="642918"/>
            <a:chExt cx="500860" cy="4359306"/>
          </a:xfrm>
        </p:grpSpPr>
        <p:cxnSp>
          <p:nvCxnSpPr>
            <p:cNvPr id="117" name="直接连接符 116"/>
            <p:cNvCxnSpPr/>
            <p:nvPr/>
          </p:nvCxnSpPr>
          <p:spPr>
            <a:xfrm rot="5400000">
              <a:off x="7393801" y="4822041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6200000" flipH="1">
              <a:off x="4894330" y="2822636"/>
              <a:ext cx="4356000" cy="0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72330" y="5000636"/>
              <a:ext cx="500066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7072330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5226848" y="638950"/>
            <a:ext cx="432794" cy="3156766"/>
            <a:chOff x="5226848" y="638950"/>
            <a:chExt cx="432794" cy="3156766"/>
          </a:xfrm>
        </p:grpSpPr>
        <p:cxnSp>
          <p:nvCxnSpPr>
            <p:cNvPr id="133" name="直接连接符 132"/>
            <p:cNvCxnSpPr/>
            <p:nvPr/>
          </p:nvCxnSpPr>
          <p:spPr>
            <a:xfrm rot="5400000">
              <a:off x="3652642" y="2213156"/>
              <a:ext cx="3150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5227642" y="379412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5400000">
              <a:off x="5477675" y="360759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523366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630606" y="642918"/>
            <a:ext cx="449462" cy="573092"/>
            <a:chOff x="3630606" y="642918"/>
            <a:chExt cx="449462" cy="57309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363060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5400000">
              <a:off x="3357554" y="928670"/>
              <a:ext cx="571504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648068" y="1214422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5400000">
              <a:off x="3893339" y="1035827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1998318" y="655618"/>
            <a:ext cx="446614" cy="1933938"/>
            <a:chOff x="1998318" y="655618"/>
            <a:chExt cx="446614" cy="193393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1998318" y="6556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012932" y="257888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5400000">
              <a:off x="2250265" y="239235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5400000">
              <a:off x="1041994" y="1625762"/>
              <a:ext cx="1926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71406" y="42860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列头结点</a:t>
            </a:r>
            <a:endParaRPr lang="zh-CN" altLang="en-US" sz="2000" dirty="0"/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21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2120599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535191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2120599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3357270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2120599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3357270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535191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638759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638759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64923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229204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93485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203491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875430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887492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530302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3182638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3281014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503843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68124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4324058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442412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5053351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14285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行、</a:t>
            </a:r>
            <a:r>
              <a:rPr kumimoji="1"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列头结点可以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共享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2214546" y="785794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3838896" y="785794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5429256" y="785794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3" name="组合 28"/>
          <p:cNvGrpSpPr>
            <a:grpSpLocks noChangeAspect="1"/>
          </p:cNvGrpSpPr>
          <p:nvPr/>
        </p:nvGrpSpPr>
        <p:grpSpPr>
          <a:xfrm>
            <a:off x="7275858" y="785794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704169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597276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393801" y="525066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894330" y="3251264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630970" y="2360698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11491" y="1703229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072330" y="5429264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072330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652642" y="2641784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14942" y="422275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464975" y="403622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23366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63060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357554" y="1357298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48068" y="1643050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893339" y="146445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1998318" y="10842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12932" y="30075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250265" y="282098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041994" y="2054390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214282" y="785794"/>
            <a:ext cx="1928826" cy="1214446"/>
            <a:chOff x="214282" y="785794"/>
            <a:chExt cx="1928826" cy="1214446"/>
          </a:xfrm>
        </p:grpSpPr>
        <p:sp>
          <p:nvSpPr>
            <p:cNvPr id="116" name="TextBox 115"/>
            <p:cNvSpPr txBox="1"/>
            <p:nvPr/>
          </p:nvSpPr>
          <p:spPr>
            <a:xfrm>
              <a:off x="214282" y="857232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500034" y="1785132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1714480" y="785794"/>
              <a:ext cx="428628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/>
          <p:cNvGrpSpPr/>
          <p:nvPr/>
        </p:nvGrpSpPr>
        <p:grpSpPr>
          <a:xfrm>
            <a:off x="1643042" y="1571613"/>
            <a:ext cx="2786081" cy="4422661"/>
            <a:chOff x="1643042" y="1571613"/>
            <a:chExt cx="2786081" cy="4422661"/>
          </a:xfrm>
        </p:grpSpPr>
        <p:sp>
          <p:nvSpPr>
            <p:cNvPr id="123" name="TextBox 122"/>
            <p:cNvSpPr txBox="1"/>
            <p:nvPr/>
          </p:nvSpPr>
          <p:spPr>
            <a:xfrm>
              <a:off x="2857488" y="528638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28" name="直接箭头连接符 127"/>
            <p:cNvCxnSpPr>
              <a:stCxn id="123" idx="0"/>
            </p:cNvCxnSpPr>
            <p:nvPr/>
          </p:nvCxnSpPr>
          <p:spPr>
            <a:xfrm rot="5400000" flipH="1" flipV="1">
              <a:off x="2160967" y="3018232"/>
              <a:ext cx="3714776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rot="10800000">
              <a:off x="1643042" y="4000504"/>
              <a:ext cx="1428760" cy="13573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1714481" y="1571617"/>
            <a:ext cx="4143403" cy="4422657"/>
            <a:chOff x="1714481" y="1571617"/>
            <a:chExt cx="4143403" cy="4422657"/>
          </a:xfrm>
        </p:grpSpPr>
        <p:sp>
          <p:nvSpPr>
            <p:cNvPr id="134" name="TextBox 133"/>
            <p:cNvSpPr txBox="1"/>
            <p:nvPr/>
          </p:nvSpPr>
          <p:spPr>
            <a:xfrm>
              <a:off x="4286249" y="528638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6" name="直接箭头连接符 135"/>
            <p:cNvCxnSpPr>
              <a:stCxn id="134" idx="0"/>
            </p:cNvCxnSpPr>
            <p:nvPr/>
          </p:nvCxnSpPr>
          <p:spPr>
            <a:xfrm rot="5400000" flipH="1" flipV="1">
              <a:off x="3589730" y="3018234"/>
              <a:ext cx="3714772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rot="10800000">
              <a:off x="1714481" y="4857760"/>
              <a:ext cx="2786083" cy="5000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5786446" y="1500174"/>
            <a:ext cx="2286019" cy="4786346"/>
            <a:chOff x="5786446" y="1500174"/>
            <a:chExt cx="2286019" cy="4786346"/>
          </a:xfrm>
        </p:grpSpPr>
        <p:sp>
          <p:nvSpPr>
            <p:cNvPr id="144" name="TextBox 143"/>
            <p:cNvSpPr txBox="1"/>
            <p:nvPr/>
          </p:nvSpPr>
          <p:spPr>
            <a:xfrm>
              <a:off x="5786446" y="5578634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的头结点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>
            <a:xfrm rot="5400000" flipH="1" flipV="1">
              <a:off x="5408150" y="2914321"/>
              <a:ext cx="4078461" cy="12501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1142976" y="592933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行、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列头结点个数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=MAX(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/>
          </a:p>
        </p:txBody>
      </p:sp>
      <p:sp>
        <p:nvSpPr>
          <p:cNvPr id="130" name="灯片编号占位符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22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307426" y="2620665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346502" y="5035257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346502" y="2620665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89114" y="3857336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413526" y="2620665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413526" y="3857336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450038" y="5035257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85322" y="3138825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356496" y="3138825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428858" y="314930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500296" y="279211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142182" y="243492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1038944" y="253498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356496" y="4375496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71470" y="438755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642908" y="403036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142182" y="3682704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1046882" y="378108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428858" y="553850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500296" y="518131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142182" y="482412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1038944" y="49241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427934" y="5553417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2285190" y="1285860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3909540" y="1285860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5499900" y="1285860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3" name="组合 28"/>
          <p:cNvGrpSpPr>
            <a:grpSpLocks noChangeAspect="1"/>
          </p:cNvGrpSpPr>
          <p:nvPr/>
        </p:nvGrpSpPr>
        <p:grpSpPr>
          <a:xfrm>
            <a:off x="7346502" y="1285860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250131" y="2204235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714346" y="4097342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464445" y="575073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964974" y="3751330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701614" y="2860764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82135" y="2203295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142974" y="5929330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142974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723286" y="3141850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98286" y="472282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535619" y="453628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30431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70125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428198" y="1857364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718712" y="21431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963983" y="1964521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2068962" y="15843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83576" y="350758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320909" y="332104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112638" y="2554456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00034" y="214290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增加一个</a:t>
            </a:r>
            <a:r>
              <a:rPr kumimoji="1"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总头结点，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并把所有行、</a:t>
            </a:r>
            <a:r>
              <a:rPr kumimoji="1"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列头结点</a:t>
            </a:r>
            <a:r>
              <a: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起来构成一个循环单链表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1571604" y="1428736"/>
            <a:ext cx="7135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3357554" y="1428736"/>
            <a:ext cx="5519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929190" y="1428736"/>
            <a:ext cx="57071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500826" y="1428736"/>
            <a:ext cx="8456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1000100" y="1000108"/>
            <a:ext cx="7858974" cy="429422"/>
            <a:chOff x="1000100" y="1000108"/>
            <a:chExt cx="7858974" cy="429422"/>
          </a:xfrm>
        </p:grpSpPr>
        <p:cxnSp>
          <p:nvCxnSpPr>
            <p:cNvPr id="144" name="直接连接符 143"/>
            <p:cNvCxnSpPr/>
            <p:nvPr/>
          </p:nvCxnSpPr>
          <p:spPr>
            <a:xfrm>
              <a:off x="8429652" y="1423974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5400000" flipH="1" flipV="1">
              <a:off x="8643966" y="1214422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000100" y="1000108"/>
              <a:ext cx="7858180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rot="5400000">
              <a:off x="861986" y="114298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-32" y="681319"/>
            <a:ext cx="1724504" cy="1318921"/>
            <a:chOff x="-32" y="681319"/>
            <a:chExt cx="1724504" cy="1318921"/>
          </a:xfrm>
        </p:grpSpPr>
        <p:grpSp>
          <p:nvGrpSpPr>
            <p:cNvPr id="116" name="组合 28"/>
            <p:cNvGrpSpPr>
              <a:grpSpLocks noChangeAspect="1"/>
            </p:cNvGrpSpPr>
            <p:nvPr/>
          </p:nvGrpSpPr>
          <p:grpSpPr>
            <a:xfrm>
              <a:off x="427802" y="1309360"/>
              <a:ext cx="1296670" cy="690880"/>
              <a:chOff x="122238" y="1865313"/>
              <a:chExt cx="1620837" cy="863600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22238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Rectangle 10"/>
              <p:cNvSpPr>
                <a:spLocks noChangeArrowheads="1"/>
              </p:cNvSpPr>
              <p:nvPr/>
            </p:nvSpPr>
            <p:spPr bwMode="auto">
              <a:xfrm>
                <a:off x="66357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Rectangle 11"/>
              <p:cNvSpPr>
                <a:spLocks noChangeArrowheads="1"/>
              </p:cNvSpPr>
              <p:nvPr/>
            </p:nvSpPr>
            <p:spPr bwMode="auto">
              <a:xfrm>
                <a:off x="120332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2" name="Rectangle 12"/>
              <p:cNvSpPr>
                <a:spLocks noChangeArrowheads="1"/>
              </p:cNvSpPr>
              <p:nvPr/>
            </p:nvSpPr>
            <p:spPr bwMode="auto">
              <a:xfrm>
                <a:off x="122238" y="2297113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3" name="Rectangle 13"/>
              <p:cNvSpPr>
                <a:spLocks noChangeArrowheads="1"/>
              </p:cNvSpPr>
              <p:nvPr/>
            </p:nvSpPr>
            <p:spPr bwMode="auto">
              <a:xfrm>
                <a:off x="915988" y="2297113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</p:grpSp>
        <p:cxnSp>
          <p:nvCxnSpPr>
            <p:cNvPr id="158" name="直接箭头连接符 157"/>
            <p:cNvCxnSpPr>
              <a:endCxn id="118" idx="0"/>
            </p:cNvCxnSpPr>
            <p:nvPr/>
          </p:nvCxnSpPr>
          <p:spPr>
            <a:xfrm rot="16200000" flipH="1">
              <a:off x="381523" y="1047181"/>
              <a:ext cx="309252" cy="215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-32" y="681319"/>
              <a:ext cx="50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h</a:t>
              </a:r>
              <a:endParaRPr lang="zh-CN" altLang="en-US" i="1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57422" y="607220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总的头结点个数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MAX(</a:t>
            </a:r>
            <a:r>
              <a:rPr lang="en-US" altLang="zh-CN" sz="2000" i="1" err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err="1" smtClean="0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)+1</a:t>
            </a:r>
            <a:endParaRPr lang="zh-CN" altLang="en-US" sz="2000" dirty="0"/>
          </a:p>
        </p:txBody>
      </p:sp>
      <p:sp>
        <p:nvSpPr>
          <p:cNvPr id="142" name="灯片编号占位符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23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1000" b="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algn="l" eaLnBrk="0" hangingPunct="0"/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428728" y="3500438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b="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(a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数据结点结构                                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(b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头结点结构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457200" y="838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842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17653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28448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6842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23415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7863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8674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9469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47863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64436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539750" y="1052513"/>
            <a:ext cx="50403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为了统一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设计结点类型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00430" y="2643182"/>
            <a:ext cx="3714776" cy="1859647"/>
            <a:chOff x="3500430" y="2643182"/>
            <a:chExt cx="3714776" cy="1859647"/>
          </a:xfrm>
        </p:grpSpPr>
        <p:cxnSp>
          <p:nvCxnSpPr>
            <p:cNvPr id="17" name="直接箭头连接符 16"/>
            <p:cNvCxnSpPr/>
            <p:nvPr/>
          </p:nvCxnSpPr>
          <p:spPr>
            <a:xfrm rot="16200000" flipV="1">
              <a:off x="3214678" y="3000372"/>
              <a:ext cx="1357322" cy="7858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643438" y="2643182"/>
              <a:ext cx="2571768" cy="14287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3306" y="4071942"/>
              <a:ext cx="207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用共用体表示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24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27088" y="881023"/>
            <a:ext cx="7561262" cy="482918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M 3                  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N 4                  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矩阵列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Max ((M)&gt;(N)?(M):(N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矩阵行列较大者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mtxn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row;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mtxn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*right,*down;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向右和向下的指针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 	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共用体类型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value;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mtxn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*link;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tag;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十字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链表结点类型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声明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 rot="157679">
            <a:off x="682625" y="285728"/>
            <a:ext cx="72739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十字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链表结点结构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数据结构可定义如下：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314140">
            <a:off x="798701" y="5960979"/>
            <a:ext cx="362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有关算法不做介绍。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25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000364" y="2428868"/>
            <a:ext cx="5643602" cy="500066"/>
            <a:chOff x="3000364" y="2000240"/>
            <a:chExt cx="5643602" cy="500066"/>
          </a:xfrm>
        </p:grpSpPr>
        <p:grpSp>
          <p:nvGrpSpPr>
            <p:cNvPr id="5" name="组合 4"/>
            <p:cNvGrpSpPr/>
            <p:nvPr/>
          </p:nvGrpSpPr>
          <p:grpSpPr>
            <a:xfrm>
              <a:off x="3000364" y="2143116"/>
              <a:ext cx="2000264" cy="357190"/>
              <a:chOff x="2357422" y="1571612"/>
              <a:chExt cx="2000264" cy="35719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1011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张三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357818" y="2143116"/>
              <a:ext cx="2000264" cy="357190"/>
              <a:chOff x="2357422" y="1571612"/>
              <a:chExt cx="2000264" cy="35719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1013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李四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 flipV="1">
              <a:off x="4786314" y="232171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143768" y="23240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15272" y="200024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85786" y="2571744"/>
            <a:ext cx="2214578" cy="357190"/>
            <a:chOff x="785786" y="2143116"/>
            <a:chExt cx="2214578" cy="357190"/>
          </a:xfrm>
        </p:grpSpPr>
        <p:grpSp>
          <p:nvGrpSpPr>
            <p:cNvPr id="14" name="组合 13"/>
            <p:cNvGrpSpPr/>
            <p:nvPr/>
          </p:nvGrpSpPr>
          <p:grpSpPr>
            <a:xfrm>
              <a:off x="785786" y="2143116"/>
              <a:ext cx="2000264" cy="357190"/>
              <a:chOff x="2357422" y="1571612"/>
              <a:chExt cx="2000264" cy="3571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班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 flipV="1">
              <a:off x="2428860" y="23113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785786" y="3143248"/>
            <a:ext cx="7858180" cy="500066"/>
            <a:chOff x="785786" y="2714620"/>
            <a:chExt cx="7858180" cy="500066"/>
          </a:xfrm>
        </p:grpSpPr>
        <p:grpSp>
          <p:nvGrpSpPr>
            <p:cNvPr id="19" name="组合 18"/>
            <p:cNvGrpSpPr/>
            <p:nvPr/>
          </p:nvGrpSpPr>
          <p:grpSpPr>
            <a:xfrm>
              <a:off x="3000364" y="2857496"/>
              <a:ext cx="2000264" cy="357190"/>
              <a:chOff x="2357422" y="1571612"/>
              <a:chExt cx="2000264" cy="35719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1028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王五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357818" y="2857496"/>
              <a:ext cx="2000264" cy="357190"/>
              <a:chOff x="2357422" y="1571612"/>
              <a:chExt cx="2000264" cy="3571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1029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刘六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 flipV="1">
              <a:off x="4786314" y="303609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7143768" y="30384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15272" y="271462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85786" y="2857496"/>
              <a:ext cx="2000264" cy="357190"/>
              <a:chOff x="2357422" y="1571612"/>
              <a:chExt cx="2000264" cy="35719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班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 flipV="1">
              <a:off x="2428860" y="30257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785786" y="5000636"/>
            <a:ext cx="7858180" cy="500066"/>
            <a:chOff x="785786" y="4572008"/>
            <a:chExt cx="7858180" cy="50006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00364" y="4714884"/>
              <a:ext cx="2000264" cy="357190"/>
              <a:chOff x="2357422" y="1571612"/>
              <a:chExt cx="2000264" cy="35719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1082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陈功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357818" y="4714884"/>
              <a:ext cx="2000264" cy="357190"/>
              <a:chOff x="2357422" y="1571612"/>
              <a:chExt cx="2000264" cy="35719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1085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许斌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 flipV="1">
              <a:off x="4786314" y="4893479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43768" y="48958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15272" y="4572008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85786" y="4714884"/>
              <a:ext cx="2000264" cy="357190"/>
              <a:chOff x="2357422" y="1571612"/>
              <a:chExt cx="2000264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8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班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2000" smtClean="0">
                    <a:solidFill>
                      <a:srgbClr val="0000FF"/>
                    </a:solidFill>
                  </a:rPr>
                  <a:t>∧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50" name="直接箭头连接符 49"/>
            <p:cNvCxnSpPr/>
            <p:nvPr/>
          </p:nvCxnSpPr>
          <p:spPr>
            <a:xfrm flipV="1">
              <a:off x="2428860" y="48831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785786" y="1857364"/>
            <a:ext cx="2000264" cy="357190"/>
            <a:chOff x="2357422" y="1571612"/>
            <a:chExt cx="2000264" cy="357190"/>
          </a:xfrm>
        </p:grpSpPr>
        <p:sp>
          <p:nvSpPr>
            <p:cNvPr id="52" name="矩形 51"/>
            <p:cNvSpPr/>
            <p:nvPr/>
          </p:nvSpPr>
          <p:spPr>
            <a:xfrm>
              <a:off x="2357422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15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届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143240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9058" y="1571612"/>
              <a:ext cx="42862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</a:rPr>
                <a:t>∧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85720" y="428604"/>
            <a:ext cx="84296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十字链表的启示：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设计存储某年级所有学生的存储结构：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 flipH="1">
            <a:off x="1678761" y="2321710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1678761" y="3036092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16200000" flipH="1">
            <a:off x="1678761" y="3750470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6200000" flipH="1">
            <a:off x="1678762" y="4893479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00166" y="400050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642910" y="1285860"/>
            <a:ext cx="928694" cy="571504"/>
            <a:chOff x="642910" y="857232"/>
            <a:chExt cx="928694" cy="571504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1142976" y="1142984"/>
              <a:ext cx="428628" cy="2857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42910" y="85723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h</a:t>
              </a:r>
              <a:endParaRPr lang="zh-CN" altLang="en-US" i="1"/>
            </a:p>
          </p:txBody>
        </p: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26</a:t>
            </a:fld>
            <a:r>
              <a:rPr lang="en-US" altLang="zh-CN" smtClean="0"/>
              <a:t>/28</a:t>
            </a:r>
            <a:endParaRPr lang="en-US" altLang="zh-CN"/>
          </a:p>
        </p:txBody>
      </p:sp>
      <p:sp>
        <p:nvSpPr>
          <p:cNvPr id="69" name="TextBox 68"/>
          <p:cNvSpPr txBox="1"/>
          <p:nvPr/>
        </p:nvSpPr>
        <p:spPr>
          <a:xfrm>
            <a:off x="928662" y="5929330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通过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来唯一标识学生存储结构。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8072494" cy="286232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一个稀疏矩阵采用压缩后，和直接采用二维数组存储相比会失去</a:t>
            </a:r>
            <a:r>
              <a:rPr lang="en-US" u="sng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特性。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A.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顺序存储</a:t>
            </a:r>
            <a:r>
              <a:rPr 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</a:t>
            </a:r>
            <a:r>
              <a:rPr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随机存取</a:t>
            </a:r>
            <a:r>
              <a:rPr 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C.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输入输出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D.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以上都不对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27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28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1534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稀疏矩阵的压缩存储方法是只存储非零元素。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稀疏矩阵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中的每一个非零元素需由一个三元组：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　　　　　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唯一确定，稀疏矩阵中的所有非零元素构成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三元组线性表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468313" y="620713"/>
            <a:ext cx="4967287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6.2.1 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稀疏矩阵的三元组表示</a:t>
            </a:r>
            <a:endParaRPr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0825" y="693738"/>
            <a:ext cx="62658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9875" algn="just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6×7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阶稀疏矩阵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i="1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三元组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99328" name="Object 1024"/>
          <p:cNvGraphicFramePr>
            <a:graphicFrameLocks noChangeAspect="1"/>
          </p:cNvGraphicFramePr>
          <p:nvPr/>
        </p:nvGraphicFramePr>
        <p:xfrm>
          <a:off x="1371600" y="1414463"/>
          <a:ext cx="4021138" cy="2768600"/>
        </p:xfrm>
        <a:graphic>
          <a:graphicData uri="http://schemas.openxmlformats.org/presentationml/2006/ole">
            <p:oleObj spid="_x0000_s99328" name="Equation" r:id="rId3" imgW="2006280" imgH="1384200" progId="">
              <p:embed/>
            </p:oleObj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468938" y="2557463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一个稀疏矩阵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8596" y="142852"/>
            <a:ext cx="4318001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稀疏矩阵三元组表示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9750" y="4654550"/>
            <a:ext cx="1223963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(0,2,1)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690688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rgbClr val="9900FF"/>
                </a:solidFill>
              </a:rPr>
              <a:t>(1,1,2)</a:t>
            </a:r>
            <a:endParaRPr lang="en-US" altLang="zh-CN">
              <a:solidFill>
                <a:srgbClr val="9900FF"/>
              </a:solidFill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773363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(2,0,3)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924300" y="4654550"/>
            <a:ext cx="1223963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(3,3,5)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930775" y="4654550"/>
            <a:ext cx="1223963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(4,4,6)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81713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(5,5,7)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64388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(5,6,4)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57158" y="5214950"/>
            <a:ext cx="8137525" cy="1050167"/>
            <a:chOff x="357158" y="5214950"/>
            <a:chExt cx="8137525" cy="1050167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357158" y="5286388"/>
              <a:ext cx="8137525" cy="97872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三元组线性表：</a:t>
              </a:r>
              <a:endParaRPr kumimoji="1" lang="en-US" altLang="zh-CN" smtClean="0">
                <a:ea typeface="楷体" pitchFamily="49" charset="-122"/>
                <a:cs typeface="Times New Roman" pitchFamily="18" charset="0"/>
              </a:endParaRPr>
            </a:p>
            <a:p>
              <a:pPr algn="l" eaLnBrk="0" hangingPunct="0">
                <a:lnSpc>
                  <a:spcPct val="120000"/>
                </a:lnSpc>
              </a:pPr>
              <a:r>
                <a:rPr kumimoji="1" lang="en-US" altLang="zh-CN" smtClean="0">
                  <a:solidFill>
                    <a:srgbClr val="9900FF"/>
                  </a:solidFill>
                </a:rPr>
                <a:t>((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0,2,1)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(1,1,2)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(2,0,3)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(3,3,5)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 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(4,4,6)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(5,5,7)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(5,6,4))</a:t>
              </a:r>
              <a:endParaRPr lang="en-US" altLang="zh-CN" dirty="0">
                <a:solidFill>
                  <a:srgbClr val="9900FF"/>
                </a:solidFill>
              </a:endParaRPr>
            </a:p>
          </p:txBody>
        </p:sp>
        <p:sp>
          <p:nvSpPr>
            <p:cNvPr id="31760" name="AutoShape 16"/>
            <p:cNvSpPr>
              <a:spLocks noChangeArrowheads="1"/>
            </p:cNvSpPr>
            <p:nvPr/>
          </p:nvSpPr>
          <p:spPr bwMode="auto">
            <a:xfrm>
              <a:off x="3779839" y="5214950"/>
              <a:ext cx="220657" cy="428628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endParaRPr lang="zh-CN" altLang="en-US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1258888" y="1389063"/>
            <a:ext cx="2368550" cy="3336925"/>
            <a:chOff x="793" y="602"/>
            <a:chExt cx="1492" cy="2102"/>
          </a:xfrm>
        </p:grpSpPr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1967" y="60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H="1">
              <a:off x="793" y="890"/>
              <a:ext cx="1225" cy="18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7" name="Group 33"/>
          <p:cNvGrpSpPr>
            <a:grpSpLocks/>
          </p:cNvGrpSpPr>
          <p:nvPr/>
        </p:nvGrpSpPr>
        <p:grpSpPr bwMode="auto">
          <a:xfrm>
            <a:off x="2133600" y="1881188"/>
            <a:ext cx="1046163" cy="2870200"/>
            <a:chOff x="1344" y="912"/>
            <a:chExt cx="659" cy="1808"/>
          </a:xfrm>
        </p:grpSpPr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1685" y="91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1344" y="1224"/>
              <a:ext cx="468" cy="1496"/>
            </a:xfrm>
            <a:custGeom>
              <a:avLst/>
              <a:gdLst/>
              <a:ahLst/>
              <a:cxnLst>
                <a:cxn ang="0">
                  <a:pos x="468" y="0"/>
                </a:cxn>
                <a:cxn ang="0">
                  <a:pos x="0" y="1496"/>
                </a:cxn>
              </a:cxnLst>
              <a:rect l="0" t="0" r="r" b="b"/>
              <a:pathLst>
                <a:path w="468" h="1496">
                  <a:moveTo>
                    <a:pt x="468" y="0"/>
                  </a:moveTo>
                  <a:lnTo>
                    <a:pt x="0" y="1496"/>
                  </a:ln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2263775" y="2292350"/>
            <a:ext cx="1012825" cy="2433638"/>
            <a:chOff x="1426" y="1171"/>
            <a:chExt cx="638" cy="1533"/>
          </a:xfrm>
        </p:grpSpPr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1426" y="1171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1655" y="1480"/>
              <a:ext cx="409" cy="122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3562350" y="2773363"/>
            <a:ext cx="793750" cy="2025650"/>
            <a:chOff x="2244" y="1474"/>
            <a:chExt cx="500" cy="1276"/>
          </a:xfrm>
        </p:grpSpPr>
        <p:sp>
          <p:nvSpPr>
            <p:cNvPr id="31768" name="Oval 24"/>
            <p:cNvSpPr>
              <a:spLocks noChangeArrowheads="1"/>
            </p:cNvSpPr>
            <p:nvPr/>
          </p:nvSpPr>
          <p:spPr bwMode="auto">
            <a:xfrm>
              <a:off x="2244" y="1474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2426" y="1797"/>
              <a:ext cx="318" cy="95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3995738" y="3219450"/>
            <a:ext cx="1368425" cy="1506538"/>
            <a:chOff x="2517" y="1755"/>
            <a:chExt cx="862" cy="949"/>
          </a:xfrm>
        </p:grpSpPr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2517" y="1755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2789" y="2024"/>
              <a:ext cx="590" cy="68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4427538" y="3665538"/>
            <a:ext cx="1873250" cy="1133475"/>
            <a:chOff x="2789" y="2036"/>
            <a:chExt cx="1180" cy="714"/>
          </a:xfrm>
        </p:grpSpPr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2789" y="2036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3061" y="2296"/>
              <a:ext cx="908" cy="45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82" name="Group 38"/>
          <p:cNvGrpSpPr>
            <a:grpSpLocks/>
          </p:cNvGrpSpPr>
          <p:nvPr/>
        </p:nvGrpSpPr>
        <p:grpSpPr bwMode="auto">
          <a:xfrm>
            <a:off x="4849813" y="3670300"/>
            <a:ext cx="2530475" cy="1128713"/>
            <a:chOff x="3055" y="2039"/>
            <a:chExt cx="1594" cy="711"/>
          </a:xfrm>
        </p:grpSpPr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3055" y="2039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>
              <a:off x="3379" y="2251"/>
              <a:ext cx="1270" cy="499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4" grpId="0"/>
      <p:bldP spid="31755" grpId="0"/>
      <p:bldP spid="31756" grpId="0"/>
      <p:bldP spid="31757" grpId="0"/>
      <p:bldP spid="317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7981952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把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稀疏矩阵的三元组线性表按顺序存储结构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存储，则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称为稀疏矩阵的三元组顺序表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2976" y="1268637"/>
            <a:ext cx="6272226" cy="48628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#define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100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矩阵中非零元素最多个数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c;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d;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TupNode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三元组定义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rows;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cols;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非零元素个数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TupNode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三元组顺序表定义</a:t>
            </a:r>
            <a:endParaRPr kumimoji="1" lang="zh-CN" altLang="en-US" sz="2000" b="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14414" y="1214422"/>
            <a:ext cx="6786610" cy="2554545"/>
            <a:chOff x="1428728" y="1517397"/>
            <a:chExt cx="6786610" cy="2554545"/>
          </a:xfrm>
        </p:grpSpPr>
        <p:sp>
          <p:nvSpPr>
            <p:cNvPr id="4" name="矩形 3"/>
            <p:cNvSpPr/>
            <p:nvPr/>
          </p:nvSpPr>
          <p:spPr>
            <a:xfrm>
              <a:off x="1428728" y="1928802"/>
              <a:ext cx="4714908" cy="20717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</p:cNvCxnSpPr>
            <p:nvPr/>
          </p:nvCxnSpPr>
          <p:spPr>
            <a:xfrm flipV="1">
              <a:off x="6143636" y="2928934"/>
              <a:ext cx="171451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58148" y="1517397"/>
              <a:ext cx="35719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微软雅黑" pitchFamily="34" charset="-122"/>
                  <a:cs typeface="Times New Roman" pitchFamily="18" charset="0"/>
                </a:rPr>
                <a:t>存放一个非</a:t>
              </a:r>
              <a:endParaRPr lang="en-US" altLang="zh-CN" sz="2000" dirty="0" smtClean="0">
                <a:ea typeface="微软雅黑" pitchFamily="34" charset="-122"/>
                <a:cs typeface="Times New Roman" pitchFamily="18" charset="0"/>
              </a:endParaRPr>
            </a:p>
            <a:p>
              <a:r>
                <a:rPr lang="en-US" altLang="zh-CN" sz="2000" dirty="0" smtClean="0">
                  <a:ea typeface="微软雅黑" pitchFamily="34" charset="-122"/>
                  <a:cs typeface="Times New Roman" pitchFamily="18" charset="0"/>
                </a:rPr>
                <a:t>0</a:t>
              </a:r>
            </a:p>
            <a:p>
              <a:r>
                <a:rPr lang="zh-CN" altLang="en-US" sz="2000" dirty="0" smtClean="0">
                  <a:ea typeface="微软雅黑" pitchFamily="34" charset="-122"/>
                  <a:cs typeface="Times New Roman" pitchFamily="18" charset="0"/>
                </a:rPr>
                <a:t>元素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14414" y="3260724"/>
            <a:ext cx="6786610" cy="2786082"/>
            <a:chOff x="1428728" y="3643314"/>
            <a:chExt cx="6786610" cy="2786082"/>
          </a:xfrm>
        </p:grpSpPr>
        <p:sp>
          <p:nvSpPr>
            <p:cNvPr id="8" name="矩形 7"/>
            <p:cNvSpPr/>
            <p:nvPr/>
          </p:nvSpPr>
          <p:spPr>
            <a:xfrm>
              <a:off x="1428728" y="4151557"/>
              <a:ext cx="4714908" cy="227783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3"/>
            </p:cNvCxnSpPr>
            <p:nvPr/>
          </p:nvCxnSpPr>
          <p:spPr>
            <a:xfrm flipV="1">
              <a:off x="6143636" y="5286388"/>
              <a:ext cx="1728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58148" y="3643314"/>
              <a:ext cx="35719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微软雅黑" pitchFamily="34" charset="-122"/>
                  <a:cs typeface="Times New Roman" pitchFamily="18" charset="0"/>
                </a:rPr>
                <a:t>存放整个</a:t>
              </a:r>
              <a:endParaRPr lang="en-US" altLang="zh-CN" sz="2000" dirty="0" smtClean="0">
                <a:ea typeface="微软雅黑" pitchFamily="34" charset="-122"/>
                <a:cs typeface="Times New Roman" pitchFamily="18" charset="0"/>
              </a:endParaRPr>
            </a:p>
            <a:p>
              <a:r>
                <a:rPr kumimoji="1" lang="zh-CN" altLang="en-US" sz="2000" dirty="0" smtClean="0">
                  <a:ea typeface="微软雅黑" pitchFamily="34" charset="-122"/>
                  <a:cs typeface="Times New Roman" pitchFamily="18" charset="0"/>
                </a:rPr>
                <a:t>稀疏矩阵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323850" y="2555875"/>
          <a:ext cx="3609975" cy="2490788"/>
        </p:xfrm>
        <a:graphic>
          <a:graphicData uri="http://schemas.openxmlformats.org/presentationml/2006/ole">
            <p:oleObj spid="_x0000_s58373" name="Equation" r:id="rId3" imgW="2006280" imgH="1384200" progId="">
              <p:embed/>
            </p:oleObj>
          </a:graphicData>
        </a:graphic>
      </p:graphicFrame>
      <p:graphicFrame>
        <p:nvGraphicFramePr>
          <p:cNvPr id="58415" name="Group 47"/>
          <p:cNvGraphicFramePr>
            <a:graphicFrameLocks noGrp="1"/>
          </p:cNvGraphicFramePr>
          <p:nvPr>
            <p:ph sz="half" idx="2"/>
          </p:nvPr>
        </p:nvGraphicFramePr>
        <p:xfrm>
          <a:off x="5364163" y="1663700"/>
          <a:ext cx="2808287" cy="4122755"/>
        </p:xfrm>
        <a:graphic>
          <a:graphicData uri="http://schemas.openxmlformats.org/drawingml/2006/table">
            <a:tbl>
              <a:tblPr/>
              <a:tblGrid>
                <a:gridCol w="936625"/>
                <a:gridCol w="935037"/>
                <a:gridCol w="936625"/>
              </a:tblGrid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95288" y="260350"/>
            <a:ext cx="83534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）从一个二维矩阵创建其三元组表示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以行序方式扫描二维矩阵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，将其非零的元素插入到三元组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的后面。</a:t>
            </a:r>
          </a:p>
        </p:txBody>
      </p:sp>
      <p:sp>
        <p:nvSpPr>
          <p:cNvPr id="58419" name="AutoShape 51"/>
          <p:cNvSpPr>
            <a:spLocks noChangeArrowheads="1"/>
          </p:cNvSpPr>
          <p:nvPr/>
        </p:nvSpPr>
        <p:spPr bwMode="auto">
          <a:xfrm>
            <a:off x="4140201" y="3608388"/>
            <a:ext cx="860428" cy="392116"/>
          </a:xfrm>
          <a:prstGeom prst="rightArrow">
            <a:avLst>
              <a:gd name="adj1" fmla="val 50000"/>
              <a:gd name="adj2" fmla="val 437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4852993" y="1519238"/>
            <a:ext cx="4333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t: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55650" y="1125538"/>
            <a:ext cx="78486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约定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域中表示的非零元素通常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以行序为主序顺序排列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，它是一种下标按行有序的存储结构。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这种有序存储结构可简化大多数矩阵运算算法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7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5818199" cy="48320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CreatMat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A[M][N])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=M;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=N;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][j]!=0)   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].r=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].c=j;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	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].d=A[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7224" y="1071546"/>
            <a:ext cx="7786742" cy="785818"/>
            <a:chOff x="857224" y="1071546"/>
            <a:chExt cx="7786742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6500826" y="1078040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按行序方式扫描所有元素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57224" y="1071546"/>
              <a:ext cx="3929090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endCxn id="4" idx="1"/>
            </p:cNvCxnSpPr>
            <p:nvPr/>
          </p:nvCxnSpPr>
          <p:spPr>
            <a:xfrm flipV="1">
              <a:off x="4786314" y="1431983"/>
              <a:ext cx="171451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428728" y="2143116"/>
            <a:ext cx="7286676" cy="2286016"/>
            <a:chOff x="1428728" y="2143116"/>
            <a:chExt cx="7286676" cy="2286016"/>
          </a:xfrm>
        </p:grpSpPr>
        <p:sp>
          <p:nvSpPr>
            <p:cNvPr id="3" name="TextBox 2"/>
            <p:cNvSpPr txBox="1"/>
            <p:nvPr/>
          </p:nvSpPr>
          <p:spPr>
            <a:xfrm>
              <a:off x="6572264" y="307181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只存储非零元素</a:t>
              </a:r>
              <a:endParaRPr lang="zh-CN" altLang="en-US" sz="2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28728" y="2143116"/>
              <a:ext cx="3571900" cy="22860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3"/>
            </p:cNvCxnSpPr>
            <p:nvPr/>
          </p:nvCxnSpPr>
          <p:spPr>
            <a:xfrm>
              <a:off x="5000628" y="3286124"/>
              <a:ext cx="1571636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8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513" y="44450"/>
            <a:ext cx="9144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）三元组元素赋值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kumimoji="1" lang="en-US" altLang="zh-CN" i="1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[</a:t>
            </a:r>
            <a:r>
              <a:rPr kumimoji="1" lang="en-US" altLang="zh-CN" i="1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][</a:t>
            </a:r>
            <a:r>
              <a:rPr kumimoji="1" lang="en-US" altLang="zh-CN" i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]=</a:t>
            </a:r>
            <a:r>
              <a:rPr kumimoji="1" lang="en-US" altLang="zh-CN" i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endParaRPr kumimoji="1" lang="zh-CN" altLang="en-US" dirty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分为两种情况：①将一个非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元素修改为另一个非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值，如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A[5][6]=8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38957" name="Group 45"/>
          <p:cNvGraphicFramePr>
            <a:graphicFrameLocks noGrp="1"/>
          </p:cNvGraphicFramePr>
          <p:nvPr/>
        </p:nvGraphicFramePr>
        <p:xfrm>
          <a:off x="183515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8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0" name="AutoShape 48"/>
          <p:cNvSpPr>
            <a:spLocks noChangeArrowheads="1"/>
          </p:cNvSpPr>
          <p:nvPr/>
        </p:nvSpPr>
        <p:spPr bwMode="auto">
          <a:xfrm>
            <a:off x="4281490" y="1714488"/>
            <a:ext cx="719138" cy="225985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61" name="Group 49"/>
          <p:cNvGraphicFramePr>
            <a:graphicFrameLocks noGrp="1"/>
          </p:cNvGraphicFramePr>
          <p:nvPr/>
        </p:nvGraphicFramePr>
        <p:xfrm>
          <a:off x="586740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8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99" name="AutoShape 87"/>
          <p:cNvSpPr>
            <a:spLocks noChangeArrowheads="1"/>
          </p:cNvSpPr>
          <p:nvPr/>
        </p:nvSpPr>
        <p:spPr bwMode="auto">
          <a:xfrm>
            <a:off x="4068763" y="4868863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000" name="Text Box 88"/>
          <p:cNvSpPr txBox="1">
            <a:spLocks noChangeArrowheads="1"/>
          </p:cNvSpPr>
          <p:nvPr/>
        </p:nvSpPr>
        <p:spPr bwMode="auto">
          <a:xfrm>
            <a:off x="214282" y="1487484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修改元素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032118" y="5942030"/>
            <a:ext cx="4237061" cy="295276"/>
            <a:chOff x="2981318" y="6154758"/>
            <a:chExt cx="4237061" cy="295276"/>
          </a:xfrm>
        </p:grpSpPr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7000892" y="6154758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2981318" y="6175396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cxnSp>
          <p:nvCxnSpPr>
            <p:cNvPr id="17" name="直接箭头连接符 16"/>
            <p:cNvCxnSpPr>
              <a:stCxn id="16" idx="3"/>
              <a:endCxn id="15" idx="1"/>
            </p:cNvCxnSpPr>
            <p:nvPr/>
          </p:nvCxnSpPr>
          <p:spPr>
            <a:xfrm flipV="1">
              <a:off x="3198805" y="6292077"/>
              <a:ext cx="3802087" cy="206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856958" y="1142984"/>
            <a:ext cx="3358380" cy="1858182"/>
            <a:chOff x="1571604" y="3714752"/>
            <a:chExt cx="3358380" cy="1858182"/>
          </a:xfrm>
        </p:grpSpPr>
        <p:sp>
          <p:nvSpPr>
            <p:cNvPr id="36" name="TextBox 3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0   0   0</a:t>
              </a:r>
              <a:endParaRPr lang="zh-CN" alt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7   8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42116" y="1142190"/>
            <a:ext cx="3358380" cy="1858182"/>
            <a:chOff x="1571604" y="3714752"/>
            <a:chExt cx="3358380" cy="1858182"/>
          </a:xfrm>
        </p:grpSpPr>
        <p:sp>
          <p:nvSpPr>
            <p:cNvPr id="50" name="TextBox 49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0   0   0</a:t>
              </a:r>
              <a:endParaRPr lang="zh-CN" alt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643306" y="2714620"/>
            <a:ext cx="4429156" cy="274638"/>
            <a:chOff x="3643306" y="2714620"/>
            <a:chExt cx="4429156" cy="274638"/>
          </a:xfrm>
        </p:grpSpPr>
        <p:cxnSp>
          <p:nvCxnSpPr>
            <p:cNvPr id="13" name="直接箭头连接符 12"/>
            <p:cNvCxnSpPr>
              <a:stCxn id="11" idx="3"/>
              <a:endCxn id="38959" idx="1"/>
            </p:cNvCxnSpPr>
            <p:nvPr/>
          </p:nvCxnSpPr>
          <p:spPr>
            <a:xfrm>
              <a:off x="3860793" y="2851939"/>
              <a:ext cx="399418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7"/>
            <p:cNvSpPr txBox="1">
              <a:spLocks noChangeArrowheads="1"/>
            </p:cNvSpPr>
            <p:nvPr/>
          </p:nvSpPr>
          <p:spPr bwMode="auto">
            <a:xfrm>
              <a:off x="3643306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8959" name="Text Box 47"/>
            <p:cNvSpPr txBox="1">
              <a:spLocks noChangeArrowheads="1"/>
            </p:cNvSpPr>
            <p:nvPr/>
          </p:nvSpPr>
          <p:spPr bwMode="auto">
            <a:xfrm>
              <a:off x="7854975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9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1508</Words>
  <Application>Microsoft PowerPoint</Application>
  <PresentationFormat>全屏显示(4:3)</PresentationFormat>
  <Paragraphs>581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351</cp:revision>
  <dcterms:created xsi:type="dcterms:W3CDTF">2004-04-05T10:57:39Z</dcterms:created>
  <dcterms:modified xsi:type="dcterms:W3CDTF">2017-05-20T01:49:38Z</dcterms:modified>
</cp:coreProperties>
</file>