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338" r:id="rId10"/>
    <p:sldId id="339" r:id="rId11"/>
    <p:sldId id="340" r:id="rId12"/>
    <p:sldId id="341" r:id="rId13"/>
    <p:sldId id="342" r:id="rId14"/>
    <p:sldId id="343" r:id="rId15"/>
    <p:sldId id="353" r:id="rId16"/>
    <p:sldId id="344" r:id="rId17"/>
    <p:sldId id="345" r:id="rId18"/>
    <p:sldId id="332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CC"/>
    <a:srgbClr val="9900FF"/>
    <a:srgbClr val="0A0A0E"/>
    <a:srgbClr val="00CC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7" y="2241911"/>
            <a:ext cx="8358246" cy="90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广义表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272457"/>
            <a:ext cx="292895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 义 表</a:t>
            </a:r>
            <a:endParaRPr kumimoji="1" lang="zh-CN" altLang="en-US" sz="3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500034" y="1285860"/>
            <a:ext cx="371477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6.3.1 </a:t>
            </a:r>
            <a:r>
              <a:rPr kumimoji="1" lang="zh-CN" altLang="en-US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广义表的定义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328612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GL=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077610"/>
            <a:ext cx="7643866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=0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时称为空表</a:t>
            </a:r>
            <a:endParaRPr lang="en-US" altLang="zh-CN" sz="2000" smtClean="0">
              <a:solidFill>
                <a:srgbClr val="9900CC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sz="2000" i="1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为广义表的第</a:t>
            </a:r>
            <a:r>
              <a:rPr lang="en-US" sz="2000" i="1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个元素。如果</a:t>
            </a:r>
            <a:r>
              <a:rPr lang="en-US" sz="2000" i="1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属于原子类型，称之为广义表</a:t>
            </a:r>
            <a:r>
              <a:rPr 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的原子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sz="2000" i="1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又是一个广义表，称之为广义表</a:t>
            </a:r>
            <a:r>
              <a:rPr 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 smtClean="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的子表</a:t>
            </a:r>
            <a:endParaRPr lang="zh-CN" altLang="en-US" sz="22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928802"/>
            <a:ext cx="8305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）求广义表的长度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在广义表中，同一层次的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每个结点是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域链接起来的，所以可把它看做是由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域链接起来的单链表。这样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求广义表的长度就是求单链表的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长度。</a:t>
            </a:r>
            <a:endParaRPr kumimoji="1"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107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GLLength(GLNode *g)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累计元素个数，初始值为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GLNode *g1;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n++;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n;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）求广义表的深度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广义表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，广义表深度的递归定义是它等于所有子表中表的最大深度加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为原子，其深度为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求广义表深度的递归模型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857496"/>
            <a:ext cx="5500726" cy="1603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(g)=0 				g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(g)=1 				g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(g)=MAX{f(subg)}+1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8270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的深度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GLNode *g1;  int maxd=0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(g-&gt;tag==0) return 0;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为原子时返回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(g1==NULL)  return 1;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为空表时返回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遍历表中的每一个元素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if (g1-&gt;tag==1)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元素为子表的情况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dep=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递归调用求出子表的深度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(dep&gt;maxd)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//maxd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为同层子表深度的最大值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maxd=dep;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return(maxd+1);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返回表的深度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6-3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对于采用链式存储结构的广义表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5253351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原子个数为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smtClean="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71985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需要扫描广义表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中的所有结点，可以采用前面介绍的广义表算法设计方法中的两种解法来实现。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52558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GLNode *g1=g-&gt;val.sublist;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(g1-&gt;tag==0)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n++;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94" cy="49440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n=0;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(g!=NULL)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(g-&gt;tag==0)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n++;	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(g-&gt;val.sublist);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n+=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333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定义为最外层包含元素个数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定义为所含括弧的重数。其中，原子的深度为</a:t>
            </a:r>
            <a:r>
              <a:rPr 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，空表的深度为</a:t>
            </a:r>
            <a:r>
              <a:rPr 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的表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为第一个元素</a:t>
            </a:r>
            <a:r>
              <a:rPr lang="en-US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，其余部分</a:t>
            </a:r>
            <a:r>
              <a:rPr 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表尾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。一个广义表的表尾始终是一个广义表。空表无表头表尾。</a:t>
            </a:r>
            <a:endParaRPr lang="zh-CN" altLang="en-US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4460877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6.3.2 </a:t>
            </a:r>
            <a:r>
              <a:rPr kumimoji="1" lang="zh-CN" altLang="en-US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广义表的存储结构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43108" y="1857364"/>
            <a:ext cx="5786478" cy="523220"/>
            <a:chOff x="2143108" y="1857364"/>
            <a:chExt cx="5786478" cy="52322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 smtClean="0"/>
                <a:t>C</a:t>
              </a:r>
              <a:r>
                <a:rPr lang="en-US" smtClean="0"/>
                <a:t>=(</a:t>
              </a:r>
              <a:r>
                <a:rPr lang="en-US" i="1" smtClean="0"/>
                <a:t>a</a:t>
              </a:r>
              <a:r>
                <a:rPr lang="zh-CN" altLang="en-US" smtClean="0"/>
                <a:t>，</a:t>
              </a:r>
              <a:r>
                <a:rPr lang="en-US" smtClean="0"/>
                <a:t>(</a:t>
              </a:r>
              <a:r>
                <a:rPr lang="en-US" i="1" smtClean="0"/>
                <a:t>b</a:t>
              </a:r>
              <a:r>
                <a:rPr lang="zh-CN" altLang="en-US" smtClean="0"/>
                <a:t>，</a:t>
              </a:r>
              <a:r>
                <a:rPr lang="en-US" i="1" smtClean="0"/>
                <a:t>c</a:t>
              </a:r>
              <a:r>
                <a:rPr lang="zh-CN" altLang="en-US" smtClean="0"/>
                <a:t>，</a:t>
              </a:r>
              <a:r>
                <a:rPr lang="en-US" i="1" smtClean="0"/>
                <a:t>d</a:t>
              </a:r>
              <a:r>
                <a:rPr lang="en-US" smtClean="0"/>
                <a:t>))</a:t>
              </a: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  <a:sym typeface="Wingdings"/>
                </a:rPr>
                <a:t> 括号表示</a:t>
              </a:r>
              <a:endParaRPr lang="zh-CN" altLang="en-US" sz="2000" smtClean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广义表的几种逻辑结构的演变，例如：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43108" y="2357430"/>
            <a:ext cx="6286544" cy="951848"/>
            <a:chOff x="2143108" y="2357430"/>
            <a:chExt cx="6286544" cy="95184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子表加匿名“</a:t>
              </a:r>
              <a:r>
                <a:rPr lang="en-US" sz="2000" smtClean="0">
                  <a:ea typeface="微软雅黑" pitchFamily="34" charset="-122"/>
                  <a:cs typeface="Times New Roman" pitchFamily="18" charset="0"/>
                  <a:sym typeface="Symbol"/>
                </a:rPr>
                <a:t>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  <a:sym typeface="Symbol"/>
                </a:rPr>
                <a:t>”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 smtClean="0"/>
                <a:t>C</a:t>
              </a:r>
              <a:r>
                <a:rPr lang="en-US" smtClean="0"/>
                <a:t>=(</a:t>
              </a:r>
              <a:r>
                <a:rPr lang="en-US" i="1" smtClean="0"/>
                <a:t>a</a:t>
              </a:r>
              <a:r>
                <a:rPr lang="zh-CN" altLang="en-US" smtClean="0"/>
                <a:t>，</a:t>
              </a:r>
              <a:r>
                <a:rPr lang="en-US" smtClean="0">
                  <a:sym typeface="Symbol"/>
                </a:rPr>
                <a:t> </a:t>
              </a:r>
              <a:r>
                <a:rPr lang="en-US" smtClean="0"/>
                <a:t>(</a:t>
              </a:r>
              <a:r>
                <a:rPr lang="en-US" i="1" smtClean="0"/>
                <a:t>b</a:t>
              </a:r>
              <a:r>
                <a:rPr lang="zh-CN" altLang="en-US" smtClean="0"/>
                <a:t>，</a:t>
              </a:r>
              <a:r>
                <a:rPr lang="en-US" i="1" smtClean="0"/>
                <a:t>c</a:t>
              </a:r>
              <a:r>
                <a:rPr lang="zh-CN" altLang="en-US" smtClean="0"/>
                <a:t>，</a:t>
              </a:r>
              <a:r>
                <a:rPr lang="en-US" i="1" smtClean="0"/>
                <a:t>d</a:t>
              </a:r>
              <a:r>
                <a:rPr lang="en-US" smtClean="0"/>
                <a:t>))</a:t>
              </a:r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C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  <a:sym typeface="Wingdings"/>
                </a:rPr>
                <a:t> 树形表示</a:t>
              </a:r>
              <a:endParaRPr lang="zh-CN" altLang="en-US" sz="2000" smtClean="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42844" y="357166"/>
            <a:ext cx="3143272" cy="2390491"/>
            <a:chOff x="142844" y="357166"/>
            <a:chExt cx="3143272" cy="2390491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C</a:t>
              </a: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390335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63974" y="1592319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83824" y="2031183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33828" y="893705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/>
                <a:gridCol w="1452573"/>
                <a:gridCol w="92869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Sublist/data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link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1" y="324129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结点类型：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，表示该结点为原子结点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，表示该结点为表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子表结点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3500430" y="3000372"/>
            <a:ext cx="500066" cy="85725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smtClean="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71472" y="325308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广义表的结点类型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GLNode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6715172" cy="3133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lnode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tag;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结点类型标识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union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ElemType data;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存放原子值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struct lnode *sublist;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指向子表的指针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val;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struct lnode *link;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广义表的结点类型</a:t>
            </a: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37147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6.3.3 </a:t>
            </a:r>
            <a:r>
              <a:rPr kumimoji="1" lang="zh-CN" altLang="en-US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广义表的运算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146713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广义表算法设计方法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smtClean="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2844" y="307181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整个广义表的头结点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子表的头结点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29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57638"/>
            <a:ext cx="428628" cy="4858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子表的处理和整个广义表的处理是相似的。从这个角度出发设计求解广义表递归算法的一般格式如下：</a:t>
            </a:r>
            <a:endParaRPr kumimoji="1"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85860"/>
            <a:ext cx="7572428" cy="417437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为广义表头结点指针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GLNode *g1=g-&gt;val.sublist;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(g1!=NULL)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元素未处理完循环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if (g1-&gt;tag==1)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fun1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递归处理子表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	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  	    gl=g1-&gt;link;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处理兄弟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广义表的表结点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的兄弟：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g-&gt;link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的元素：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gval.sublist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兄弟的处理与整个广义表的处理是相似的；对于子表结点，其元素的处理与整个广义表的处理是相似的。从这个角度出发设计求解广义表递归算法的一般格式如下：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7572428" cy="3826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为广义表结点指针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(g!=NULL)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(g-&gt;tag==1)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(g-&gt;val.sublist);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递归处理其元素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	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递归处理其兄弟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663</Words>
  <Application>Microsoft PowerPoint</Application>
  <PresentationFormat>全屏显示(4:3)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376</cp:revision>
  <dcterms:created xsi:type="dcterms:W3CDTF">2004-04-05T10:57:39Z</dcterms:created>
  <dcterms:modified xsi:type="dcterms:W3CDTF">2017-05-20T02:26:15Z</dcterms:modified>
</cp:coreProperties>
</file>