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0"/>
  </p:notesMasterIdLst>
  <p:sldIdLst>
    <p:sldId id="295" r:id="rId2"/>
    <p:sldId id="424" r:id="rId3"/>
    <p:sldId id="404" r:id="rId4"/>
    <p:sldId id="421" r:id="rId5"/>
    <p:sldId id="422" r:id="rId6"/>
    <p:sldId id="423" r:id="rId7"/>
    <p:sldId id="418" r:id="rId8"/>
    <p:sldId id="427" r:id="rId9"/>
    <p:sldId id="426" r:id="rId10"/>
    <p:sldId id="420" r:id="rId11"/>
    <p:sldId id="425" r:id="rId12"/>
    <p:sldId id="419" r:id="rId13"/>
    <p:sldId id="411" r:id="rId14"/>
    <p:sldId id="428" r:id="rId15"/>
    <p:sldId id="430" r:id="rId16"/>
    <p:sldId id="432" r:id="rId17"/>
    <p:sldId id="433" r:id="rId18"/>
    <p:sldId id="429" r:id="rId1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0033CC"/>
    <a:srgbClr val="6600CC"/>
    <a:srgbClr val="000000"/>
    <a:srgbClr val="669900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00039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095492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  组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4786346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数组的两个基本操作？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71736" y="3810003"/>
            <a:ext cx="5286412" cy="1590085"/>
            <a:chOff x="2571736" y="2857502"/>
            <a:chExt cx="5286412" cy="1192564"/>
          </a:xfrm>
        </p:grpSpPr>
        <p:sp>
          <p:nvSpPr>
            <p:cNvPr id="25" name="下箭头 24"/>
            <p:cNvSpPr/>
            <p:nvPr/>
          </p:nvSpPr>
          <p:spPr>
            <a:xfrm>
              <a:off x="4214810" y="2857502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71736" y="3357568"/>
              <a:ext cx="5286412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按照给定的下标，取（读）相应的元素值</a:t>
              </a:r>
              <a:endPara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按照给定的下标，存（写）相应的元素值</a:t>
              </a:r>
              <a:endPara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61981"/>
            <a:ext cx="7715304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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在计算对称矩阵的压缩存储时应注意什么问题？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0034" y="1913846"/>
            <a:ext cx="7643866" cy="2206012"/>
            <a:chOff x="500034" y="1435386"/>
            <a:chExt cx="7643866" cy="1654509"/>
          </a:xfrm>
        </p:grpSpPr>
        <p:sp>
          <p:nvSpPr>
            <p:cNvPr id="4" name="TextBox 3"/>
            <p:cNvSpPr txBox="1"/>
            <p:nvPr/>
          </p:nvSpPr>
          <p:spPr>
            <a:xfrm>
              <a:off x="1714480" y="1435386"/>
              <a:ext cx="6429420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在计算对称矩阵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的压缩存储时应注意以下几点：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57356" y="1928808"/>
              <a:ext cx="5715040" cy="1161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对称矩阵是按</a:t>
              </a:r>
              <a:r>
                <a:rPr lang="zh-CN" altLang="en-US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上三角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还是按</a:t>
              </a:r>
              <a:r>
                <a:rPr lang="zh-CN" altLang="en-US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下三角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存放。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对称矩阵元素是</a:t>
              </a:r>
              <a:r>
                <a:rPr lang="zh-CN" altLang="en-US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按行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还是</a:t>
              </a:r>
              <a:r>
                <a:rPr lang="zh-CN" altLang="en-US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按列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优先存放。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数组的下标从</a:t>
              </a:r>
              <a:r>
                <a:rPr 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开始还是从</a:t>
              </a:r>
              <a:r>
                <a:rPr 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开始。</a:t>
              </a:r>
            </a:p>
          </p:txBody>
        </p:sp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1500180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714356"/>
            <a:ext cx="73581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设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的上三角矩阵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-1，0..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-1]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已压缩到一维数组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中，若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按列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为主序存储，则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对应的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中存储位置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为多少，给出推导过程。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2476494"/>
            <a:ext cx="7643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的下标都从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开始。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对于上三角部分的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）元素，按列为主序存储时：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前面有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列，第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列有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个元素，第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列有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个元素，</a:t>
            </a:r>
            <a:r>
              <a:rPr lang="en-US" altLang="zh-CN" sz="22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，第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列有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个元素，所以这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列的元素个数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=1+2+</a:t>
            </a:r>
            <a:r>
              <a:rPr lang="en-US" altLang="zh-CN" sz="220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…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+1)/2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在第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列中，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元素前有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个元素。所以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元素前有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+1)/2+i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个元素，则在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中的位置</a:t>
            </a:r>
            <a:r>
              <a:rPr 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+1)/2+</a:t>
            </a:r>
            <a:r>
              <a:rPr lang="en-US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76198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81252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966886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稀  疏  矩  阵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2095491"/>
            <a:ext cx="8358246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从特殊元素分布看，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稀疏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矩阵和特殊矩阵相比有什么不同？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1538" y="2857496"/>
            <a:ext cx="63579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特殊矩阵中的特殊元素（相同元素、常数元素）分布有规律性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稀疏矩阵中的特殊元素（非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元素）分布没有规律性，即随机的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142984"/>
            <a:ext cx="67866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稀疏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矩阵压缩存储后具有随机存取特性吗？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596" y="1843386"/>
            <a:ext cx="7429552" cy="2567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稀疏矩阵用十字链表作存储结构自然失去了随机存取的功能。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即便用三元组表的顺序存储结构，存取下标为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的元素时，要扫描三元组表，时间复杂度为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O(t)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，因此也失去了随机存取的功能。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38097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43152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609696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 义 表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57224" y="1071546"/>
            <a:ext cx="18473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910" y="1714488"/>
            <a:ext cx="785818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广义表求表头、表尾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？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910" y="2786058"/>
            <a:ext cx="721523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广义表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((</a:t>
            </a:r>
            <a:r>
              <a:rPr lang="en-US" sz="22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((</a:t>
            </a:r>
            <a:r>
              <a:rPr lang="en-US" sz="22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(((</a:t>
            </a:r>
            <a:r>
              <a:rPr lang="en-US" sz="22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))))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的表头是</a:t>
            </a:r>
            <a:r>
              <a:rPr lang="en-US" sz="2200" u="sng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2200" u="sng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①</a:t>
            </a:r>
            <a:r>
              <a:rPr lang="en-US" sz="2200" u="sng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，表尾是</a:t>
            </a:r>
            <a:r>
              <a:rPr lang="en-US" sz="2200" u="sng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2200" u="sng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②</a:t>
            </a:r>
            <a:r>
              <a:rPr lang="en-US" sz="2200" u="sng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786" y="3643314"/>
            <a:ext cx="678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答：①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)       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②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(((</a:t>
            </a:r>
            <a:r>
              <a:rPr lang="en-US" sz="22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(((</a:t>
            </a:r>
            <a:r>
              <a:rPr lang="en-US" sz="2200" i="1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))))</a:t>
            </a:r>
            <a:endParaRPr lang="zh-CN" altLang="en-US" sz="2200" smtClean="0">
              <a:solidFill>
                <a:srgbClr val="0000FF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857232"/>
            <a:ext cx="67866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广义表递归算法设计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7161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142976" y="2177775"/>
            <a:ext cx="7786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latin typeface="Traditional Arabic" pitchFamily="18" charset="-78"/>
                <a:ea typeface="楷体" pitchFamily="49" charset="-122"/>
                <a:cs typeface="Traditional Arabic" pitchFamily="18" charset="-78"/>
              </a:rPr>
              <a:t>       设计一个算法，在给定的广义表中查找数据域为</a:t>
            </a:r>
            <a:r>
              <a:rPr lang="en-US" i="1" smtClean="0">
                <a:solidFill>
                  <a:srgbClr val="0000FF"/>
                </a:solidFill>
                <a:latin typeface="Traditional Arabic" pitchFamily="18" charset="-78"/>
                <a:ea typeface="楷体" pitchFamily="49" charset="-122"/>
                <a:cs typeface="Traditional Arabic" pitchFamily="18" charset="-78"/>
              </a:rPr>
              <a:t>x</a:t>
            </a:r>
            <a:r>
              <a:rPr lang="zh-CN" altLang="en-US" smtClean="0">
                <a:solidFill>
                  <a:srgbClr val="0000FF"/>
                </a:solidFill>
                <a:latin typeface="Traditional Arabic" pitchFamily="18" charset="-78"/>
                <a:ea typeface="楷体" pitchFamily="49" charset="-122"/>
                <a:cs typeface="Traditional Arabic" pitchFamily="18" charset="-78"/>
              </a:rPr>
              <a:t>的结点，若找到了，返回该结点的指针，否则返回</a:t>
            </a:r>
            <a:r>
              <a:rPr lang="en-US" smtClean="0">
                <a:solidFill>
                  <a:srgbClr val="0000FF"/>
                </a:solidFill>
                <a:latin typeface="Traditional Arabic" pitchFamily="18" charset="-78"/>
                <a:ea typeface="楷体" pitchFamily="49" charset="-122"/>
                <a:cs typeface="Traditional Arabic" pitchFamily="18" charset="-78"/>
              </a:rPr>
              <a:t>NULL</a:t>
            </a:r>
            <a:r>
              <a:rPr lang="zh-CN" altLang="en-US" smtClean="0">
                <a:solidFill>
                  <a:srgbClr val="0000FF"/>
                </a:solidFill>
                <a:latin typeface="Traditional Arabic" pitchFamily="18" charset="-78"/>
                <a:ea typeface="楷体" pitchFamily="49" charset="-122"/>
                <a:cs typeface="Traditional Arabic" pitchFamily="18" charset="-78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214290"/>
            <a:ext cx="8001056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解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采用解法</a:t>
            </a:r>
            <a:r>
              <a:rPr lang="en-US" altLang="zh-CN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的算法如下：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928670"/>
            <a:ext cx="8072494" cy="484457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GLNode *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Locate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(GLNode *gl,ElemType x)  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 /g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为带头结点的广义表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GLNode *p=NULL;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(gl!=NULL)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	if (gl-&gt;tag==0 &amp;&amp; gl-&gt;val.data==x)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p=gl;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if (gl-&gt;tag==1)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if (p==NULL)				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p=Locate(gl-&gt;val.sublist,x);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	        else 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break;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gl=gl-&gt;link;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return(p);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214290"/>
            <a:ext cx="8001056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解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采用解法</a:t>
            </a:r>
            <a:r>
              <a:rPr lang="en-US" altLang="zh-CN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的算法如下：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000108"/>
            <a:ext cx="8072494" cy="432692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GLNode *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Locate1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(GLNode *gl,ElemType x)    </a:t>
            </a:r>
            <a:r>
              <a:rPr 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//g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为带头结点的广义表</a:t>
            </a:r>
            <a:endParaRPr lang="en-US" altLang="zh-CN" sz="200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GLNode *p=NULL;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(gl!=NULL)</a:t>
            </a: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(gl-&gt;tag==0 &amp;&amp; gl-&gt;val.data==x)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p=gl;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else if (gl-&gt;tag==1)</a:t>
            </a: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p=Locate1(gl-&gt;val.sublist,x);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(p==NULL)  p=Locate1(gl-&gt;link,x);</a:t>
            </a: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return(p);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else   return(NULL);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86116" y="4714884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/18</a:t>
            </a:r>
            <a:endParaRPr lang="en-US" altLang="zh-CN"/>
          </a:p>
        </p:txBody>
      </p:sp>
      <p:pic>
        <p:nvPicPr>
          <p:cNvPr id="1026" name="Picture 2" descr="https://ss0.bdstatic.com/70cFuHSh_Q1YnxGkpoWK1HF6hhy/it/u=362224978,3242403762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85992"/>
            <a:ext cx="2571768" cy="1936392"/>
          </a:xfrm>
          <a:prstGeom prst="rect">
            <a:avLst/>
          </a:prstGeom>
          <a:noFill/>
        </p:spPr>
      </p:pic>
      <p:pic>
        <p:nvPicPr>
          <p:cNvPr id="2" name="Picture 2" descr="https://ss0.bdstatic.com/70cFvHSh_Q1YnxGkpoWK1HF6hhy/it/u=473823842,3406445302&amp;fm=11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000108"/>
            <a:ext cx="3500462" cy="18685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047733"/>
            <a:ext cx="8643998" cy="8388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为什么说数组是线性表的推广或扩展，而不说数组就是一种线性表呢？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14393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从逻辑结构的角度看，一维数组是一种线性表。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二维数组可以看成数组元素为一维数组的一维数组，所以二维数组是线性结构，可以看成是线性表。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但就二维数组的形状而言，它又是非线性结构，因此将二维数组看成是线性表的推广更准确。</a:t>
            </a:r>
            <a:endParaRPr lang="en-US" altLang="zh-CN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3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三维及以上维的数组亦如此。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84713"/>
            <a:ext cx="500066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 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计算数组中给定元素的地址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0034" y="1932471"/>
            <a:ext cx="7858180" cy="2271391"/>
            <a:chOff x="500034" y="1214428"/>
            <a:chExt cx="7858180" cy="1703543"/>
          </a:xfrm>
        </p:grpSpPr>
        <p:sp>
          <p:nvSpPr>
            <p:cNvPr id="5" name="TextBox 4"/>
            <p:cNvSpPr txBox="1"/>
            <p:nvPr/>
          </p:nvSpPr>
          <p:spPr>
            <a:xfrm>
              <a:off x="1785918" y="1214428"/>
              <a:ext cx="6572296" cy="1703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3"/>
                </a:buBlip>
              </a:pPr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数组的存储方式（</a:t>
              </a:r>
              <a:r>
                <a:rPr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按行</a:t>
              </a:r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或者</a:t>
              </a:r>
              <a:r>
                <a:rPr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按列</a:t>
              </a:r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优先存放）</a:t>
              </a:r>
              <a:endPara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endParaRP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计算给定元素的前面的元素个数</a:t>
              </a:r>
              <a:r>
                <a:rPr lang="en-US" altLang="zh-CN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s</a:t>
              </a: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每个元素的存储空间</a:t>
              </a:r>
              <a:r>
                <a:rPr lang="en-US" altLang="zh-CN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k</a:t>
              </a: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该元素地址</a:t>
              </a:r>
              <a:r>
                <a:rPr lang="en-US" altLang="zh-CN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=</a:t>
              </a:r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起始元素地址</a:t>
              </a:r>
              <a:r>
                <a:rPr lang="en-US" altLang="zh-CN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+</a:t>
              </a:r>
              <a:r>
                <a:rPr lang="en-US" altLang="zh-CN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s</a:t>
              </a:r>
              <a:r>
                <a:rPr lang="en-US" altLang="zh-CN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×</a:t>
              </a:r>
              <a:r>
                <a:rPr lang="en-US" altLang="zh-CN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k</a:t>
              </a:r>
              <a:endParaRPr lang="zh-CN" alt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pic>
          <p:nvPicPr>
            <p:cNvPr id="15361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34" y="1500180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896621"/>
            <a:ext cx="74295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设二维数组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[10][20]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，每个数组元素占用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个存储单元，若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按列优先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顺序存放数组元素，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[0][0]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的存储地址为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200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的存储地址是多少？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2473482"/>
            <a:ext cx="6715172" cy="46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数组的行下标为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，列行下标为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19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3235488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元素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前面有列下标为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～ 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两列，每列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个元素，计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2×10=20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。在下标为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的列中，元素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前面有行下标为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～ 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 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前面有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s=20+6=26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5000636"/>
            <a:ext cx="6000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LOC(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[6][2])=LOC(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[0][0])+26×1=200+26=</a:t>
            </a:r>
            <a:r>
              <a:rPr lang="en-US" altLang="zh-CN" sz="22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226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857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1392780"/>
            <a:ext cx="7500990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设某二维数组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[10][20]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采用顺序存储方式，每个数组元素占用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个存储单元，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[0][0]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的存储地址为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200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的存储地址是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322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，则该数组</a:t>
            </a:r>
            <a:r>
              <a:rPr lang="en-US" sz="2200" u="sng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  ）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A.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只能按行优先存储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B.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只能按列优先存储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C.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按行优先存储或按列优先存储均可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D.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以上都不对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881891"/>
            <a:ext cx="7786742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解：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这里有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，一个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列的二维数组的顺序存储方式只能按行优先或列优先存放。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1930224"/>
            <a:ext cx="8286808" cy="1213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假设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按行优先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存放，有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LOC(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i="1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i，j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)=LOC(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0，0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)×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，对于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元素，其地址 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LOC(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[6][2])=LOC(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[0][0])+[6×20+2]×1=322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3357562"/>
            <a:ext cx="8715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假设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按列优先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存放，有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LOC(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i="1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i，j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)=LOC(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0，0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)+(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)×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，对于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元素，其地址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LOC(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[6][2])=LOC(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[0][0])+[2×10+6]×1=226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4500570"/>
            <a:ext cx="6929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[6][2]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的存储地址是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322  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只能按行优先存储，</a:t>
            </a:r>
            <a:r>
              <a:rPr lang="en-US" altLang="zh-CN" sz="28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800" smtClean="0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38097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43152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609696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  殊  矩  阵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28596" y="1499323"/>
            <a:ext cx="4572032" cy="1727644"/>
            <a:chOff x="1428728" y="1276617"/>
            <a:chExt cx="4572032" cy="1295733"/>
          </a:xfrm>
        </p:grpSpPr>
        <p:sp>
          <p:nvSpPr>
            <p:cNvPr id="10" name="TextBox 9"/>
            <p:cNvSpPr txBox="1"/>
            <p:nvPr/>
          </p:nvSpPr>
          <p:spPr>
            <a:xfrm>
              <a:off x="1428728" y="1785932"/>
              <a:ext cx="1428760" cy="33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特殊矩阵</a:t>
              </a:r>
              <a:endPara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802" y="1276617"/>
              <a:ext cx="142876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对称矩阵</a:t>
              </a:r>
              <a:endPara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0364" y="1737506"/>
              <a:ext cx="3000396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上（下）三角矩阵</a:t>
              </a:r>
              <a:endPara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71802" y="2214560"/>
              <a:ext cx="142876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对角矩阵</a:t>
              </a:r>
              <a:endPara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2857488" y="1330834"/>
              <a:ext cx="214314" cy="1214447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857224" y="1071546"/>
            <a:ext cx="18473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2876" y="3884264"/>
            <a:ext cx="5572132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都是方阵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元素下标（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）可以确定元素的位置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214942" y="2666995"/>
            <a:ext cx="3500462" cy="2953572"/>
            <a:chOff x="5214942" y="2000246"/>
            <a:chExt cx="3500462" cy="2215179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43570" y="2500312"/>
              <a:ext cx="2714625" cy="127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4" name="直接连接符 23"/>
            <p:cNvCxnSpPr/>
            <p:nvPr/>
          </p:nvCxnSpPr>
          <p:spPr>
            <a:xfrm>
              <a:off x="5543104" y="2457902"/>
              <a:ext cx="2928958" cy="142876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14942" y="2000246"/>
              <a:ext cx="150019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：主对角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43768" y="2000246"/>
              <a:ext cx="157163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&lt;</a:t>
              </a: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：上三角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2198" y="3857634"/>
              <a:ext cx="142876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i&gt;j</a:t>
              </a:r>
              <a:r>
                <a:rPr lang="zh-CN" altLang="en-US" sz="18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：下三角</a:t>
              </a:r>
            </a:p>
          </p:txBody>
        </p:sp>
        <p:sp>
          <p:nvSpPr>
            <p:cNvPr id="28" name="左弧形箭头 27"/>
            <p:cNvSpPr/>
            <p:nvPr/>
          </p:nvSpPr>
          <p:spPr>
            <a:xfrm>
              <a:off x="5857884" y="3714758"/>
              <a:ext cx="214314" cy="357190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右弧形箭头 28"/>
            <p:cNvSpPr/>
            <p:nvPr/>
          </p:nvSpPr>
          <p:spPr>
            <a:xfrm rot="10800000">
              <a:off x="6929454" y="2214560"/>
              <a:ext cx="214314" cy="428628"/>
            </a:xfrm>
            <a:prstGeom prst="curved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7224" y="1142984"/>
            <a:ext cx="785818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什么是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特殊矩阵的压缩存储？为什么需要压缩存储？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1538" y="4857761"/>
            <a:ext cx="60722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特殊矩阵采用压缩存储的目的是节省存储空间</a:t>
            </a:r>
            <a:r>
              <a:rPr lang="en-US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.</a:t>
            </a:r>
          </a:p>
        </p:txBody>
      </p:sp>
      <p:grpSp>
        <p:nvGrpSpPr>
          <p:cNvPr id="2" name="组合 14"/>
          <p:cNvGrpSpPr/>
          <p:nvPr/>
        </p:nvGrpSpPr>
        <p:grpSpPr>
          <a:xfrm>
            <a:off x="1142976" y="2000240"/>
            <a:ext cx="5643602" cy="2476517"/>
            <a:chOff x="1500166" y="1785932"/>
            <a:chExt cx="5643602" cy="1857388"/>
          </a:xfrm>
        </p:grpSpPr>
        <p:sp>
          <p:nvSpPr>
            <p:cNvPr id="10" name="TextBox 9"/>
            <p:cNvSpPr txBox="1"/>
            <p:nvPr/>
          </p:nvSpPr>
          <p:spPr>
            <a:xfrm>
              <a:off x="1500166" y="1785932"/>
              <a:ext cx="142876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压缩存储：</a:t>
              </a:r>
              <a:endPara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" name="流程图: 磁盘 11"/>
            <p:cNvSpPr/>
            <p:nvPr/>
          </p:nvSpPr>
          <p:spPr>
            <a:xfrm>
              <a:off x="3857620" y="2714626"/>
              <a:ext cx="1571636" cy="928694"/>
            </a:xfrm>
            <a:prstGeom prst="flowChartMagneticDisk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一维数组</a:t>
              </a:r>
              <a:r>
                <a:rPr lang="en-US" altLang="zh-CN" sz="22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4612" y="2071684"/>
              <a:ext cx="442915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提供二维数组的逻辑操作：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][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上下箭头 13"/>
            <p:cNvSpPr/>
            <p:nvPr/>
          </p:nvSpPr>
          <p:spPr>
            <a:xfrm>
              <a:off x="4572000" y="2500312"/>
              <a:ext cx="142876" cy="357190"/>
            </a:xfrm>
            <a:prstGeom prst="up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7224" y="666731"/>
            <a:ext cx="6715172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特殊矩阵压缩存储后具有随机存取特性吗？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348" y="1523987"/>
            <a:ext cx="7072362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这里讨论的特殊矩阵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都是二维的方阵，采用一维数组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压缩存储：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4480" y="2762245"/>
            <a:ext cx="5715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    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  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[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]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= 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f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(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j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f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函数的执行时间为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O(1)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所以，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压缩存储后具有随机存取特性。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</TotalTime>
  <Words>1235</Words>
  <Application>Microsoft PowerPoint</Application>
  <PresentationFormat>全屏显示(4:3)</PresentationFormat>
  <Paragraphs>132</Paragraphs>
  <Slides>18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1069</cp:revision>
  <dcterms:created xsi:type="dcterms:W3CDTF">2004-03-31T23:50:14Z</dcterms:created>
  <dcterms:modified xsi:type="dcterms:W3CDTF">2017-05-22T07:16:23Z</dcterms:modified>
</cp:coreProperties>
</file>