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56" r:id="rId2"/>
    <p:sldId id="257" r:id="rId3"/>
    <p:sldId id="258" r:id="rId4"/>
    <p:sldId id="508" r:id="rId5"/>
    <p:sldId id="259" r:id="rId6"/>
    <p:sldId id="294" r:id="rId7"/>
    <p:sldId id="295" r:id="rId8"/>
    <p:sldId id="296" r:id="rId9"/>
    <p:sldId id="293" r:id="rId10"/>
    <p:sldId id="502" r:id="rId11"/>
    <p:sldId id="261" r:id="rId12"/>
    <p:sldId id="262" r:id="rId13"/>
    <p:sldId id="503" r:id="rId14"/>
    <p:sldId id="263" r:id="rId15"/>
    <p:sldId id="505" r:id="rId16"/>
    <p:sldId id="297" r:id="rId17"/>
    <p:sldId id="298" r:id="rId18"/>
    <p:sldId id="509" r:id="rId19"/>
    <p:sldId id="492" r:id="rId20"/>
    <p:sldId id="299" r:id="rId21"/>
    <p:sldId id="300" r:id="rId22"/>
    <p:sldId id="301" r:id="rId23"/>
    <p:sldId id="303" r:id="rId24"/>
    <p:sldId id="507" r:id="rId25"/>
    <p:sldId id="506" r:id="rId26"/>
    <p:sldId id="494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  <a:srgbClr val="0000CC"/>
    <a:srgbClr val="663300"/>
    <a:srgbClr val="003300"/>
    <a:srgbClr val="FF00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4891088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  树和二叉树</a:t>
            </a:r>
          </a:p>
        </p:txBody>
      </p:sp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554569" y="1405582"/>
            <a:ext cx="3017563" cy="52322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226283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7.2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297721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7.3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00034" y="3691598"/>
            <a:ext cx="493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7.4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基本运算及其实现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72132" y="369159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7.8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哈夫曼树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72132" y="297721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7.7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线索二叉树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547934" y="226283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7.6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二叉树的构造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00034" y="4405978"/>
            <a:ext cx="392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的遍历</a:t>
            </a:r>
          </a:p>
        </p:txBody>
      </p: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5619340" y="4405978"/>
            <a:ext cx="3209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7.9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并查集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0896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分支结点与叶结点：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度不为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非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终端结点，又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叫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的结点称为终端结点或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；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双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，依此类推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348435" y="5070487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07210" y="4783150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叶结点</a:t>
            </a:r>
            <a:endParaRPr lang="en-US" altLang="zh-CN" sz="2000" dirty="0"/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357290" y="3500438"/>
            <a:ext cx="1079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双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分支结点</a:t>
            </a:r>
            <a:endParaRPr lang="en-US" altLang="zh-CN" sz="2000" dirty="0"/>
          </a:p>
        </p:txBody>
      </p:sp>
      <p:cxnSp>
        <p:nvCxnSpPr>
          <p:cNvPr id="36" name="直接箭头连接符 35"/>
          <p:cNvCxnSpPr>
            <a:endCxn id="7177" idx="1"/>
          </p:cNvCxnSpPr>
          <p:nvPr/>
        </p:nvCxnSpPr>
        <p:spPr>
          <a:xfrm>
            <a:off x="2428860" y="3857628"/>
            <a:ext cx="413137" cy="132144"/>
          </a:xfrm>
          <a:prstGeom prst="straightConnector1">
            <a:avLst/>
          </a:prstGeom>
          <a:ln w="28575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520962" y="3201986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321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5929322" y="1630363"/>
            <a:ext cx="731827" cy="512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8904" y="857232"/>
            <a:ext cx="5197476" cy="256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与路径长度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的结点序列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CC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路径。其中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是分支。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等于路径所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通过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的结点数目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减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（即路径上分支数目）</a:t>
            </a:r>
            <a:r>
              <a:rPr kumimoji="1" lang="zh-CN" altLang="en-US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5532439" y="2428868"/>
            <a:ext cx="182570" cy="29369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5957898" y="2416168"/>
            <a:ext cx="185738" cy="2984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0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661150" y="1412875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653088" y="2062163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61150" y="2062163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669213" y="20621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292725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942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66611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6611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73088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8101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75247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8105775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8748713" y="33575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838950" y="1773238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031038" y="1658938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843713" y="246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6843713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>
            <a:off x="7540625" y="2408238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7980363" y="2379663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7785100" y="2998788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8288338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1" name="Freeform 29"/>
          <p:cNvSpPr>
            <a:spLocks/>
          </p:cNvSpPr>
          <p:nvPr/>
        </p:nvSpPr>
        <p:spPr bwMode="auto">
          <a:xfrm>
            <a:off x="8428038" y="2979738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508625" y="4076700"/>
            <a:ext cx="3240088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的路径</a:t>
            </a:r>
            <a:r>
              <a:rPr lang="zh-CN" altLang="en-US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0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其长度为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643042" y="2717794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321703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孩子结点、双亲结点和兄弟结点：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在一棵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中，每个结点的后继，被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称作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孩子结点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子女结点）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相应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地，该结点被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称作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双亲结点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父母结点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具有同一双亲的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孩子结点互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兄弟结点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239813" y="3509955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665247" y="3471855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368525" y="2500306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360463" y="314959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368525" y="314959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76588" y="31495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1000100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71923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3685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3685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0162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80838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2321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813150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456088" y="44449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546325" y="2860669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738413" y="2746369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551088" y="355599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51088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248000" y="3495669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87738" y="3467094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92475" y="4086219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95713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135413" y="4067169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57818" y="260026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孩子结点有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7818" y="307181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双亲结点为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57818" y="360039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的互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兄弟结点</a:t>
            </a:r>
            <a:endParaRPr lang="zh-CN" altLang="en-US" sz="2000" i="1" dirty="0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571604" y="2789232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82" y="214290"/>
            <a:ext cx="8643998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子孙结点和祖先结点：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在一棵树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中，一个结点的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所有子树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的结点称为该结点的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子孙结点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根结点到达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路径上经过的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所有结点被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称作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该结点的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祖先结点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lang="zh-CN" altLang="en-US" dirty="0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168375" y="3581393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593809" y="3543293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297087" y="257174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289025" y="3221032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297087" y="322103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05150" y="32210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28662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64780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970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2970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29447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73695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1606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741712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384650" y="45164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474887" y="2932107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66975" y="2817807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479650" y="361473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479650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176562" y="3567107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16300" y="3538532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21037" y="4157657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24275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063975" y="4138607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所有结点都是</a:t>
            </a:r>
            <a:r>
              <a:rPr kumimoji="1" lang="en-US" altLang="zh-CN" sz="2000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子孙结点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祖先结点为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 i="1" dirty="0">
              <a:solidFill>
                <a:srgbClr val="CC00FF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2786050" y="271462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5" idx="4"/>
          </p:cNvCxnSpPr>
          <p:nvPr/>
        </p:nvCxnSpPr>
        <p:spPr>
          <a:xfrm rot="16200000" flipV="1">
            <a:off x="3792117" y="5006571"/>
            <a:ext cx="266718" cy="716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层次和树的高度：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每个结点都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处在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一个层次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上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层次从树根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开始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定义，根结点为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层，它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层，以此类推，一个结点所在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的层次为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双亲结点所在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的层次加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最大层次称为树的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（或树的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00232" y="324320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929058" y="317176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929190" y="384646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57818" y="448940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959484" y="513234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143240" y="595784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树的高度为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358082" y="3281304"/>
            <a:ext cx="849634" cy="2143140"/>
            <a:chOff x="7358082" y="2824158"/>
            <a:chExt cx="849634" cy="214314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5273" y="2824158"/>
              <a:ext cx="492443" cy="2143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结点的</a:t>
              </a:r>
              <a:r>
                <a:rPr kumimoji="1" lang="zh-CN" altLang="en-US" sz="20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层次或深度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有序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树和无序树：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子树是按照一定的次序从左向右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安排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的，且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相对次序是不能随意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变换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有序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无序树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257174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786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00232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40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90838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16200000" flipH="1">
            <a:off x="2214546" y="332184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87266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507207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有序树</a:t>
            </a:r>
            <a:endParaRPr lang="zh-CN" altLang="en-US" sz="2000"/>
          </a:p>
        </p:txBody>
      </p:sp>
      <p:sp>
        <p:nvSpPr>
          <p:cNvPr id="15" name="等腰三角形 14"/>
          <p:cNvSpPr/>
          <p:nvPr/>
        </p:nvSpPr>
        <p:spPr>
          <a:xfrm>
            <a:off x="1079476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285984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3500430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43636" y="252882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15074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358082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86546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16200000" flipH="1">
            <a:off x="6429388" y="327892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82974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50291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无序树</a:t>
            </a:r>
            <a:endParaRPr lang="zh-CN" altLang="en-US" sz="2000"/>
          </a:p>
        </p:txBody>
      </p:sp>
      <p:sp>
        <p:nvSpPr>
          <p:cNvPr id="26" name="等腰三角形 25"/>
          <p:cNvSpPr/>
          <p:nvPr/>
        </p:nvSpPr>
        <p:spPr>
          <a:xfrm>
            <a:off x="5294318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500826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715272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4212" y="476250"/>
            <a:ext cx="7888315" cy="239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森林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）个互不相交的树的集合称为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森林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只要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根结点删去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就成了森林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反之，只要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棵独立的树加上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棵树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作为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该结点的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树，则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森林就变成了一颗树。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57422" y="3357562"/>
            <a:ext cx="3311525" cy="45720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elaxed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独木也成林！！！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927710"/>
            <a:ext cx="7215238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所有结点的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度数之和加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214290"/>
            <a:ext cx="292895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7.1.4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14282" y="2714620"/>
            <a:ext cx="3816350" cy="2305050"/>
            <a:chOff x="214282" y="2714620"/>
            <a:chExt cx="3816350" cy="2305050"/>
          </a:xfrm>
        </p:grpSpPr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377030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4282" y="1605012"/>
            <a:ext cx="52864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证明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 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树中每个分支计为一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个结点的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度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714744" y="2428868"/>
            <a:ext cx="4857784" cy="2714644"/>
            <a:chOff x="3714744" y="2428868"/>
            <a:chExt cx="4857784" cy="2714644"/>
          </a:xfrm>
        </p:grpSpPr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4995891" y="357504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5421325" y="353694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6124603" y="24288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116541" y="321468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6124603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7132666" y="321468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756178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47531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61246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61246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67723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3" name="Oval 40"/>
            <p:cNvSpPr>
              <a:spLocks noChangeArrowheads="1"/>
            </p:cNvSpPr>
            <p:nvPr/>
          </p:nvSpPr>
          <p:spPr bwMode="auto">
            <a:xfrm>
              <a:off x="756446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4" name="Oval 41"/>
            <p:cNvSpPr>
              <a:spLocks noChangeArrowheads="1"/>
            </p:cNvSpPr>
            <p:nvPr/>
          </p:nvSpPr>
          <p:spPr bwMode="auto">
            <a:xfrm>
              <a:off x="69882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5" name="Oval 42"/>
            <p:cNvSpPr>
              <a:spLocks noChangeArrowheads="1"/>
            </p:cNvSpPr>
            <p:nvPr/>
          </p:nvSpPr>
          <p:spPr bwMode="auto">
            <a:xfrm>
              <a:off x="7569228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8212166" y="478315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5411820" y="2659056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6302403" y="2789231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6494491" y="2674931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6307166" y="358955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>
              <a:off x="6307166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7004078" y="356076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7443816" y="353218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H="1">
              <a:off x="7248553" y="4281499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7751791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Freeform 55"/>
            <p:cNvSpPr>
              <a:spLocks/>
            </p:cNvSpPr>
            <p:nvPr/>
          </p:nvSpPr>
          <p:spPr bwMode="auto">
            <a:xfrm>
              <a:off x="7891491" y="4262449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右箭头 86"/>
            <p:cNvSpPr/>
            <p:nvPr/>
          </p:nvSpPr>
          <p:spPr>
            <a:xfrm>
              <a:off x="3714744" y="3429000"/>
              <a:ext cx="78581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714612" y="5572140"/>
            <a:ext cx="392909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   </a:t>
            </a:r>
            <a:r>
              <a:rPr lang="zh-CN" altLang="en-US" sz="2000" smtClean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所有结点的</a:t>
            </a:r>
            <a:r>
              <a:rPr lang="zh-CN" altLang="en-US" sz="2000" smtClean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度之和＝分支数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3429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根结点加上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分支</a:t>
            </a:r>
            <a:endParaRPr lang="en-US" altLang="zh-CN" sz="22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4282" y="1317837"/>
            <a:ext cx="3816350" cy="2305050"/>
            <a:chOff x="214282" y="1514880"/>
            <a:chExt cx="3816350" cy="2305050"/>
          </a:xfrm>
        </p:grpSpPr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252452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248642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151488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216416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21641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21641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34595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174506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187524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176094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257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251024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248166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310079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308174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357290" y="5072074"/>
            <a:ext cx="2428892" cy="1002391"/>
            <a:chOff x="1357290" y="5072074"/>
            <a:chExt cx="2428892" cy="1002391"/>
          </a:xfrm>
        </p:grpSpPr>
        <p:sp>
          <p:nvSpPr>
            <p:cNvPr id="57" name="TextBox 56"/>
            <p:cNvSpPr txBox="1"/>
            <p:nvPr/>
          </p:nvSpPr>
          <p:spPr>
            <a:xfrm>
              <a:off x="1357290" y="564357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22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度之和</a:t>
              </a:r>
              <a:r>
                <a:rPr lang="en-US" altLang="zh-CN" sz="22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200" dirty="0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57422" y="507207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00100" y="4017775"/>
            <a:ext cx="400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这样分支数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与结点数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相同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实际分支数</a:t>
            </a:r>
            <a:r>
              <a:rPr lang="en-US" altLang="zh-CN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=</a:t>
            </a:r>
            <a:r>
              <a:rPr lang="en-US" altLang="zh-CN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CC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4684740" y="660189"/>
            <a:ext cx="3816350" cy="3214710"/>
            <a:chOff x="4684740" y="857232"/>
            <a:chExt cx="3816350" cy="3214710"/>
          </a:xfrm>
        </p:grpSpPr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4924453" y="2633665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5349887" y="2595565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6053165" y="12291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45103" y="213042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6053165" y="21304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7061228" y="213042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684740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40387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60531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60531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67008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749302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69167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7497790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8140728" y="37115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H="1">
              <a:off x="5340382" y="171132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6230965" y="184150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6423053" y="172720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6219962" y="271123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6235728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6932640" y="2619379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7372378" y="259080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7177115" y="3352805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7680353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>
              <a:off x="7820053" y="333375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5400000">
              <a:off x="6230576" y="962010"/>
              <a:ext cx="390930" cy="181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右箭头 90"/>
          <p:cNvSpPr/>
          <p:nvPr/>
        </p:nvSpPr>
        <p:spPr>
          <a:xfrm>
            <a:off x="3929058" y="2017511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23850" y="142852"/>
            <a:ext cx="8820150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一棵度为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的树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的结点，则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叶子结点个数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u="sng" dirty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u="sng" dirty="0" smtClean="0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A.41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B.82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C.113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D.122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116013" y="2733652"/>
            <a:ext cx="4464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857224" y="3967467"/>
            <a:ext cx="621510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/>
              <a:t>n </a:t>
            </a:r>
            <a:r>
              <a:rPr lang="en-US" altLang="zh-CN" sz="2200" smtClean="0"/>
              <a:t>=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1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3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4  </a:t>
            </a:r>
            <a:r>
              <a:rPr lang="en-US" altLang="zh-CN" sz="2200" smtClean="0"/>
              <a:t>= 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+10+1+10+20 =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+41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538971"/>
            <a:ext cx="6500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 =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度之和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+3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+4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4 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122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，得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123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5181913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/>
              <a:t>n</a:t>
            </a:r>
            <a:r>
              <a:rPr lang="en-US" altLang="zh-CN" sz="2200" baseline="-25000" smtClean="0"/>
              <a:t>0  </a:t>
            </a:r>
            <a:r>
              <a:rPr lang="en-US" altLang="zh-CN" sz="2200" smtClean="0"/>
              <a:t>= </a:t>
            </a:r>
            <a:r>
              <a:rPr lang="en-US" altLang="zh-CN" sz="2200" i="1" smtClean="0"/>
              <a:t>n</a:t>
            </a:r>
            <a:r>
              <a:rPr lang="en-US" altLang="zh-CN" sz="220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 smtClean="0"/>
              <a:t>41 = 123</a:t>
            </a:r>
            <a:r>
              <a:rPr lang="en-US" altLang="zh-CN" sz="220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 smtClean="0"/>
              <a:t>41 = 82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82485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3429000"/>
            <a:ext cx="857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结点个数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表示：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总结点个数，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为度为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 smtClean="0">
                <a:ea typeface="宋体"/>
                <a:cs typeface="Times New Roman" pitchFamily="18" charset="0"/>
              </a:rPr>
              <a:t>i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 smtClean="0">
                <a:ea typeface="宋体"/>
                <a:cs typeface="Times New Roman" pitchFamily="18" charset="0"/>
              </a:rPr>
              <a:t>m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的结点个数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60313"/>
            <a:ext cx="831853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是包含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有限集合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）。当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关系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满足以下条件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14752"/>
            <a:ext cx="77438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来说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没有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前驱结点，结点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除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前驱结点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每个结点可以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后继结点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285720" y="1214422"/>
            <a:ext cx="2879725" cy="5619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857224" y="2143116"/>
            <a:ext cx="2449512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形式化定义</a:t>
            </a:r>
          </a:p>
        </p:txBody>
      </p:sp>
      <p:sp>
        <p:nvSpPr>
          <p:cNvPr id="6" name="Text Box 3" descr="信纸"/>
          <p:cNvSpPr txBox="1">
            <a:spLocks noChangeArrowheads="1"/>
          </p:cNvSpPr>
          <p:nvPr/>
        </p:nvSpPr>
        <p:spPr bwMode="auto">
          <a:xfrm>
            <a:off x="2857488" y="285728"/>
            <a:ext cx="3071834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的树中第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层上至多有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i="1" baseline="30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3000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个结点（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7702" y="2065333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13835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4" y="2065333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3071810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的树第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层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至多有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高度为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次树至多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   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857752" y="500042"/>
          <a:ext cx="679450" cy="628650"/>
        </p:xfrm>
        <a:graphic>
          <a:graphicData uri="http://schemas.openxmlformats.org/presentationml/2006/ole">
            <p:oleObj spid="_x0000_s57350" name="Equation" r:id="rId3" imgW="457200" imgH="41904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150017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次树每层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最多结点数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257176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en-US" altLang="zh-CN" smtClean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层：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i="1" baseline="30000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3643306" y="2428868"/>
            <a:ext cx="142876" cy="178595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000496" y="3000372"/>
          <a:ext cx="679450" cy="628650"/>
        </p:xfrm>
        <a:graphic>
          <a:graphicData uri="http://schemas.openxmlformats.org/presentationml/2006/ole">
            <p:oleObj spid="_x0000_s57351" name="Equation" r:id="rId5" imgW="457200" imgH="419040" progId="">
              <p:embed/>
            </p:oleObj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0387" y="928670"/>
            <a:ext cx="85836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具有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次树的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1)+1)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428728" y="1857364"/>
            <a:ext cx="19288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=3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>
            <a:off x="1577952" y="2571747"/>
            <a:ext cx="792164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514579" y="264477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586017" y="2571747"/>
            <a:ext cx="93662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1074713" y="3076572"/>
            <a:ext cx="4318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1435077" y="3148010"/>
            <a:ext cx="71438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577952" y="3076572"/>
            <a:ext cx="2159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2154216" y="3076572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2514579" y="314801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2586017" y="3076572"/>
            <a:ext cx="288926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2370116" y="24288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362052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2371704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378181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92866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29061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165097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200975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37170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273206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29058" y="2500306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(10 ×(3</a:t>
            </a:r>
            <a:r>
              <a:rPr kumimoji="1" lang="en-US" altLang="zh-CN" sz="2200" smtClean="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1)+1)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                =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 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                =3</a:t>
            </a:r>
            <a:endParaRPr lang="zh-CN" altLang="en-US" sz="220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65341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baseline="30000" dirty="0"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539750" y="188913"/>
            <a:ext cx="8032778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含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树的最小高度是多少？最大高度是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多少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？ 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看成是性质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的证明过程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928662" y="2428868"/>
            <a:ext cx="7416800" cy="1922518"/>
            <a:chOff x="869976" y="1763716"/>
            <a:chExt cx="7416800" cy="1922518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943001" y="3286124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最多结点情况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869976" y="1763716"/>
              <a:ext cx="6699250" cy="1366837"/>
              <a:chOff x="476" y="2704"/>
              <a:chExt cx="4220" cy="86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885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475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520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568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795" y="3157"/>
                <a:ext cx="45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85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248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475" y="315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20" y="3112"/>
                <a:ext cx="18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1929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110" y="3157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384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74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1385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201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704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93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1157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1385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1612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1838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06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293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380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970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4015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 flipH="1">
                <a:off x="3063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879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24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880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451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297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4903814" y="328612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最少结点情况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85786" y="3929066"/>
            <a:ext cx="778674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则有：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mtClean="0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i="1" baseline="3000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-2     </a:t>
            </a:r>
            <a:r>
              <a:rPr kumimoji="1"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＜ 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  </a:t>
            </a:r>
            <a:r>
              <a:rPr kumimoji="1" lang="en-US" altLang="zh-CN" smtClean="0">
                <a:latin typeface="+mn-ea"/>
                <a:ea typeface="+mn-ea"/>
                <a:cs typeface="Times New Roman" pitchFamily="18" charset="0"/>
              </a:rPr>
              <a:t>≤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+3</a:t>
            </a:r>
            <a:r>
              <a:rPr kumimoji="1"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mtClean="0"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 smtClean="0">
                <a:ea typeface="楷体" pitchFamily="49" charset="-122"/>
                <a:cs typeface="Times New Roman" pitchFamily="18" charset="0"/>
              </a:rPr>
              <a:t>-1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(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1)/2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＜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1)/2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baseline="30000" dirty="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＜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 err="1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endParaRPr kumimoji="1" lang="en-US" altLang="zh-CN" i="1" baseline="30000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即：</a:t>
            </a:r>
            <a:r>
              <a:rPr kumimoji="1" lang="en-US" altLang="zh-CN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baseline="30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30000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baseline="30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4929190" y="500042"/>
            <a:ext cx="3956054" cy="2961995"/>
            <a:chOff x="428596" y="785794"/>
            <a:chExt cx="3956054" cy="2961995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01687" y="2895897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最多结点情况，结点个数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73674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7337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44810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233510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593873" y="1566854"/>
              <a:ext cx="7143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3674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313010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3373" y="1566854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44810" y="1495417"/>
              <a:ext cx="288925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39409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81435" y="1566854"/>
              <a:ext cx="714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52873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28910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52084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53049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53697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10874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44941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809773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1685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253049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28908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324963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361158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39719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857224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2976" y="3286124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1+3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en-US" altLang="zh-CN" smtClean="0">
                  <a:latin typeface="+mn-ea"/>
                  <a:cs typeface="Times New Roman" pitchFamily="18" charset="0"/>
                </a:rPr>
                <a:t>…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i="1" baseline="30000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596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/>
                <a:t>h</a:t>
              </a:r>
              <a:endParaRPr lang="zh-CN" altLang="en-US" sz="2000" i="1"/>
            </a:p>
          </p:txBody>
        </p:sp>
        <p:sp>
          <p:nvSpPr>
            <p:cNvPr id="59" name="下箭头 58"/>
            <p:cNvSpPr/>
            <p:nvPr/>
          </p:nvSpPr>
          <p:spPr>
            <a:xfrm>
              <a:off x="2428860" y="242886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60476" y="467005"/>
            <a:ext cx="3954466" cy="2995032"/>
            <a:chOff x="4429124" y="785794"/>
            <a:chExt cx="3954466" cy="2995032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73568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67231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6743751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32451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6527851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551978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652943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753591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5086401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5000628" y="292893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最少结点情况，结点个数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715140" y="242886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4857752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9124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/>
                <a:t>h</a:t>
              </a:r>
              <a:endParaRPr lang="zh-CN" altLang="en-US" sz="2000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504" y="3319161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1+3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en-US" altLang="zh-CN" smtClean="0">
                  <a:latin typeface="+mn-ea"/>
                  <a:cs typeface="Times New Roman" pitchFamily="18" charset="0"/>
                </a:rPr>
                <a:t>…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+3</a:t>
              </a:r>
              <a:r>
                <a:rPr kumimoji="1" lang="en-US" altLang="zh-CN" i="1" baseline="30000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baseline="30000" smtClean="0">
                  <a:ea typeface="楷体" pitchFamily="49" charset="-122"/>
                  <a:cs typeface="Times New Roman" pitchFamily="18" charset="0"/>
                </a:rPr>
                <a:t>-2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/>
            </a:p>
          </p:txBody>
        </p:sp>
      </p:grpSp>
      <p:cxnSp>
        <p:nvCxnSpPr>
          <p:cNvPr id="67" name="直接箭头连接符 66"/>
          <p:cNvCxnSpPr>
            <a:endCxn id="63" idx="2"/>
          </p:cNvCxnSpPr>
          <p:nvPr/>
        </p:nvCxnSpPr>
        <p:spPr>
          <a:xfrm rot="5400000" flipH="1" flipV="1">
            <a:off x="2807740" y="3726100"/>
            <a:ext cx="967095" cy="438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00760" y="3429000"/>
            <a:ext cx="128588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617906" y="4500570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46103" y="857232"/>
            <a:ext cx="553998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推广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462199" cy="4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最大高度？</a:t>
            </a:r>
            <a:endParaRPr kumimoji="1" lang="zh-CN" altLang="en-US" dirty="0">
              <a:solidFill>
                <a:srgbClr val="CC00FF"/>
              </a:solidFill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8926" y="1339850"/>
            <a:ext cx="1079500" cy="2373314"/>
            <a:chOff x="2928926" y="1339850"/>
            <a:chExt cx="1079500" cy="2373314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3214678" y="2155819"/>
              <a:ext cx="576263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58" name="Oval 2"/>
            <p:cNvSpPr>
              <a:spLocks noChangeArrowheads="1"/>
            </p:cNvSpPr>
            <p:nvPr/>
          </p:nvSpPr>
          <p:spPr bwMode="auto">
            <a:xfrm>
              <a:off x="3287701" y="13398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59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57224" y="4143380"/>
            <a:ext cx="707236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       最大高度</a:t>
            </a:r>
            <a:r>
              <a:rPr kumimoji="1" lang="zh-CN" altLang="en-US">
                <a:ea typeface="楷体" pitchFamily="49" charset="-122"/>
                <a:cs typeface="Times New Roman" pitchFamily="18" charset="0"/>
                <a:sym typeface="Symbol" pitchFamily="18" charset="2"/>
              </a:rPr>
              <a:t>为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（某一层有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个结点，其他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每层只有一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个结点）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500562" y="1357298"/>
            <a:ext cx="214314" cy="228601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911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 dirty="0" smtClean="0">
                <a:latin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0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569325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是由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个结点组成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的有限集合（记为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如果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是一棵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树，这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是树的特例；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&gt;0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，这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个结点中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存在一个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唯一结点作为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根结点（</a:t>
            </a:r>
            <a:r>
              <a:rPr kumimoji="1"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），其余结点可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 smtClean="0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）个互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不相交的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有限子集</a:t>
            </a:r>
            <a:r>
              <a:rPr kumimoji="1" lang="en-US" altLang="zh-CN" sz="2000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baseline="-25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baseline="-2500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，而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每个子集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本身又是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棵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，称为根结点</a:t>
            </a: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的子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  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树中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所有结点构成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一种层次关系！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03575" y="4149725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10080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8" name="Freeform 1082"/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i="1" baseline="-25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539750" y="188913"/>
            <a:ext cx="223202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8001056" cy="1398808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请你列出几个现实生活中属于树形结构的数据。</a:t>
            </a:r>
            <a:endParaRPr lang="zh-CN" altLang="en-US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603753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609600" y="1165225"/>
            <a:ext cx="8305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）树形表示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一棵倒置的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树表示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树结构，非常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直观和形象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isometricOffAxis1Right"/>
            <a:lightRig rig="threePt" dir="t"/>
          </a:scene3d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05067" y="5013325"/>
            <a:ext cx="2809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71406" y="333375"/>
            <a:ext cx="91090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）文氏图表示法。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使用集合以及集合的包含关系描述树结构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900113" y="5734050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250825" y="1484313"/>
            <a:ext cx="4464050" cy="4176712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2133600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041930" y="2195520"/>
            <a:ext cx="3816350" cy="2305050"/>
            <a:chOff x="1692275" y="2276475"/>
            <a:chExt cx="3816350" cy="2305050"/>
          </a:xfrm>
        </p:grpSpPr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71480"/>
            <a:ext cx="753197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）凹入表示法。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使用线段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伸缩关系描述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树结构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539751" y="1571612"/>
          <a:ext cx="3532184" cy="3985671"/>
        </p:xfrm>
        <a:graphic>
          <a:graphicData uri="http://schemas.openxmlformats.org/presentationml/2006/ole">
            <p:oleObj spid="_x0000_s52260" name="Picture" r:id="rId3" imgW="2381400" imgH="2685960" progId="Word.Picture.8">
              <p:embed/>
            </p:oleObj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5299077"/>
            <a:ext cx="2459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逻辑结构表示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4662" y="2004999"/>
            <a:ext cx="1008000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786314" y="2071678"/>
            <a:ext cx="3816350" cy="2305050"/>
            <a:chOff x="1692275" y="2276475"/>
            <a:chExt cx="3816350" cy="2305050"/>
          </a:xfrm>
        </p:grpSpPr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8177240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）括号表示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用一个字符串表示树。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  基本形式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           根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子树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，子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 smtClean="0">
                <a:latin typeface="宋体"/>
                <a:ea typeface="宋体"/>
                <a:cs typeface="Times New Roman" pitchFamily="18" charset="0"/>
              </a:rPr>
              <a:t>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子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4282" y="2214554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428860" y="5072074"/>
            <a:ext cx="5929322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687575" y="3985504"/>
            <a:ext cx="1643074" cy="571504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23850" y="1368425"/>
            <a:ext cx="8034364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度与树的度：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子树的个数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度的最大值称为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，通常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将度为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的树称为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或者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395288" y="620713"/>
            <a:ext cx="3600450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树的基本术语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次树</a:t>
            </a:r>
            <a:endParaRPr lang="zh-CN" altLang="en-US" sz="20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1688</Words>
  <Application>Microsoft PowerPoint</Application>
  <PresentationFormat>全屏显示(4:3)</PresentationFormat>
  <Paragraphs>357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Office 主题</vt:lpstr>
      <vt:lpstr>Picture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987</cp:revision>
  <dcterms:created xsi:type="dcterms:W3CDTF">2004-04-08T11:59:15Z</dcterms:created>
  <dcterms:modified xsi:type="dcterms:W3CDTF">2017-05-20T02:53:39Z</dcterms:modified>
</cp:coreProperties>
</file>