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88" r:id="rId2"/>
    <p:sldId id="521" r:id="rId3"/>
    <p:sldId id="470" r:id="rId4"/>
    <p:sldId id="289" r:id="rId5"/>
    <p:sldId id="290" r:id="rId6"/>
    <p:sldId id="471" r:id="rId7"/>
    <p:sldId id="517" r:id="rId8"/>
    <p:sldId id="291" r:id="rId9"/>
    <p:sldId id="518" r:id="rId10"/>
    <p:sldId id="477" r:id="rId11"/>
    <p:sldId id="516" r:id="rId12"/>
    <p:sldId id="519" r:id="rId13"/>
    <p:sldId id="520" r:id="rId14"/>
    <p:sldId id="483" r:id="rId15"/>
    <p:sldId id="515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CC00FF"/>
    <a:srgbClr val="663300"/>
    <a:srgbClr val="003300"/>
    <a:srgbClr val="0E0E14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00AE-DE73-4EBA-AC86-54B7FB9B6182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C26-601B-46FD-93AA-DF8D1A6DC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316E-E8B2-4952-991C-F99425CEE1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8D9-C1C0-4FC2-85B5-29068AA8C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4759-6298-4900-86C1-B60A5531F1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63F-772B-40BF-85BA-A0B802DFE1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4515-2922-4322-824E-0DB0442BA6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2CE9-8E60-4807-9C38-CB550249DA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B668-467C-4FC7-A094-8342FE5BD4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680-87F6-4AB0-9B7E-2AABAB7860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D92F-963B-4E9F-9AB6-B186923E7E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C7AB-CBB2-49A8-97DD-CC8D83439D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2BD4-2D62-4262-8D0C-FD175DDBA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38200" y="2285992"/>
            <a:ext cx="794864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设二叉树具有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个带权值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叶结点，那么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根结点到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各个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叶结点的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路径长度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相应结点权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值的乘积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和，叫做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带权路径长度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       </a:t>
            </a:r>
            <a:endParaRPr kumimoji="1" lang="zh-CN" altLang="en-US" sz="2800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428992" y="4137036"/>
          <a:ext cx="1930400" cy="863600"/>
        </p:xfrm>
        <a:graphic>
          <a:graphicData uri="http://schemas.openxmlformats.org/presentationml/2006/ole">
            <p:oleObj spid="_x0000_s34820" name="Equation" r:id="rId3" imgW="965160" imgH="431640" progId="">
              <p:embed/>
            </p:oleObj>
          </a:graphicData>
        </a:graphic>
      </p:graphicFrame>
      <p:sp>
        <p:nvSpPr>
          <p:cNvPr id="34822" name="Text Box 6" descr="新闻纸"/>
          <p:cNvSpPr txBox="1">
            <a:spLocks noChangeArrowheads="1"/>
          </p:cNvSpPr>
          <p:nvPr/>
        </p:nvSpPr>
        <p:spPr bwMode="auto">
          <a:xfrm>
            <a:off x="611188" y="1409690"/>
            <a:ext cx="4321175" cy="51911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7.8.1   </a:t>
            </a:r>
            <a:r>
              <a:rPr kumimoji="1" lang="zh-CN" altLang="en-US" sz="28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哈夫曼树的定义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357166"/>
            <a:ext cx="4033838" cy="57943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哈夫曼树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 rot="5400000">
            <a:off x="6159505" y="2932113"/>
            <a:ext cx="773128" cy="4810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264209" idx="0"/>
          </p:cNvCxnSpPr>
          <p:nvPr/>
        </p:nvCxnSpPr>
        <p:spPr>
          <a:xfrm rot="5400000">
            <a:off x="6873900" y="3983053"/>
            <a:ext cx="549273" cy="4190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194" name="Oval 2"/>
          <p:cNvSpPr>
            <a:spLocks noChangeArrowheads="1"/>
          </p:cNvSpPr>
          <p:nvPr/>
        </p:nvSpPr>
        <p:spPr bwMode="auto">
          <a:xfrm>
            <a:off x="5359400" y="239077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29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6034102" y="35004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630613" y="2395534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2838450" y="342900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662113" y="3429000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1042988" y="43640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2214546" y="436562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262188" y="2347913"/>
            <a:ext cx="576262" cy="3667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7150101" y="3530611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09" name="Oval 17"/>
          <p:cNvSpPr>
            <a:spLocks noChangeArrowheads="1"/>
          </p:cNvSpPr>
          <p:nvPr/>
        </p:nvSpPr>
        <p:spPr bwMode="auto">
          <a:xfrm>
            <a:off x="6634189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10" name="Oval 18"/>
          <p:cNvSpPr>
            <a:spLocks noChangeArrowheads="1"/>
          </p:cNvSpPr>
          <p:nvPr/>
        </p:nvSpPr>
        <p:spPr bwMode="auto">
          <a:xfrm>
            <a:off x="7748614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6657976" y="2362201"/>
            <a:ext cx="576263" cy="4238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29</a:t>
            </a: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2981325" y="1341438"/>
            <a:ext cx="576263" cy="44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42</a:t>
            </a: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938838" y="1282700"/>
            <a:ext cx="576262" cy="431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58</a:t>
            </a: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422779" y="546102"/>
            <a:ext cx="649287" cy="3825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</a:t>
            </a: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1214414" y="5643578"/>
            <a:ext cx="7056438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mtClean="0">
                <a:ea typeface="黑体" pitchFamily="2" charset="-122"/>
                <a:cs typeface="Times New Roman" pitchFamily="18" charset="0"/>
              </a:rPr>
              <a:t>3:</a:t>
            </a:r>
            <a:r>
              <a:rPr lang="en-US" altLang="zh-CN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0000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		5</a:t>
            </a:r>
            <a:r>
              <a:rPr lang="en-US" altLang="zh-CN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:0001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		</a:t>
            </a:r>
            <a:r>
              <a:rPr lang="en-US" altLang="zh-CN" dirty="0" smtClean="0">
                <a:ea typeface="黑体" pitchFamily="2" charset="-122"/>
                <a:cs typeface="Times New Roman" pitchFamily="18" charset="0"/>
              </a:rPr>
              <a:t>11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:001	</a:t>
            </a:r>
            <a:r>
              <a:rPr lang="en-US" altLang="zh-CN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	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7</a:t>
            </a:r>
            <a:r>
              <a:rPr lang="en-US" altLang="zh-CN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:1000</a:t>
            </a:r>
          </a:p>
          <a:p>
            <a:pPr algn="l"/>
            <a:r>
              <a:rPr lang="en-US" altLang="zh-CN" smtClean="0">
                <a:ea typeface="黑体" pitchFamily="2" charset="-122"/>
                <a:cs typeface="Times New Roman" pitchFamily="18" charset="0"/>
              </a:rPr>
              <a:t>8</a:t>
            </a:r>
            <a:r>
              <a:rPr lang="en-US" altLang="zh-CN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:1111		</a:t>
            </a:r>
            <a:r>
              <a:rPr lang="en-US" altLang="zh-CN" smtClean="0">
                <a:ea typeface="黑体" pitchFamily="2" charset="-122"/>
                <a:cs typeface="Times New Roman" pitchFamily="18" charset="0"/>
              </a:rPr>
              <a:t>23</a:t>
            </a:r>
            <a:r>
              <a:rPr lang="en-US" altLang="zh-CN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:01      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ea typeface="黑体" pitchFamily="2" charset="-122"/>
                <a:cs typeface="Times New Roman" pitchFamily="18" charset="0"/>
              </a:rPr>
              <a:t>29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:10     	</a:t>
            </a:r>
            <a:r>
              <a:rPr lang="en-US" altLang="zh-CN" dirty="0" smtClean="0">
                <a:ea typeface="黑体" pitchFamily="2" charset="-122"/>
                <a:cs typeface="Times New Roman" pitchFamily="18" charset="0"/>
              </a:rPr>
              <a:t>14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:110</a:t>
            </a:r>
            <a:endParaRPr lang="en-US" altLang="zh-CN" dirty="0">
              <a:solidFill>
                <a:srgbClr val="FF0000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1201738" y="3840163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2555875" y="1844675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5508625" y="17732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3635375" y="69215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2973210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6227764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6731001" y="3992574"/>
            <a:ext cx="288925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268538" y="386080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1835150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6687986" y="17732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687590" y="1844675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7307264" y="2779713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7956551" y="3992574"/>
            <a:ext cx="287338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5435600" y="69215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395288" y="333375"/>
            <a:ext cx="2520950" cy="830997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产生哈夫曼编码示例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8" name="直接连接符 47"/>
          <p:cNvCxnSpPr>
            <a:endCxn id="264201" idx="0"/>
          </p:cNvCxnSpPr>
          <p:nvPr/>
        </p:nvCxnSpPr>
        <p:spPr>
          <a:xfrm rot="5400000">
            <a:off x="1313648" y="3891768"/>
            <a:ext cx="506410" cy="4381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64202" idx="0"/>
          </p:cNvCxnSpPr>
          <p:nvPr/>
        </p:nvCxnSpPr>
        <p:spPr>
          <a:xfrm rot="16200000" flipH="1">
            <a:off x="2041510" y="3887788"/>
            <a:ext cx="507997" cy="4476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264210" idx="0"/>
          </p:cNvCxnSpPr>
          <p:nvPr/>
        </p:nvCxnSpPr>
        <p:spPr>
          <a:xfrm rot="16200000" flipH="1">
            <a:off x="7573988" y="3987809"/>
            <a:ext cx="549273" cy="409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64206" idx="0"/>
          </p:cNvCxnSpPr>
          <p:nvPr/>
        </p:nvCxnSpPr>
        <p:spPr>
          <a:xfrm rot="16200000" flipH="1">
            <a:off x="6910391" y="2948000"/>
            <a:ext cx="744551" cy="420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64194" idx="0"/>
          </p:cNvCxnSpPr>
          <p:nvPr/>
        </p:nvCxnSpPr>
        <p:spPr>
          <a:xfrm rot="5400000">
            <a:off x="5530057" y="1848633"/>
            <a:ext cx="676285" cy="407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4213" idx="0"/>
          </p:cNvCxnSpPr>
          <p:nvPr/>
        </p:nvCxnSpPr>
        <p:spPr>
          <a:xfrm rot="16200000" flipH="1">
            <a:off x="6328173" y="1744265"/>
            <a:ext cx="647713" cy="5881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64200" idx="0"/>
          </p:cNvCxnSpPr>
          <p:nvPr/>
        </p:nvCxnSpPr>
        <p:spPr>
          <a:xfrm rot="5400000">
            <a:off x="1825616" y="2825756"/>
            <a:ext cx="714380" cy="492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264197" idx="0"/>
          </p:cNvCxnSpPr>
          <p:nvPr/>
        </p:nvCxnSpPr>
        <p:spPr>
          <a:xfrm rot="16200000" flipH="1">
            <a:off x="2571741" y="2857491"/>
            <a:ext cx="714380" cy="42863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643174" y="1857364"/>
            <a:ext cx="571504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264196" idx="0"/>
          </p:cNvCxnSpPr>
          <p:nvPr/>
        </p:nvCxnSpPr>
        <p:spPr>
          <a:xfrm rot="16200000" flipH="1">
            <a:off x="3377400" y="1837521"/>
            <a:ext cx="609606" cy="5064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0800000" flipV="1">
            <a:off x="3500430" y="928670"/>
            <a:ext cx="1000132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00628" y="928670"/>
            <a:ext cx="954094" cy="3698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57290" y="514351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5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85918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54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7173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0364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10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4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64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64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64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64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2" grpId="0" animBg="1"/>
      <p:bldP spid="264236" grpId="0"/>
      <p:bldP spid="264223" grpId="0"/>
      <p:bldP spid="264224" grpId="0"/>
      <p:bldP spid="264224" grpId="1"/>
      <p:bldP spid="264225" grpId="0"/>
      <p:bldP spid="264226" grpId="0"/>
      <p:bldP spid="264226" grpId="1"/>
      <p:bldP spid="264227" grpId="0"/>
      <p:bldP spid="264228" grpId="0"/>
      <p:bldP spid="264229" grpId="0"/>
      <p:bldP spid="264230" grpId="0"/>
      <p:bldP spid="264230" grpId="1"/>
      <p:bldP spid="264231" grpId="0"/>
      <p:bldP spid="264231" grpId="1"/>
      <p:bldP spid="264232" grpId="0"/>
      <p:bldP spid="264233" grpId="0"/>
      <p:bldP spid="264234" grpId="0"/>
      <p:bldP spid="264235" grpId="0"/>
      <p:bldP spid="264237" grpId="0"/>
      <p:bldP spid="88" grpId="0"/>
      <p:bldP spid="89" grpId="0"/>
      <p:bldP spid="90" grpId="0"/>
      <p:bldP spid="91" grpId="0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07375" cy="96436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在一组字符的哈夫曼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编码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中，不可能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出现一个字符的哈夫曼编码是另一个字符哈夫曼编码的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前缀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920038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例如，有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个字符的编码如下：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这是哈夫曼编码吗？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2916238" y="3284538"/>
            <a:ext cx="10795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FF0000"/>
                </a:solidFill>
              </a:rPr>
              <a:t>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57224" y="3929066"/>
            <a:ext cx="4572032" cy="1176045"/>
            <a:chOff x="857224" y="3929066"/>
            <a:chExt cx="4572032" cy="1176045"/>
          </a:xfrm>
        </p:grpSpPr>
        <p:sp>
          <p:nvSpPr>
            <p:cNvPr id="5" name="TextBox 4"/>
            <p:cNvSpPr txBox="1"/>
            <p:nvPr/>
          </p:nvSpPr>
          <p:spPr>
            <a:xfrm>
              <a:off x="857224" y="4643446"/>
              <a:ext cx="4572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哈夫曼编码也称为</a:t>
              </a:r>
              <a:r>
                <a:rPr lang="zh-CN" altLang="en-US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前缀编码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2571736" y="3929066"/>
              <a:ext cx="285752" cy="571504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11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814393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个字符有如下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种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编码方案，不是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前缀编码的是</a:t>
            </a:r>
            <a:r>
              <a:rPr lang="zh-CN" altLang="en-US" u="sng" dirty="0" smtClean="0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	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0000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0001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001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	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000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001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010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	C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000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001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010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100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	D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110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1110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110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57290" y="4357694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2014</a:t>
            </a:r>
            <a:r>
              <a:rPr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全国考研题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12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80724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对</a:t>
            </a:r>
            <a:r>
              <a:rPr lang="en-US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）个权值均不同的字符构成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哈夫曼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树，关于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该树的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叙述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中，错误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的是</a:t>
            </a:r>
            <a:r>
              <a:rPr lang="en-US" u="sng" dirty="0" smtClean="0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14414" y="4572008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全国考研题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1785926"/>
            <a:ext cx="707236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该树一定是一棵完全二叉树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该树中一定没有度为</a:t>
            </a:r>
            <a:r>
              <a:rPr lang="en-US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树中两个权值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最小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的结点一定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兄弟结点</a:t>
            </a:r>
            <a:endParaRPr lang="zh-CN" altLang="en-US" sz="22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树中任一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非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叶子结点的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权值一定不小于下一层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任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一结点的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权值</a:t>
            </a:r>
            <a:endParaRPr lang="zh-CN" altLang="en-US" sz="2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13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142976" y="357166"/>
            <a:ext cx="5929354" cy="11777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哈夫曼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编码用什么用途？</a:t>
            </a:r>
          </a:p>
        </p:txBody>
      </p:sp>
      <p:pic>
        <p:nvPicPr>
          <p:cNvPr id="270342" name="Picture 6" descr="u=51085328,360066607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5111750" cy="255587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00364" y="642918"/>
            <a:ext cx="2643206" cy="2428892"/>
            <a:chOff x="3000364" y="642918"/>
            <a:chExt cx="2643206" cy="2428892"/>
          </a:xfrm>
        </p:grpSpPr>
        <p:sp>
          <p:nvSpPr>
            <p:cNvPr id="7" name="椭圆 6"/>
            <p:cNvSpPr/>
            <p:nvPr/>
          </p:nvSpPr>
          <p:spPr>
            <a:xfrm>
              <a:off x="4357686" y="642918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643306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143504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14810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8" idx="0"/>
            </p:cNvCxnSpPr>
            <p:nvPr/>
          </p:nvCxnSpPr>
          <p:spPr>
            <a:xfrm rot="5400000">
              <a:off x="3911199" y="1051891"/>
              <a:ext cx="501861" cy="5375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9" idx="0"/>
            </p:cNvCxnSpPr>
            <p:nvPr/>
          </p:nvCxnSpPr>
          <p:spPr>
            <a:xfrm rot="16200000" flipH="1">
              <a:off x="4838098" y="1016172"/>
              <a:ext cx="501861" cy="6090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rot="5400000">
              <a:off x="3196819" y="2052023"/>
              <a:ext cx="573299" cy="4661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5"/>
              <a:endCxn id="11" idx="0"/>
            </p:cNvCxnSpPr>
            <p:nvPr/>
          </p:nvCxnSpPr>
          <p:spPr>
            <a:xfrm rot="16200000" flipH="1">
              <a:off x="3980842" y="2087742"/>
              <a:ext cx="573299" cy="3947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928662" y="71435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WPL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的计算：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357422" y="2143116"/>
            <a:ext cx="4429156" cy="1928826"/>
            <a:chOff x="2357422" y="2143116"/>
            <a:chExt cx="4429156" cy="1928826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3610277"/>
              <a:ext cx="4429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WPL </a:t>
              </a:r>
              <a:r>
                <a:rPr lang="en-US" altLang="zh-CN" smtClean="0"/>
                <a:t>= (2+3)×2 + 1×1=11</a:t>
              </a:r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V="1">
              <a:off x="3357554" y="3214686"/>
              <a:ext cx="571504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4071934" y="3357562"/>
              <a:ext cx="571504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4572000" y="2857496"/>
              <a:ext cx="1571636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3" name="Freeform 43"/>
          <p:cNvSpPr>
            <a:spLocks/>
          </p:cNvSpPr>
          <p:nvPr/>
        </p:nvSpPr>
        <p:spPr bwMode="auto">
          <a:xfrm>
            <a:off x="6248400" y="2400300"/>
            <a:ext cx="393700" cy="36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32"/>
              </a:cxn>
            </a:cxnLst>
            <a:rect l="0" t="0" r="r" b="b"/>
            <a:pathLst>
              <a:path w="248" h="232">
                <a:moveTo>
                  <a:pt x="0" y="0"/>
                </a:moveTo>
                <a:lnTo>
                  <a:pt x="248" y="232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4" name="Freeform 24"/>
          <p:cNvSpPr>
            <a:spLocks/>
          </p:cNvSpPr>
          <p:nvPr/>
        </p:nvSpPr>
        <p:spPr bwMode="auto">
          <a:xfrm>
            <a:off x="901700" y="1866900"/>
            <a:ext cx="317500" cy="41910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0" y="264"/>
              </a:cxn>
            </a:cxnLst>
            <a:rect l="0" t="0" r="r" b="b"/>
            <a:pathLst>
              <a:path w="200" h="264">
                <a:moveTo>
                  <a:pt x="200" y="0"/>
                </a:moveTo>
                <a:lnTo>
                  <a:pt x="0" y="26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1" name="Freeform 41"/>
          <p:cNvSpPr>
            <a:spLocks/>
          </p:cNvSpPr>
          <p:nvPr/>
        </p:nvSpPr>
        <p:spPr bwMode="auto">
          <a:xfrm>
            <a:off x="4838700" y="3103563"/>
            <a:ext cx="346075" cy="401637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0" y="253"/>
              </a:cxn>
            </a:cxnLst>
            <a:rect l="0" t="0" r="r" b="b"/>
            <a:pathLst>
              <a:path w="218" h="253">
                <a:moveTo>
                  <a:pt x="218" y="0"/>
                </a:moveTo>
                <a:lnTo>
                  <a:pt x="0" y="253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8" name="Freeform 38"/>
          <p:cNvSpPr>
            <a:spLocks/>
          </p:cNvSpPr>
          <p:nvPr/>
        </p:nvSpPr>
        <p:spPr bwMode="auto">
          <a:xfrm>
            <a:off x="7048500" y="1122363"/>
            <a:ext cx="536575" cy="350837"/>
          </a:xfrm>
          <a:custGeom>
            <a:avLst/>
            <a:gdLst/>
            <a:ahLst/>
            <a:cxnLst>
              <a:cxn ang="0">
                <a:pos x="338" y="0"/>
              </a:cxn>
              <a:cxn ang="0">
                <a:pos x="0" y="221"/>
              </a:cxn>
            </a:cxnLst>
            <a:rect l="0" t="0" r="r" b="b"/>
            <a:pathLst>
              <a:path w="338" h="221">
                <a:moveTo>
                  <a:pt x="338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9" name="Freeform 39"/>
          <p:cNvSpPr>
            <a:spLocks/>
          </p:cNvSpPr>
          <p:nvPr/>
        </p:nvSpPr>
        <p:spPr bwMode="auto">
          <a:xfrm>
            <a:off x="7127875" y="1731963"/>
            <a:ext cx="5175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" y="245"/>
              </a:cxn>
            </a:cxnLst>
            <a:rect l="0" t="0" r="r" b="b"/>
            <a:pathLst>
              <a:path w="326" h="245">
                <a:moveTo>
                  <a:pt x="0" y="0"/>
                </a:moveTo>
                <a:lnTo>
                  <a:pt x="326" y="24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0" name="Freeform 40"/>
          <p:cNvSpPr>
            <a:spLocks/>
          </p:cNvSpPr>
          <p:nvPr/>
        </p:nvSpPr>
        <p:spPr bwMode="auto">
          <a:xfrm>
            <a:off x="6235700" y="1731963"/>
            <a:ext cx="434975" cy="350837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0" y="221"/>
              </a:cxn>
            </a:cxnLst>
            <a:rect l="0" t="0" r="r" b="b"/>
            <a:pathLst>
              <a:path w="274" h="221">
                <a:moveTo>
                  <a:pt x="274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2" name="Freeform 42"/>
          <p:cNvSpPr>
            <a:spLocks/>
          </p:cNvSpPr>
          <p:nvPr/>
        </p:nvSpPr>
        <p:spPr bwMode="auto">
          <a:xfrm>
            <a:off x="5588000" y="3060700"/>
            <a:ext cx="396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" y="267"/>
              </a:cxn>
            </a:cxnLst>
            <a:rect l="0" t="0" r="r" b="b"/>
            <a:pathLst>
              <a:path w="250" h="267">
                <a:moveTo>
                  <a:pt x="0" y="0"/>
                </a:moveTo>
                <a:lnTo>
                  <a:pt x="25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4" name="Freeform 44"/>
          <p:cNvSpPr>
            <a:spLocks/>
          </p:cNvSpPr>
          <p:nvPr/>
        </p:nvSpPr>
        <p:spPr bwMode="auto">
          <a:xfrm>
            <a:off x="5511800" y="2400300"/>
            <a:ext cx="381000" cy="3429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216"/>
              </a:cxn>
            </a:cxnLst>
            <a:rect l="0" t="0" r="r" b="b"/>
            <a:pathLst>
              <a:path w="240" h="216">
                <a:moveTo>
                  <a:pt x="240" y="0"/>
                </a:moveTo>
                <a:lnTo>
                  <a:pt x="0" y="216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7" name="Freeform 37"/>
          <p:cNvSpPr>
            <a:spLocks/>
          </p:cNvSpPr>
          <p:nvPr/>
        </p:nvSpPr>
        <p:spPr bwMode="auto">
          <a:xfrm>
            <a:off x="8042275" y="1122363"/>
            <a:ext cx="555625" cy="36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29"/>
              </a:cxn>
            </a:cxnLst>
            <a:rect l="0" t="0" r="r" b="b"/>
            <a:pathLst>
              <a:path w="350" h="229">
                <a:moveTo>
                  <a:pt x="0" y="0"/>
                </a:moveTo>
                <a:lnTo>
                  <a:pt x="350" y="22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8" name="Freeform 18"/>
          <p:cNvSpPr>
            <a:spLocks/>
          </p:cNvSpPr>
          <p:nvPr/>
        </p:nvSpPr>
        <p:spPr bwMode="auto">
          <a:xfrm>
            <a:off x="1549400" y="1122363"/>
            <a:ext cx="549275" cy="427037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269"/>
              </a:cxn>
            </a:cxnLst>
            <a:rect l="0" t="0" r="r" b="b"/>
            <a:pathLst>
              <a:path w="346" h="269">
                <a:moveTo>
                  <a:pt x="346" y="0"/>
                </a:moveTo>
                <a:lnTo>
                  <a:pt x="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9" name="Freeform 19"/>
          <p:cNvSpPr>
            <a:spLocks/>
          </p:cNvSpPr>
          <p:nvPr/>
        </p:nvSpPr>
        <p:spPr bwMode="auto">
          <a:xfrm>
            <a:off x="2555875" y="1122363"/>
            <a:ext cx="555625" cy="427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69"/>
              </a:cxn>
            </a:cxnLst>
            <a:rect l="0" t="0" r="r" b="b"/>
            <a:pathLst>
              <a:path w="350" h="269">
                <a:moveTo>
                  <a:pt x="0" y="0"/>
                </a:moveTo>
                <a:lnTo>
                  <a:pt x="35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0" name="Freeform 20"/>
          <p:cNvSpPr>
            <a:spLocks/>
          </p:cNvSpPr>
          <p:nvPr/>
        </p:nvSpPr>
        <p:spPr bwMode="auto">
          <a:xfrm>
            <a:off x="2708275" y="1854200"/>
            <a:ext cx="339725" cy="411163"/>
          </a:xfrm>
          <a:custGeom>
            <a:avLst/>
            <a:gdLst/>
            <a:ahLst/>
            <a:cxnLst>
              <a:cxn ang="0">
                <a:pos x="214" y="0"/>
              </a:cxn>
              <a:cxn ang="0">
                <a:pos x="0" y="259"/>
              </a:cxn>
            </a:cxnLst>
            <a:rect l="0" t="0" r="r" b="b"/>
            <a:pathLst>
              <a:path w="214" h="259">
                <a:moveTo>
                  <a:pt x="214" y="0"/>
                </a:moveTo>
                <a:lnTo>
                  <a:pt x="0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1" name="Freeform 21"/>
          <p:cNvSpPr>
            <a:spLocks/>
          </p:cNvSpPr>
          <p:nvPr/>
        </p:nvSpPr>
        <p:spPr bwMode="auto">
          <a:xfrm>
            <a:off x="3441700" y="1828800"/>
            <a:ext cx="409575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" y="275"/>
              </a:cxn>
            </a:cxnLst>
            <a:rect l="0" t="0" r="r" b="b"/>
            <a:pathLst>
              <a:path w="258" h="275">
                <a:moveTo>
                  <a:pt x="0" y="0"/>
                </a:moveTo>
                <a:lnTo>
                  <a:pt x="258" y="27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3" name="Freeform 23"/>
          <p:cNvSpPr>
            <a:spLocks/>
          </p:cNvSpPr>
          <p:nvPr/>
        </p:nvSpPr>
        <p:spPr bwMode="auto">
          <a:xfrm>
            <a:off x="2895600" y="2679700"/>
            <a:ext cx="269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0" y="267"/>
              </a:cxn>
            </a:cxnLst>
            <a:rect l="0" t="0" r="r" b="b"/>
            <a:pathLst>
              <a:path w="170" h="267">
                <a:moveTo>
                  <a:pt x="0" y="0"/>
                </a:moveTo>
                <a:lnTo>
                  <a:pt x="17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5" name="Freeform 25"/>
          <p:cNvSpPr>
            <a:spLocks/>
          </p:cNvSpPr>
          <p:nvPr/>
        </p:nvSpPr>
        <p:spPr bwMode="auto">
          <a:xfrm>
            <a:off x="1625600" y="1854200"/>
            <a:ext cx="320675" cy="411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" y="259"/>
              </a:cxn>
            </a:cxnLst>
            <a:rect l="0" t="0" r="r" b="b"/>
            <a:pathLst>
              <a:path w="202" h="259">
                <a:moveTo>
                  <a:pt x="0" y="0"/>
                </a:moveTo>
                <a:lnTo>
                  <a:pt x="202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2" name="Oval 2"/>
          <p:cNvSpPr>
            <a:spLocks noChangeArrowheads="1"/>
          </p:cNvSpPr>
          <p:nvPr/>
        </p:nvSpPr>
        <p:spPr bwMode="auto">
          <a:xfrm>
            <a:off x="11842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3" name="Oval 3"/>
          <p:cNvSpPr>
            <a:spLocks noChangeArrowheads="1"/>
          </p:cNvSpPr>
          <p:nvPr/>
        </p:nvSpPr>
        <p:spPr bwMode="auto">
          <a:xfrm>
            <a:off x="30130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2098675" y="893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2479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3622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007" name="Oval 7"/>
          <p:cNvSpPr>
            <a:spLocks noChangeArrowheads="1"/>
          </p:cNvSpPr>
          <p:nvPr/>
        </p:nvSpPr>
        <p:spPr bwMode="auto">
          <a:xfrm>
            <a:off x="18700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008" name="Oval 8"/>
          <p:cNvSpPr>
            <a:spLocks noChangeArrowheads="1"/>
          </p:cNvSpPr>
          <p:nvPr/>
        </p:nvSpPr>
        <p:spPr bwMode="auto">
          <a:xfrm>
            <a:off x="29368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574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7585075" y="817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6670675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2" name="Oval 12"/>
          <p:cNvSpPr>
            <a:spLocks noChangeArrowheads="1"/>
          </p:cNvSpPr>
          <p:nvPr/>
        </p:nvSpPr>
        <p:spPr bwMode="auto">
          <a:xfrm>
            <a:off x="8520113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013" name="Oval 13"/>
          <p:cNvSpPr>
            <a:spLocks noChangeArrowheads="1"/>
          </p:cNvSpPr>
          <p:nvPr/>
        </p:nvSpPr>
        <p:spPr bwMode="auto">
          <a:xfrm>
            <a:off x="58324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75850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015" name="Oval 15"/>
          <p:cNvSpPr>
            <a:spLocks noChangeArrowheads="1"/>
          </p:cNvSpPr>
          <p:nvPr/>
        </p:nvSpPr>
        <p:spPr bwMode="auto">
          <a:xfrm>
            <a:off x="5146675" y="2722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6" name="Oval 16"/>
          <p:cNvSpPr>
            <a:spLocks noChangeArrowheads="1"/>
          </p:cNvSpPr>
          <p:nvPr/>
        </p:nvSpPr>
        <p:spPr bwMode="auto">
          <a:xfrm>
            <a:off x="6594475" y="270827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1717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022" name="Freeform 22"/>
          <p:cNvSpPr>
            <a:spLocks/>
          </p:cNvSpPr>
          <p:nvPr/>
        </p:nvSpPr>
        <p:spPr bwMode="auto">
          <a:xfrm>
            <a:off x="2146300" y="2616200"/>
            <a:ext cx="368300" cy="48260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304"/>
              </a:cxn>
            </a:cxnLst>
            <a:rect l="0" t="0" r="r" b="b"/>
            <a:pathLst>
              <a:path w="232" h="304">
                <a:moveTo>
                  <a:pt x="232" y="0"/>
                </a:moveTo>
                <a:lnTo>
                  <a:pt x="0" y="30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4572000" y="350043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027" name="Oval 27"/>
          <p:cNvSpPr>
            <a:spLocks noChangeArrowheads="1"/>
          </p:cNvSpPr>
          <p:nvPr/>
        </p:nvSpPr>
        <p:spPr bwMode="auto">
          <a:xfrm>
            <a:off x="5770563" y="3484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539750" y="188913"/>
            <a:ext cx="669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叶结点构造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出不同的二叉树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39749" y="3786190"/>
            <a:ext cx="3960813" cy="1571636"/>
            <a:chOff x="539749" y="3786190"/>
            <a:chExt cx="3960813" cy="1571636"/>
          </a:xfrm>
        </p:grpSpPr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539749" y="4529907"/>
              <a:ext cx="3960813" cy="8279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200" i="1" smtClean="0">
                  <a:ea typeface="楷体" pitchFamily="49" charset="-122"/>
                  <a:cs typeface="Times New Roman" pitchFamily="18" charset="0"/>
                </a:rPr>
                <a:t>WPL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(T</a:t>
              </a:r>
              <a:r>
                <a:rPr kumimoji="1" lang="en-US" altLang="zh-CN" sz="2200" baseline="-25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) =</a:t>
              </a:r>
              <a:endParaRPr kumimoji="1" lang="en-US" altLang="zh-CN" sz="2200" dirty="0"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7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2+52+23+43+92 =60</a:t>
              </a:r>
              <a:endParaRPr kumimoji="1" lang="en-US" altLang="zh-CN" sz="22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285984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30843" y="3786190"/>
            <a:ext cx="3570313" cy="1571636"/>
            <a:chOff x="5430843" y="3786190"/>
            <a:chExt cx="3570313" cy="1571636"/>
          </a:xfrm>
        </p:grpSpPr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5430843" y="4452963"/>
              <a:ext cx="3570313" cy="9048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200" i="1" smtClean="0">
                  <a:ea typeface="楷体" pitchFamily="49" charset="-122"/>
                  <a:cs typeface="Times New Roman" pitchFamily="18" charset="0"/>
                </a:rPr>
                <a:t>WPL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(T</a:t>
              </a:r>
              <a:r>
                <a:rPr kumimoji="1" lang="en-US" altLang="zh-CN" sz="2200" baseline="-25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) =</a:t>
              </a:r>
              <a:endParaRPr kumimoji="1" lang="en-US" altLang="zh-CN" sz="2200"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7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4+94+53+42+21=89 </a:t>
              </a:r>
              <a:endParaRPr kumimoji="1" lang="en-US" altLang="zh-CN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7000892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857224" y="5641319"/>
            <a:ext cx="814393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具有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最小带权路径长度的二叉树称为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哈夫曼树（也称最优树）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42976" y="1571612"/>
            <a:ext cx="378621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构造哈夫曼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原则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843" name="Text Box 3" descr="新闻纸"/>
          <p:cNvSpPr txBox="1">
            <a:spLocks noChangeArrowheads="1"/>
          </p:cNvSpPr>
          <p:nvPr/>
        </p:nvSpPr>
        <p:spPr bwMode="auto">
          <a:xfrm>
            <a:off x="323850" y="333375"/>
            <a:ext cx="4176713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7.9.2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构造哈夫曼树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5572164" cy="120032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权值越大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叶结点越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靠近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根结点。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权值越小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叶结点越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远离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根结点。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686800" cy="4493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）给定的</a:t>
            </a:r>
            <a:r>
              <a:rPr kumimoji="1" lang="en-US" altLang="zh-CN" sz="22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个权值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…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i="1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</a:t>
            </a:r>
            <a:r>
              <a:rPr kumimoji="1" lang="en-US" altLang="zh-CN" sz="22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棵只有一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叶结点的二叉树，从而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得到一个二叉树的集合</a:t>
            </a:r>
            <a:r>
              <a:rPr kumimoji="1" lang="en-US" altLang="zh-CN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…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200" i="1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）在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选取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根结点的</a:t>
            </a:r>
            <a:r>
              <a:rPr kumimoji="1" lang="zh-CN" altLang="en-US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权值最小和次小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的两棵二叉树作为左、右子树构造一棵新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二叉树，这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棵新的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根结点的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权值为其左、右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子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树根结点权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2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）在集合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中删除作为左、右子树的两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棵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二叉树，并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将新建立的二叉树加入到集合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）重复（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）、（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步，当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中只剩下一棵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时，这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棵二叉树便是所要建立的哈夫曼树。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微软雅黑" pitchFamily="34" charset="-122"/>
                <a:ea typeface="微软雅黑" pitchFamily="34" charset="-122"/>
              </a:rPr>
              <a:t>构造哈夫曼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树的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5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>
            <a:spLocks/>
          </p:cNvSpPr>
          <p:nvPr/>
        </p:nvSpPr>
        <p:spPr bwMode="auto">
          <a:xfrm>
            <a:off x="857224" y="4572000"/>
            <a:ext cx="311176" cy="500074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7" name="Freeform 13"/>
          <p:cNvSpPr>
            <a:spLocks/>
          </p:cNvSpPr>
          <p:nvPr/>
        </p:nvSpPr>
        <p:spPr bwMode="auto">
          <a:xfrm>
            <a:off x="1498600" y="4572000"/>
            <a:ext cx="287318" cy="5000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2" name="Freeform 8"/>
          <p:cNvSpPr>
            <a:spLocks/>
          </p:cNvSpPr>
          <p:nvPr/>
        </p:nvSpPr>
        <p:spPr bwMode="auto">
          <a:xfrm>
            <a:off x="1609704" y="2641600"/>
            <a:ext cx="231796" cy="49688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0" y="224"/>
              </a:cxn>
            </a:cxnLst>
            <a:rect l="0" t="0" r="r" b="b"/>
            <a:pathLst>
              <a:path w="128" h="224">
                <a:moveTo>
                  <a:pt x="128" y="0"/>
                </a:moveTo>
                <a:lnTo>
                  <a:pt x="0" y="22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3" name="Freeform 9"/>
          <p:cNvSpPr>
            <a:spLocks/>
          </p:cNvSpPr>
          <p:nvPr/>
        </p:nvSpPr>
        <p:spPr bwMode="auto">
          <a:xfrm>
            <a:off x="2143108" y="2643182"/>
            <a:ext cx="206392" cy="4810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64"/>
              </a:cxn>
            </a:cxnLst>
            <a:rect l="0" t="0" r="r" b="b"/>
            <a:pathLst>
              <a:path w="144" h="264">
                <a:moveTo>
                  <a:pt x="0" y="0"/>
                </a:moveTo>
                <a:lnTo>
                  <a:pt x="144" y="26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flipH="1">
            <a:off x="6953250" y="4306888"/>
            <a:ext cx="312738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5" name="Freeform 31"/>
          <p:cNvSpPr>
            <a:spLocks/>
          </p:cNvSpPr>
          <p:nvPr/>
        </p:nvSpPr>
        <p:spPr bwMode="auto">
          <a:xfrm>
            <a:off x="7723188" y="4306888"/>
            <a:ext cx="420712" cy="4079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223"/>
              </a:cxn>
            </a:cxnLst>
            <a:rect l="0" t="0" r="r" b="b"/>
            <a:pathLst>
              <a:path w="223" h="223">
                <a:moveTo>
                  <a:pt x="0" y="0"/>
                </a:moveTo>
                <a:lnTo>
                  <a:pt x="223" y="223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8215338" y="5072074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7572396" y="5072074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3786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1138238" y="188913"/>
            <a:ext cx="7300845" cy="430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200" i="1">
                <a:solidFill>
                  <a:srgbClr val="CC00FF"/>
                </a:solidFill>
                <a:ea typeface="宋体" pitchFamily="2" charset="-122"/>
              </a:rPr>
              <a:t>W</a:t>
            </a:r>
            <a:r>
              <a:rPr kumimoji="1" lang="en-US" altLang="zh-CN" sz="2200">
                <a:solidFill>
                  <a:srgbClr val="CC00FF"/>
                </a:solidFill>
                <a:ea typeface="宋体" pitchFamily="2" charset="-122"/>
              </a:rPr>
              <a:t>={ </a:t>
            </a:r>
            <a:r>
              <a:rPr kumimoji="1" lang="en-US" altLang="zh-CN" sz="2200" smtClean="0">
                <a:solidFill>
                  <a:srgbClr val="CC00FF"/>
                </a:solidFill>
                <a:ea typeface="宋体" pitchFamily="2" charset="-122"/>
              </a:rPr>
              <a:t>0.05</a:t>
            </a:r>
            <a:r>
              <a:rPr kumimoji="1" lang="zh-CN" altLang="en-US" sz="2200" smtClean="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 smtClean="0">
                <a:solidFill>
                  <a:srgbClr val="CC00FF"/>
                </a:solidFill>
                <a:ea typeface="宋体" pitchFamily="2" charset="-122"/>
              </a:rPr>
              <a:t> 0.29</a:t>
            </a:r>
            <a:r>
              <a:rPr kumimoji="1" lang="zh-CN" altLang="en-US" sz="2200" smtClean="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 smtClean="0">
                <a:solidFill>
                  <a:srgbClr val="CC00FF"/>
                </a:solidFill>
                <a:ea typeface="宋体" pitchFamily="2" charset="-122"/>
              </a:rPr>
              <a:t> 0.07</a:t>
            </a:r>
            <a:r>
              <a:rPr kumimoji="1" lang="zh-CN" altLang="en-US" sz="2200" smtClean="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 smtClean="0">
                <a:solidFill>
                  <a:srgbClr val="CC00FF"/>
                </a:solidFill>
                <a:ea typeface="宋体" pitchFamily="2" charset="-122"/>
              </a:rPr>
              <a:t> 0.08</a:t>
            </a:r>
            <a:r>
              <a:rPr kumimoji="1" lang="zh-CN" altLang="en-US" sz="2200" smtClean="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 smtClean="0">
                <a:solidFill>
                  <a:srgbClr val="CC00FF"/>
                </a:solidFill>
                <a:ea typeface="宋体" pitchFamily="2" charset="-122"/>
              </a:rPr>
              <a:t> 0.14</a:t>
            </a:r>
            <a:r>
              <a:rPr kumimoji="1" lang="zh-CN" altLang="en-US" sz="2200" smtClean="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 smtClean="0">
                <a:solidFill>
                  <a:srgbClr val="CC00FF"/>
                </a:solidFill>
                <a:ea typeface="宋体" pitchFamily="2" charset="-122"/>
              </a:rPr>
              <a:t> 0.23</a:t>
            </a:r>
            <a:r>
              <a:rPr kumimoji="1" lang="zh-CN" altLang="en-US" sz="2200" smtClean="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 smtClean="0">
                <a:solidFill>
                  <a:srgbClr val="CC00FF"/>
                </a:solidFill>
                <a:ea typeface="宋体" pitchFamily="2" charset="-122"/>
              </a:rPr>
              <a:t> 0.03</a:t>
            </a:r>
            <a:r>
              <a:rPr kumimoji="1" lang="zh-CN" altLang="en-US" sz="2200" smtClean="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 smtClean="0">
                <a:solidFill>
                  <a:srgbClr val="CC00FF"/>
                </a:solidFill>
                <a:ea typeface="宋体" pitchFamily="2" charset="-122"/>
              </a:rPr>
              <a:t> </a:t>
            </a:r>
            <a:r>
              <a:rPr kumimoji="1" lang="en-US" altLang="zh-CN" sz="2200">
                <a:solidFill>
                  <a:srgbClr val="CC00FF"/>
                </a:solidFill>
                <a:ea typeface="宋体" pitchFamily="2" charset="-122"/>
              </a:rPr>
              <a:t>0.11}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10937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2008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29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922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4827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697038" y="2205038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84250" y="41497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691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66278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4914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41" name="Freeform 17"/>
          <p:cNvSpPr>
            <a:spLocks/>
          </p:cNvSpPr>
          <p:nvPr/>
        </p:nvSpPr>
        <p:spPr bwMode="auto">
          <a:xfrm>
            <a:off x="2133600" y="5214950"/>
            <a:ext cx="438136" cy="512750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2786050" y="5214950"/>
            <a:ext cx="401650" cy="5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387600" y="4797425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17684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30257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2700338" y="4364038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3541713" y="4364038"/>
            <a:ext cx="309562" cy="4333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987675" y="3929066"/>
            <a:ext cx="576263" cy="434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7732713" y="46958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52" name="Oval 28"/>
          <p:cNvSpPr>
            <a:spLocks noChangeArrowheads="1"/>
          </p:cNvSpPr>
          <p:nvPr/>
        </p:nvSpPr>
        <p:spPr bwMode="auto">
          <a:xfrm>
            <a:off x="724854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53" name="Oval 29"/>
          <p:cNvSpPr>
            <a:spLocks noChangeArrowheads="1"/>
          </p:cNvSpPr>
          <p:nvPr/>
        </p:nvSpPr>
        <p:spPr bwMode="auto">
          <a:xfrm>
            <a:off x="832011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7240588" y="3857628"/>
            <a:ext cx="576262" cy="4492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29</a:t>
            </a: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3357554" y="3284538"/>
            <a:ext cx="452446" cy="64452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4260850" y="3357563"/>
            <a:ext cx="31115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3706813" y="2928933"/>
            <a:ext cx="576262" cy="428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42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376988" y="3298825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1" name="Freeform 37"/>
          <p:cNvSpPr>
            <a:spLocks/>
          </p:cNvSpPr>
          <p:nvPr/>
        </p:nvSpPr>
        <p:spPr bwMode="auto">
          <a:xfrm>
            <a:off x="7146925" y="3298825"/>
            <a:ext cx="425471" cy="55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664325" y="2857495"/>
            <a:ext cx="576263" cy="441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58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4071933" y="2276474"/>
            <a:ext cx="1101729" cy="65245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724525" y="2276475"/>
            <a:ext cx="1133491" cy="5810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5118100" y="1785925"/>
            <a:ext cx="649288" cy="49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130218" y="404813"/>
            <a:ext cx="553998" cy="424815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建立哈夫曼树示例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643438" y="5949950"/>
            <a:ext cx="14414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创建完毕</a:t>
            </a:r>
            <a:endParaRPr lang="zh-CN" altLang="en-US" dirty="0">
              <a:solidFill>
                <a:srgbClr val="FF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6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1077 0.326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967 0.3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0578E-6 L -0.27812 0.6194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00578E-6 L -0.24671 0.6194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" y="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00324 L -0.43142 0.579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20643 0.5490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2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5573 0.4335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3611 0.4231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2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 animBg="1"/>
      <p:bldP spid="257036" grpId="1" animBg="1"/>
      <p:bldP spid="257037" grpId="0" animBg="1"/>
      <p:bldP spid="257037" grpId="1" animBg="1"/>
      <p:bldP spid="257032" grpId="0" animBg="1"/>
      <p:bldP spid="257032" grpId="1" animBg="1"/>
      <p:bldP spid="257033" grpId="0" animBg="1"/>
      <p:bldP spid="257033" grpId="1" animBg="1"/>
      <p:bldP spid="257054" grpId="0" animBg="1"/>
      <p:bldP spid="257055" grpId="0" animBg="1"/>
      <p:bldP spid="257051" grpId="0" animBg="1"/>
      <p:bldP spid="257050" grpId="0" animBg="1"/>
      <p:bldP spid="257026" grpId="0" animBg="1"/>
      <p:bldP spid="257026" grpId="1" animBg="1"/>
      <p:bldP spid="257028" grpId="0" animBg="1"/>
      <p:bldP spid="257028" grpId="1" animBg="1"/>
      <p:bldP spid="257028" grpId="2" animBg="1"/>
      <p:bldP spid="257029" grpId="0" animBg="1"/>
      <p:bldP spid="257029" grpId="1" animBg="1"/>
      <p:bldP spid="257030" grpId="0" animBg="1"/>
      <p:bldP spid="257030" grpId="1" animBg="1"/>
      <p:bldP spid="257031" grpId="0" animBg="1"/>
      <p:bldP spid="257031" grpId="1" animBg="1"/>
      <p:bldP spid="257034" grpId="0" animBg="1"/>
      <p:bldP spid="257034" grpId="1" animBg="1"/>
      <p:bldP spid="257035" grpId="0" animBg="1"/>
      <p:bldP spid="257035" grpId="1" animBg="1"/>
      <p:bldP spid="257038" grpId="0" animBg="1"/>
      <p:bldP spid="257038" grpId="1" animBg="1"/>
      <p:bldP spid="257039" grpId="0" animBg="1"/>
      <p:bldP spid="257039" grpId="1" animBg="1"/>
      <p:bldP spid="257039" grpId="2" animBg="1"/>
      <p:bldP spid="257040" grpId="0" animBg="1"/>
      <p:bldP spid="257040" grpId="1" animBg="1"/>
      <p:bldP spid="257041" grpId="0" animBg="1"/>
      <p:bldP spid="257042" grpId="0" animBg="1"/>
      <p:bldP spid="257043" grpId="0" animBg="1"/>
      <p:bldP spid="257044" grpId="0" animBg="1"/>
      <p:bldP spid="257045" grpId="0" animBg="1"/>
      <p:bldP spid="257046" grpId="0" animBg="1"/>
      <p:bldP spid="257047" grpId="0" animBg="1"/>
      <p:bldP spid="257048" grpId="0" animBg="1"/>
      <p:bldP spid="257056" grpId="0" animBg="1"/>
      <p:bldP spid="257057" grpId="0" animBg="1"/>
      <p:bldP spid="257058" grpId="0" animBg="1"/>
      <p:bldP spid="257059" grpId="0" animBg="1"/>
      <p:bldP spid="257060" grpId="0" animBg="1"/>
      <p:bldP spid="257061" grpId="0" animBg="1"/>
      <p:bldP spid="257062" grpId="0" animBg="1"/>
      <p:bldP spid="257063" grpId="0" animBg="1"/>
      <p:bldP spid="257064" grpId="0" animBg="1"/>
      <p:bldP spid="257065" grpId="0" animBg="1"/>
      <p:bldP spid="2570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928670"/>
            <a:ext cx="28828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哈夫曼树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特点</a:t>
            </a:r>
            <a:endParaRPr kumimoji="1"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7</a:t>
            </a:fld>
            <a:r>
              <a:rPr lang="en-US" altLang="zh-CN" smtClean="0"/>
              <a:t>/15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5143536" cy="1785104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</a:rPr>
              <a:t>1 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= 0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：因为每次两棵树合并</a:t>
            </a:r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en-US" altLang="zh-CN" sz="22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= 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  =  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                = 2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 smtClean="0"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484331"/>
            <a:ext cx="86106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规定哈夫曼树中的</a:t>
            </a:r>
            <a:r>
              <a:rPr kumimoji="1" lang="zh-CN" altLang="en-US" u="sng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左分支</a:t>
            </a:r>
            <a:r>
              <a:rPr kumimoji="1" lang="zh-CN" altLang="en-US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u="sng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u="sng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u="sng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kumimoji="1" lang="zh-CN" altLang="en-US" u="sng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分支</a:t>
            </a:r>
            <a:r>
              <a:rPr kumimoji="1" lang="zh-CN" altLang="en-US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u="sng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根结点到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每个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叶结点所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经过的分支对应的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组成的序列便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该结点对应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字符的编码。这样的编码称为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哈夫曼编码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z="2800" dirty="0"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65890" name="Text Box 2" descr="新闻纸"/>
          <p:cNvSpPr txBox="1">
            <a:spLocks noChangeArrowheads="1"/>
          </p:cNvSpPr>
          <p:nvPr/>
        </p:nvSpPr>
        <p:spPr bwMode="auto">
          <a:xfrm>
            <a:off x="428596" y="571480"/>
            <a:ext cx="3529013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7.8.3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编码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165893" name="Group 5"/>
          <p:cNvGrpSpPr>
            <a:grpSpLocks/>
          </p:cNvGrpSpPr>
          <p:nvPr/>
        </p:nvGrpSpPr>
        <p:grpSpPr bwMode="auto">
          <a:xfrm>
            <a:off x="3643329" y="2000242"/>
            <a:ext cx="2808287" cy="2439989"/>
            <a:chOff x="2260" y="2288"/>
            <a:chExt cx="1769" cy="1537"/>
          </a:xfrm>
        </p:grpSpPr>
        <p:sp>
          <p:nvSpPr>
            <p:cNvPr id="165891" name="Line 3"/>
            <p:cNvSpPr>
              <a:spLocks noChangeShapeType="1"/>
            </p:cNvSpPr>
            <p:nvPr/>
          </p:nvSpPr>
          <p:spPr bwMode="auto">
            <a:xfrm flipH="1" flipV="1">
              <a:off x="3139" y="2288"/>
              <a:ext cx="0" cy="10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260" y="3340"/>
              <a:ext cx="1769" cy="4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哈夫曼编码属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二进制编码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8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3" name="Picture 5" descr="u=3556464200,2180925461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04813"/>
            <a:ext cx="4537075" cy="3011487"/>
          </a:xfrm>
          <a:prstGeom prst="rect">
            <a:avLst/>
          </a:prstGeom>
          <a:noFill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539751" y="3789363"/>
            <a:ext cx="710408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哈夫曼编码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特点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权值越大的字符编码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越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短，反之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越长。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9</a:t>
            </a:fld>
            <a:r>
              <a:rPr lang="en-US" altLang="zh-CN" smtClean="0"/>
              <a:t>/15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</TotalTime>
  <Words>608</Words>
  <Application>Microsoft PowerPoint</Application>
  <PresentationFormat>全屏显示(4:3)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858</cp:revision>
  <dcterms:created xsi:type="dcterms:W3CDTF">2004-04-08T11:59:15Z</dcterms:created>
  <dcterms:modified xsi:type="dcterms:W3CDTF">2017-05-20T02:47:39Z</dcterms:modified>
</cp:coreProperties>
</file>