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522" r:id="rId2"/>
    <p:sldId id="523" r:id="rId3"/>
    <p:sldId id="524" r:id="rId4"/>
    <p:sldId id="525" r:id="rId5"/>
    <p:sldId id="533" r:id="rId6"/>
    <p:sldId id="526" r:id="rId7"/>
    <p:sldId id="534" r:id="rId8"/>
    <p:sldId id="527" r:id="rId9"/>
    <p:sldId id="528" r:id="rId10"/>
    <p:sldId id="529" r:id="rId11"/>
    <p:sldId id="530" r:id="rId12"/>
    <p:sldId id="531" r:id="rId13"/>
    <p:sldId id="532" r:id="rId14"/>
    <p:sldId id="521" r:id="rId15"/>
    <p:sldId id="515" r:id="rId1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FF"/>
    <a:srgbClr val="FF00FF"/>
    <a:srgbClr val="003300"/>
    <a:srgbClr val="CC00FF"/>
    <a:srgbClr val="663300"/>
    <a:srgbClr val="0E0E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85" autoAdjust="0"/>
  </p:normalViewPr>
  <p:slideViewPr>
    <p:cSldViewPr>
      <p:cViewPr varScale="1">
        <p:scale>
          <a:sx n="60" d="100"/>
          <a:sy n="60" d="100"/>
        </p:scale>
        <p:origin x="-8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600AE-DE73-4EBA-AC86-54B7FB9B6182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C26-601B-46FD-93AA-DF8D1A6DC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316E-E8B2-4952-991C-F99425CEE12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8D9-C1C0-4FC2-85B5-29068AA8C0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4759-6298-4900-86C1-B60A5531F14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4515-2922-4322-824E-0DB0442BA6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2CE9-8E60-4807-9C38-CB550249DA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B668-467C-4FC7-A094-8342FE5BD44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680-87F6-4AB0-9B7E-2AABAB78606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D92F-963B-4E9F-9AB6-B186923E7E0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C7AB-CBB2-49A8-97DD-CC8D83439D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2BD4-2D62-4262-8D0C-FD175DDBA2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5"/>
          <p:cNvSpPr txBox="1">
            <a:spLocks noChangeArrowheads="1"/>
          </p:cNvSpPr>
          <p:nvPr/>
        </p:nvSpPr>
        <p:spPr bwMode="auto">
          <a:xfrm>
            <a:off x="539750" y="2071678"/>
            <a:ext cx="8280400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例如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：如果已经得到完整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家谱，判断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两个人是否亲戚应该是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可行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的，但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如果两个人的最近公共祖先与他们相隔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好几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代，使得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家谱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十分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庞大，那么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检验亲戚关系就十分复杂。在这种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情况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下，就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需要应用并查集。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为了将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问题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简化，将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得到一些亲戚关系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信息，如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Marry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Tom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亲戚，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Tom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Ben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亲戚，等等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。从这些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信息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中，可以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推出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Marry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Ben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是亲戚。</a:t>
            </a:r>
          </a:p>
        </p:txBody>
      </p:sp>
      <p:sp>
        <p:nvSpPr>
          <p:cNvPr id="5" name="Text Box 6" descr="新闻纸"/>
          <p:cNvSpPr txBox="1">
            <a:spLocks noChangeArrowheads="1"/>
          </p:cNvSpPr>
          <p:nvPr/>
        </p:nvSpPr>
        <p:spPr bwMode="auto">
          <a:xfrm>
            <a:off x="611188" y="1266814"/>
            <a:ext cx="4321175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7.9.1    </a:t>
            </a:r>
            <a:r>
              <a:rPr lang="zh-CN" altLang="en-US" sz="2800" smtClean="0">
                <a:solidFill>
                  <a:srgbClr val="FF0000"/>
                </a:solidFill>
                <a:ea typeface="隶书" pitchFamily="49" charset="-122"/>
              </a:rPr>
              <a:t>什么</a:t>
            </a:r>
            <a:r>
              <a:rPr lang="zh-CN" altLang="en-US" sz="2800" smtClean="0">
                <a:solidFill>
                  <a:srgbClr val="FF0000"/>
                </a:solidFill>
                <a:ea typeface="隶书" pitchFamily="49" charset="-122"/>
              </a:rPr>
              <a:t>叫</a:t>
            </a:r>
            <a:r>
              <a:rPr lang="zh-CN" altLang="en-US" sz="2800" smtClean="0">
                <a:solidFill>
                  <a:srgbClr val="FF0000"/>
                </a:solidFill>
                <a:ea typeface="隶书" pitchFamily="49" charset="-122"/>
              </a:rPr>
              <a:t>并</a:t>
            </a:r>
            <a:r>
              <a:rPr lang="zh-CN" altLang="en-US" sz="2800" smtClean="0">
                <a:solidFill>
                  <a:srgbClr val="FF0000"/>
                </a:solidFill>
                <a:ea typeface="隶书" pitchFamily="49" charset="-122"/>
              </a:rPr>
              <a:t>查集</a:t>
            </a:r>
            <a:endParaRPr kumimoji="1" lang="zh-CN" altLang="en-US" sz="28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2571736" y="214290"/>
            <a:ext cx="4033838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7.9 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并查集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4"/>
          <p:cNvSpPr txBox="1">
            <a:spLocks noChangeArrowheads="1"/>
          </p:cNvSpPr>
          <p:nvPr/>
        </p:nvSpPr>
        <p:spPr bwMode="auto">
          <a:xfrm>
            <a:off x="571472" y="1928802"/>
            <a:ext cx="8135937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Font typeface="微软雅黑" pitchFamily="34" charset="-122"/>
              <a:buChar char="●"/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在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一棵高度较低的树中查找根结点的编号（即该集合的代表）所花的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时间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较少，如何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保证构造的分离集合树较低呢？</a:t>
            </a:r>
          </a:p>
          <a:p>
            <a:pPr marL="457200" indent="-457200" algn="l">
              <a:lnSpc>
                <a:spcPct val="150000"/>
              </a:lnSpc>
              <a:buFont typeface="微软雅黑" pitchFamily="34" charset="-122"/>
              <a:buChar char="●"/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两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棵分离集合树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，高度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分别为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sz="2200" i="1" baseline="-25000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sz="2200" i="1" baseline="-25000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，则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若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sz="2200" i="1" baseline="-25000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sz="2200" i="1" baseline="-25000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，应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树作为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树的子树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；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否则，将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树作为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树的子树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总之，总是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高度较小的分离集合树作为子树。得到的新的分离集合树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高度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hC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，以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树作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树的子树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例：                         </a:t>
            </a:r>
            <a:r>
              <a:rPr lang="en-US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sz="2200" i="1" baseline="-25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=MAX{</a:t>
            </a:r>
            <a:r>
              <a:rPr lang="en-US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sz="2200" i="1" baseline="-25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sz="2200" i="1" baseline="-25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}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19812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10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4"/>
          <p:cNvSpPr txBox="1">
            <a:spLocks noChangeArrowheads="1"/>
          </p:cNvSpPr>
          <p:nvPr/>
        </p:nvSpPr>
        <p:spPr bwMode="auto">
          <a:xfrm>
            <a:off x="1000100" y="1714488"/>
            <a:ext cx="6283341" cy="1938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216000" bIns="18000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struct node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data;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结点对应人的编号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int 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rank;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结点秩，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大致为树的高度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int 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parent;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结点对应双亲下标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UFSTree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并查集树的结点类型</a:t>
            </a:r>
            <a:endParaRPr lang="zh-CN" altLang="en-US" sz="200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714356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并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查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集采用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顺序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方法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存储，结点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的类型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声明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如下：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11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4"/>
          <p:cNvSpPr txBox="1">
            <a:spLocks noChangeArrowheads="1"/>
          </p:cNvSpPr>
          <p:nvPr/>
        </p:nvSpPr>
        <p:spPr bwMode="auto">
          <a:xfrm>
            <a:off x="431800" y="615950"/>
            <a:ext cx="37830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）并查集树的初始化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500174"/>
            <a:ext cx="6858048" cy="282572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216000" bIns="144000" rtlCol="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MAKE_SET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(UFSTree 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[]，int 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初始化并查集树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(i=1;i&lt;=n;i++)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t[i].data=i;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数据为该人的编号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t[i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].rank=0;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秩初始化为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sz="200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t[i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].parent=i;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双亲初始化指向自已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12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79930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）查找一个元素所属的集合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1214422"/>
            <a:ext cx="7929618" cy="31698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216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FIND_SET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(UFSTree 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[]，int 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 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所在子树中查找集合编号</a:t>
            </a:r>
          </a:p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(x!=t[x].parent)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双亲不是自已</a:t>
            </a:r>
          </a:p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return(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FIND_SET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(t，t[x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parent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   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递归在双亲中找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endParaRPr lang="zh-CN" altLang="en-US" sz="200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return(x);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双亲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自已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endParaRPr lang="zh-CN" altLang="en-US" sz="200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13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14</a:t>
            </a:fld>
            <a:r>
              <a:rPr lang="en-US" altLang="zh-CN" smtClean="0"/>
              <a:t>/15</a:t>
            </a:r>
            <a:endParaRPr lang="en-US" altLang="zh-CN"/>
          </a:p>
        </p:txBody>
      </p:sp>
      <p:sp>
        <p:nvSpPr>
          <p:cNvPr id="21" name="TextBox 20"/>
          <p:cNvSpPr txBox="1"/>
          <p:nvPr/>
        </p:nvSpPr>
        <p:spPr>
          <a:xfrm>
            <a:off x="214282" y="395567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）两个元素各自所属的集合的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合并 </a:t>
            </a:r>
            <a:endParaRPr lang="zh-CN" altLang="en-US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844" y="1000108"/>
            <a:ext cx="8786842" cy="459544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16000" tIns="216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UNION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(UFSTree 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[]，int x，int 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    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所在的子树合并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x=FIND_SET(t，x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所在分离集合树的编号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y=FIND_SET(t，y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所在分离集合树的编号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if 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(t[x].rank&gt;t[y].rank)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//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结点的秩小于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结点的秩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t[y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].parent=x;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连到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上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，x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作为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的双亲结点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else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//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结点的秩大于等于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结点的秩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{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t[x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].parent=y;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连到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上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，y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作为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的双亲结点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if 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(t[x].rank==t[y].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rank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//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结点的秩相同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t[y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].rank++;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结点的秩增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596" y="5929330"/>
            <a:ext cx="5929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微软雅黑" pitchFamily="34" charset="-122"/>
                <a:cs typeface="Times New Roman" pitchFamily="18" charset="0"/>
              </a:rPr>
              <a:t>对于</a:t>
            </a:r>
            <a:r>
              <a:rPr lang="en-US" sz="2200" i="1" smtClean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2200" smtClean="0">
                <a:ea typeface="微软雅黑" pitchFamily="34" charset="-122"/>
                <a:cs typeface="Times New Roman" pitchFamily="18" charset="0"/>
              </a:rPr>
              <a:t>个人，本</a:t>
            </a:r>
            <a:r>
              <a:rPr lang="zh-CN" altLang="en-US" sz="2200" smtClean="0">
                <a:ea typeface="微软雅黑" pitchFamily="34" charset="-122"/>
                <a:cs typeface="Times New Roman" pitchFamily="18" charset="0"/>
              </a:rPr>
              <a:t>算法的时间复杂度为</a:t>
            </a:r>
            <a:r>
              <a:rPr lang="en-US" sz="2200" smtClean="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O(log</a:t>
            </a:r>
            <a:r>
              <a:rPr lang="en-US" sz="2200" baseline="-25000" smtClean="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sz="2200" i="1" smtClean="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200" smtClean="0"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2200" smtClean="0"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15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4"/>
          <p:cNvSpPr txBox="1">
            <a:spLocks noChangeArrowheads="1"/>
          </p:cNvSpPr>
          <p:nvPr/>
        </p:nvSpPr>
        <p:spPr bwMode="auto">
          <a:xfrm>
            <a:off x="539750" y="836613"/>
            <a:ext cx="8280400" cy="363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输入：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第一部分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以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开始。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为问题涉及的人的个数（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20000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）。这些人的编号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下面有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行（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1000000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），每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行有两个数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baseline="-25000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，表示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已知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是亲戚。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第二部分以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开始。以下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行有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个询问（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Q</a:t>
            </a:r>
            <a:r>
              <a:rPr lang="en-US" altLang="zh-CN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1000 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000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），每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行为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baseline="-25000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，表示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询问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是否为亲戚。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输出：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对于每个询问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baseline="-25000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，输出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一行：若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亲戚，则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输出“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Yes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”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，否则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输出“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No”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 </a:t>
            </a:r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5214942" y="4357694"/>
            <a:ext cx="1800225" cy="1079500"/>
          </a:xfrm>
          <a:prstGeom prst="wedgeEllipseCallout">
            <a:avLst>
              <a:gd name="adj1" fmla="val -37604"/>
              <a:gd name="adj2" fmla="val -63712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/>
          <a:lstStyle/>
          <a:p>
            <a:r>
              <a:rPr lang="zh-CN" altLang="en-US" sz="200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</a:rPr>
              <a:t>解决分类问题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Text Box 4" descr="羊皮纸"/>
          <p:cNvSpPr txBox="1">
            <a:spLocks noChangeArrowheads="1"/>
          </p:cNvSpPr>
          <p:nvPr/>
        </p:nvSpPr>
        <p:spPr bwMode="auto">
          <a:xfrm>
            <a:off x="761995" y="571480"/>
            <a:ext cx="3024187" cy="50783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输入样例：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10 7	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//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N=10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M=7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 algn="l">
              <a:defRPr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2 4</a:t>
            </a:r>
          </a:p>
          <a:p>
            <a:pPr algn="l">
              <a:defRPr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5 7</a:t>
            </a:r>
          </a:p>
          <a:p>
            <a:pPr algn="l">
              <a:defRPr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1 3</a:t>
            </a:r>
          </a:p>
          <a:p>
            <a:pPr algn="l">
              <a:defRPr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8 9</a:t>
            </a:r>
          </a:p>
          <a:p>
            <a:pPr algn="l">
              <a:defRPr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1 2</a:t>
            </a:r>
          </a:p>
          <a:p>
            <a:pPr algn="l">
              <a:defRPr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5 6</a:t>
            </a:r>
          </a:p>
          <a:p>
            <a:pPr algn="l">
              <a:defRPr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2 3</a:t>
            </a:r>
          </a:p>
          <a:p>
            <a:pPr algn="l">
              <a:defRPr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3	//Q=3</a:t>
            </a:r>
          </a:p>
          <a:p>
            <a:pPr algn="l">
              <a:defRPr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3 4</a:t>
            </a:r>
          </a:p>
          <a:p>
            <a:pPr algn="l">
              <a:defRPr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7 10</a:t>
            </a:r>
          </a:p>
          <a:p>
            <a:pPr algn="l">
              <a:defRPr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8 9 </a:t>
            </a:r>
          </a:p>
        </p:txBody>
      </p:sp>
      <p:sp>
        <p:nvSpPr>
          <p:cNvPr id="203779" name="Text Box 5"/>
          <p:cNvSpPr txBox="1">
            <a:spLocks noChangeArrowheads="1"/>
          </p:cNvSpPr>
          <p:nvPr/>
        </p:nvSpPr>
        <p:spPr bwMode="auto">
          <a:xfrm>
            <a:off x="4000496" y="1928802"/>
            <a:ext cx="4824412" cy="1631216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类似于离散数学中的等价类问题：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给定一个集合</a:t>
            </a:r>
            <a:r>
              <a:rPr lang="en-US" altLang="zh-CN" sz="2000">
                <a:ea typeface="微软雅黑" pitchFamily="34" charset="-122"/>
                <a:cs typeface="Times New Roman" pitchFamily="18" charset="0"/>
              </a:rPr>
              <a:t>U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和一个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等价关系</a:t>
            </a:r>
            <a:r>
              <a:rPr lang="en-US" altLang="zh-CN" sz="2000" smtClean="0"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，产生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具有等价关系的等价类。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4"/>
          <p:cNvSpPr txBox="1">
            <a:spLocks noChangeArrowheads="1"/>
          </p:cNvSpPr>
          <p:nvPr/>
        </p:nvSpPr>
        <p:spPr bwMode="auto">
          <a:xfrm>
            <a:off x="2357422" y="214290"/>
            <a:ext cx="3317869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采用</a:t>
            </a: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集合的思路求解</a:t>
            </a:r>
          </a:p>
        </p:txBody>
      </p:sp>
      <p:sp>
        <p:nvSpPr>
          <p:cNvPr id="4" name="矩形 3"/>
          <p:cNvSpPr/>
          <p:nvPr/>
        </p:nvSpPr>
        <p:spPr>
          <a:xfrm>
            <a:off x="714348" y="857232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输入关系</a:t>
            </a:r>
            <a:endParaRPr lang="zh-CN" altLang="en-US" sz="2000">
              <a:solidFill>
                <a:srgbClr val="FF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57422" y="857232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分离集合</a:t>
            </a:r>
            <a:endParaRPr lang="zh-CN" altLang="en-US" sz="2000">
              <a:solidFill>
                <a:srgbClr val="FF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135729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初始状态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57422" y="135729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{3}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{4}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{7}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348" y="1928802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7422" y="1928802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{2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{3}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{7}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348" y="2500306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57422" y="2500306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{3}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4348" y="3071810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57422" y="3071810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4348" y="3643314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57422" y="3643314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4348" y="421481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57422" y="421481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4348" y="482622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57422" y="482622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4348" y="5429264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57422" y="5429264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928794" y="571480"/>
            <a:ext cx="5357850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7290" y="2143116"/>
            <a:ext cx="507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sz="2200" smtClean="0">
                <a:ea typeface="微软雅黑" pitchFamily="34" charset="-122"/>
                <a:cs typeface="Times New Roman" pitchFamily="18" charset="0"/>
              </a:rPr>
              <a:t>3 </a:t>
            </a:r>
            <a:r>
              <a:rPr lang="en-US" altLang="zh-CN" sz="2200" smtClean="0">
                <a:ea typeface="微软雅黑" pitchFamily="34" charset="-122"/>
                <a:cs typeface="Times New Roman" pitchFamily="18" charset="0"/>
              </a:rPr>
              <a:t>4  </a:t>
            </a:r>
            <a:r>
              <a:rPr lang="en-US" altLang="zh-CN" sz="22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 smtClean="0">
                <a:ea typeface="微软雅黑" pitchFamily="34" charset="-122"/>
                <a:cs typeface="Times New Roman" pitchFamily="18" charset="0"/>
                <a:sym typeface="Wingdings"/>
              </a:rPr>
              <a:t>  3</a:t>
            </a:r>
            <a:r>
              <a:rPr lang="zh-CN" altLang="en-US" sz="2200" smtClean="0">
                <a:ea typeface="微软雅黑" pitchFamily="34" charset="-122"/>
                <a:cs typeface="Times New Roman" pitchFamily="18" charset="0"/>
                <a:sym typeface="Wingdings"/>
              </a:rPr>
              <a:t>、</a:t>
            </a:r>
            <a:r>
              <a:rPr lang="en-US" altLang="zh-CN" sz="2200" smtClean="0">
                <a:ea typeface="微软雅黑" pitchFamily="34" charset="-122"/>
                <a:cs typeface="Times New Roman" pitchFamily="18" charset="0"/>
                <a:sym typeface="Wingdings"/>
              </a:rPr>
              <a:t>4</a:t>
            </a:r>
            <a:r>
              <a:rPr lang="zh-CN" altLang="en-US" sz="2200" smtClean="0">
                <a:ea typeface="微软雅黑" pitchFamily="34" charset="-122"/>
                <a:cs typeface="Times New Roman" pitchFamily="18" charset="0"/>
                <a:sym typeface="Wingdings"/>
              </a:rPr>
              <a:t>在同一个集合中  </a:t>
            </a:r>
            <a:r>
              <a:rPr lang="en-US" altLang="zh-CN" sz="2200" smtClean="0">
                <a:ea typeface="微软雅黑" pitchFamily="34" charset="-122"/>
                <a:cs typeface="Times New Roman" pitchFamily="18" charset="0"/>
                <a:sym typeface="Wingdings"/>
              </a:rPr>
              <a:t>Yes</a:t>
            </a:r>
            <a:endParaRPr lang="en-US" altLang="zh-CN" sz="2200" smtClean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348" y="1500174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求解：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57290" y="2855237"/>
            <a:ext cx="5643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sz="2200" smtClean="0">
                <a:ea typeface="微软雅黑" pitchFamily="34" charset="-122"/>
                <a:cs typeface="Times New Roman" pitchFamily="18" charset="0"/>
              </a:rPr>
              <a:t>7 10  </a:t>
            </a:r>
            <a:r>
              <a:rPr lang="en-US" altLang="zh-CN" sz="22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 smtClean="0">
                <a:ea typeface="微软雅黑" pitchFamily="34" charset="-122"/>
                <a:cs typeface="Times New Roman" pitchFamily="18" charset="0"/>
                <a:sym typeface="Wingdings"/>
              </a:rPr>
              <a:t>  7</a:t>
            </a:r>
            <a:r>
              <a:rPr lang="zh-CN" altLang="en-US" sz="2200" smtClean="0">
                <a:ea typeface="微软雅黑" pitchFamily="34" charset="-122"/>
                <a:cs typeface="Times New Roman" pitchFamily="18" charset="0"/>
                <a:sym typeface="Wingdings"/>
              </a:rPr>
              <a:t>、</a:t>
            </a:r>
            <a:r>
              <a:rPr lang="en-US" altLang="zh-CN" sz="2200" smtClean="0">
                <a:ea typeface="微软雅黑" pitchFamily="34" charset="-122"/>
                <a:cs typeface="Times New Roman" pitchFamily="18" charset="0"/>
                <a:sym typeface="Wingdings"/>
              </a:rPr>
              <a:t>10</a:t>
            </a:r>
            <a:r>
              <a:rPr lang="zh-CN" altLang="en-US" sz="2200" smtClean="0">
                <a:ea typeface="微软雅黑" pitchFamily="34" charset="-122"/>
                <a:cs typeface="Times New Roman" pitchFamily="18" charset="0"/>
                <a:sym typeface="Wingdings"/>
              </a:rPr>
              <a:t>不在同一个集合中  </a:t>
            </a:r>
            <a:r>
              <a:rPr lang="en-US" altLang="zh-CN" sz="2200" smtClean="0">
                <a:ea typeface="微软雅黑" pitchFamily="34" charset="-122"/>
                <a:cs typeface="Times New Roman" pitchFamily="18" charset="0"/>
                <a:sym typeface="Wingdings"/>
              </a:rPr>
              <a:t>No</a:t>
            </a:r>
            <a:endParaRPr lang="en-US" altLang="zh-CN" sz="2200" smtClean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7290" y="3569617"/>
            <a:ext cx="507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sz="2200" smtClean="0">
                <a:ea typeface="微软雅黑" pitchFamily="34" charset="-122"/>
                <a:cs typeface="Times New Roman" pitchFamily="18" charset="0"/>
              </a:rPr>
              <a:t>8 9  </a:t>
            </a:r>
            <a:r>
              <a:rPr lang="en-US" altLang="zh-CN" sz="22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 smtClean="0">
                <a:ea typeface="微软雅黑" pitchFamily="34" charset="-122"/>
                <a:cs typeface="Times New Roman" pitchFamily="18" charset="0"/>
                <a:sym typeface="Wingdings"/>
              </a:rPr>
              <a:t>  8</a:t>
            </a:r>
            <a:r>
              <a:rPr lang="zh-CN" altLang="en-US" sz="2200" smtClean="0">
                <a:ea typeface="微软雅黑" pitchFamily="34" charset="-122"/>
                <a:cs typeface="Times New Roman" pitchFamily="18" charset="0"/>
                <a:sym typeface="Wingdings"/>
              </a:rPr>
              <a:t>、</a:t>
            </a:r>
            <a:r>
              <a:rPr lang="en-US" altLang="zh-CN" sz="2200" smtClean="0">
                <a:ea typeface="微软雅黑" pitchFamily="34" charset="-122"/>
                <a:cs typeface="Times New Roman" pitchFamily="18" charset="0"/>
                <a:sym typeface="Wingdings"/>
              </a:rPr>
              <a:t>9</a:t>
            </a:r>
            <a:r>
              <a:rPr lang="zh-CN" altLang="en-US" sz="2200" smtClean="0">
                <a:ea typeface="微软雅黑" pitchFamily="34" charset="-122"/>
                <a:cs typeface="Times New Roman" pitchFamily="18" charset="0"/>
                <a:sym typeface="Wingdings"/>
              </a:rPr>
              <a:t>在同一个集合中  </a:t>
            </a:r>
            <a:r>
              <a:rPr lang="en-US" altLang="zh-CN" sz="2200" smtClean="0">
                <a:ea typeface="微软雅黑" pitchFamily="34" charset="-122"/>
                <a:cs typeface="Times New Roman" pitchFamily="18" charset="0"/>
                <a:sym typeface="Wingdings"/>
              </a:rPr>
              <a:t>Yes</a:t>
            </a:r>
            <a:endParaRPr lang="en-US" altLang="zh-CN" sz="2200" smtClean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5720" y="500042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结果集合：</a:t>
            </a:r>
            <a:endParaRPr lang="zh-CN" altLang="en-US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5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4"/>
          <p:cNvSpPr txBox="1">
            <a:spLocks noChangeArrowheads="1"/>
          </p:cNvSpPr>
          <p:nvPr/>
        </p:nvSpPr>
        <p:spPr bwMode="auto">
          <a:xfrm>
            <a:off x="357158" y="2285992"/>
            <a:ext cx="8424862" cy="279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并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查集的数据结构记录了一组分离的动态集合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S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={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S</a:t>
            </a:r>
            <a:r>
              <a:rPr lang="en-US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S</a:t>
            </a:r>
            <a:r>
              <a:rPr lang="en-US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…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S</a:t>
            </a:r>
            <a:r>
              <a:rPr lang="en-US" i="1" baseline="-25000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}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每个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动态集合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S</a:t>
            </a:r>
            <a:r>
              <a:rPr lang="en-US" i="1" baseline="-25000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）通过一个“代表”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加以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标识，该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代表即为所代表的集合中的某个元素。对于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集合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S</a:t>
            </a:r>
            <a:r>
              <a:rPr lang="en-US" i="1" baseline="-25000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，选取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其中哪个元素作为代表是任意的。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20070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6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23B863F-772B-40BF-85BA-A0B802DFE197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28596" y="740615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对于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给定的编号为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～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元素，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表示其中的一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元素，设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并查集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，并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查集的实现需要支持如下运算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： 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00034" y="1714488"/>
            <a:ext cx="81439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sz="2000" smtClean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MAKE_SET(</a:t>
            </a:r>
            <a:r>
              <a:rPr lang="en-US" sz="2000" i="1" smtClean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2000" smtClean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sz="2000" i="1" smtClean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sz="2000" smtClean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：初始化并查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集</a:t>
            </a:r>
            <a:r>
              <a:rPr lang="en-US" sz="2000" i="1" smtClean="0"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，即</a:t>
            </a:r>
            <a:r>
              <a:rPr lang="en-US" sz="2000" i="1" smtClean="0"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sz="2000" smtClean="0">
                <a:ea typeface="微软雅黑" pitchFamily="34" charset="-122"/>
                <a:cs typeface="Times New Roman" pitchFamily="18" charset="0"/>
              </a:rPr>
              <a:t>={</a:t>
            </a:r>
            <a:r>
              <a:rPr lang="en-US" sz="2000" i="1" smtClean="0"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sz="2000" baseline="-2500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sz="2000" i="1" smtClean="0"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sz="2000" baseline="-2500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sz="2000" i="1" smtClean="0"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sz="2000" i="1" baseline="-25000" smtClean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sz="2000" smtClean="0"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，每个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动态集合</a:t>
            </a:r>
            <a:r>
              <a:rPr lang="en-US" sz="2000" i="1" smtClean="0"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sz="2000" i="1" baseline="-25000" smtClean="0"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sz="200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 smtClean="0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sz="2000" i="1" smtClean="0"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2000" smtClean="0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sz="2000" i="1" smtClean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）仅仅包含一个编号为</a:t>
            </a:r>
            <a:r>
              <a:rPr lang="en-US" sz="2000" i="1" smtClean="0"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元素，该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元素作为集合</a:t>
            </a:r>
            <a:r>
              <a:rPr lang="en-US" sz="2000" i="1" smtClean="0"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sz="2000" i="1" baseline="-25000" smtClean="0"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的“代表”。</a:t>
            </a:r>
            <a:endParaRPr kumimoji="1" lang="en-US" altLang="zh-CN" sz="2000" smtClean="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sz="2000" smtClean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FIND_SET(</a:t>
            </a:r>
            <a:r>
              <a:rPr lang="en-US" sz="2000" i="1" smtClean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2000" smtClean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sz="2000" i="1" smtClean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sz="2000" smtClean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：返回并查集</a:t>
            </a:r>
            <a:r>
              <a:rPr lang="en-US" sz="2000" i="1" smtClean="0"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中</a:t>
            </a:r>
            <a:r>
              <a:rPr lang="en-US" sz="2000" i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元素所在集合的代表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。 </a:t>
            </a:r>
            <a:endParaRPr lang="en-US" altLang="zh-CN" sz="2000" smtClean="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sz="2000" smtClean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UNION(</a:t>
            </a:r>
            <a:r>
              <a:rPr lang="en-US" sz="2000" i="1" smtClean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2000" smtClean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sz="2000" i="1" smtClean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sz="2000" i="1" smtClean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sz="2000" smtClean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：在并查集</a:t>
            </a:r>
            <a:r>
              <a:rPr lang="en-US" sz="2000" i="1" smtClean="0"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中将</a:t>
            </a:r>
            <a:r>
              <a:rPr lang="en-US" sz="2000" i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sz="2000" i="1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两个元素所在的动态集合（例如</a:t>
            </a:r>
            <a:r>
              <a:rPr lang="en-US" sz="2000" i="1" smtClean="0"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sz="2000" i="1" baseline="-2500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sz="2000" i="1" smtClean="0"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sz="2000" i="1" baseline="-2500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）合并为一个新的集合</a:t>
            </a:r>
            <a:r>
              <a:rPr lang="en-US" sz="2000" i="1" smtClean="0"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sz="2000" i="1" baseline="-2500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sz="2000" i="1" smtClean="0"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sz="2000" i="1" baseline="-2500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。</a:t>
            </a:r>
            <a:endParaRPr kumimoji="1" lang="zh-CN" altLang="en-US" sz="2000" dirty="0"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Text Box 5"/>
          <p:cNvSpPr txBox="1">
            <a:spLocks noChangeArrowheads="1"/>
          </p:cNvSpPr>
          <p:nvPr/>
        </p:nvSpPr>
        <p:spPr bwMode="auto">
          <a:xfrm>
            <a:off x="500034" y="1571612"/>
            <a:ext cx="8072494" cy="227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用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有根树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来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表示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集合，树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每个结点包含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集合的一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成员，每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棵树表示一个集合。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　　多个集合形成一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森林，以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每棵树的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树根作为集合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代表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，并且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根结点的父结点指向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其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自身，树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上的其他结点都用一个父指针表示它的附属关系。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</a:p>
        </p:txBody>
      </p:sp>
      <p:sp>
        <p:nvSpPr>
          <p:cNvPr id="4" name="Text Box 6" descr="新闻纸"/>
          <p:cNvSpPr txBox="1">
            <a:spLocks noChangeArrowheads="1"/>
          </p:cNvSpPr>
          <p:nvPr/>
        </p:nvSpPr>
        <p:spPr bwMode="auto">
          <a:xfrm>
            <a:off x="642910" y="500042"/>
            <a:ext cx="4321175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7.9.2    </a:t>
            </a:r>
            <a:r>
              <a:rPr lang="zh-CN" altLang="en-US" sz="2800" smtClean="0">
                <a:solidFill>
                  <a:srgbClr val="FF0000"/>
                </a:solidFill>
                <a:ea typeface="隶书" pitchFamily="49" charset="-122"/>
              </a:rPr>
              <a:t>并查集的算法实现</a:t>
            </a:r>
            <a:endParaRPr kumimoji="1" lang="zh-CN" altLang="en-US" sz="28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8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79388" y="333375"/>
            <a:ext cx="83534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在并查集中，每个分离集合对应的一棵树，称为分离集合树。整个并查集也就是一棵分离集合森林。</a:t>
            </a:r>
          </a:p>
          <a:p>
            <a:pPr algn="l">
              <a:spcBef>
                <a:spcPct val="50000"/>
              </a:spcBef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个集合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{1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4}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{5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7}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{8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9}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{10}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，分别以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表示对应集合的编号。 </a:t>
            </a:r>
            <a:endParaRPr lang="zh-CN" altLang="en-US" b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57158" y="2500306"/>
            <a:ext cx="2500330" cy="3078030"/>
            <a:chOff x="357158" y="2500306"/>
            <a:chExt cx="2500330" cy="3078030"/>
          </a:xfrm>
        </p:grpSpPr>
        <p:sp>
          <p:nvSpPr>
            <p:cNvPr id="5" name="椭圆 4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158" y="5147449"/>
              <a:ext cx="25003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{1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4}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集合</a:t>
              </a:r>
              <a:endParaRPr lang="zh-CN" altLang="en-US" sz="2200"/>
            </a:p>
          </p:txBody>
        </p:sp>
        <p:cxnSp>
          <p:nvCxnSpPr>
            <p:cNvPr id="11" name="直接箭头连接符 10"/>
            <p:cNvCxnSpPr>
              <a:stCxn id="6" idx="7"/>
              <a:endCxn id="5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1"/>
              <a:endCxn id="5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0"/>
              <a:endCxn id="6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任意多边形 15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214678" y="3000372"/>
            <a:ext cx="2000264" cy="2581901"/>
            <a:chOff x="3214678" y="3000372"/>
            <a:chExt cx="2000264" cy="2581901"/>
          </a:xfrm>
        </p:grpSpPr>
        <p:sp>
          <p:nvSpPr>
            <p:cNvPr id="17" name="椭圆 16"/>
            <p:cNvSpPr/>
            <p:nvPr/>
          </p:nvSpPr>
          <p:spPr>
            <a:xfrm>
              <a:off x="3857620" y="3218623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7</a:t>
              </a: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214678" y="400444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572000" y="400444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6</a:t>
              </a: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678" y="5151386"/>
              <a:ext cx="20002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{5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6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7}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集合</a:t>
              </a:r>
              <a:endParaRPr lang="zh-CN" altLang="en-US" sz="2200"/>
            </a:p>
          </p:txBody>
        </p:sp>
        <p:cxnSp>
          <p:nvCxnSpPr>
            <p:cNvPr id="22" name="直接箭头连接符 21"/>
            <p:cNvCxnSpPr>
              <a:stCxn id="18" idx="7"/>
              <a:endCxn id="17" idx="3"/>
            </p:cNvCxnSpPr>
            <p:nvPr/>
          </p:nvCxnSpPr>
          <p:spPr>
            <a:xfrm rot="5400000" flipH="1" flipV="1">
              <a:off x="3534354" y="3691637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9" idx="1"/>
              <a:endCxn id="17" idx="5"/>
            </p:cNvCxnSpPr>
            <p:nvPr/>
          </p:nvCxnSpPr>
          <p:spPr>
            <a:xfrm rot="16200000" flipV="1">
              <a:off x="4213015" y="3655918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任意多边形 24"/>
            <p:cNvSpPr/>
            <p:nvPr/>
          </p:nvSpPr>
          <p:spPr>
            <a:xfrm>
              <a:off x="4012833" y="3000372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643570" y="2994176"/>
            <a:ext cx="1643074" cy="2581901"/>
            <a:chOff x="5643570" y="2994176"/>
            <a:chExt cx="1643074" cy="2581901"/>
          </a:xfrm>
        </p:grpSpPr>
        <p:sp>
          <p:nvSpPr>
            <p:cNvPr id="26" name="椭圆 25"/>
            <p:cNvSpPr/>
            <p:nvPr/>
          </p:nvSpPr>
          <p:spPr>
            <a:xfrm>
              <a:off x="6286512" y="321242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9</a:t>
              </a:r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643570" y="399824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8</a:t>
              </a:r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43570" y="5145190"/>
              <a:ext cx="16430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{8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9}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集合</a:t>
              </a:r>
              <a:endParaRPr lang="zh-CN" altLang="en-US" sz="2200"/>
            </a:p>
          </p:txBody>
        </p:sp>
        <p:cxnSp>
          <p:nvCxnSpPr>
            <p:cNvPr id="30" name="直接箭头连接符 29"/>
            <p:cNvCxnSpPr>
              <a:stCxn id="27" idx="7"/>
              <a:endCxn id="26" idx="3"/>
            </p:cNvCxnSpPr>
            <p:nvPr/>
          </p:nvCxnSpPr>
          <p:spPr>
            <a:xfrm rot="5400000" flipH="1" flipV="1">
              <a:off x="5963246" y="368544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任意多边形 31"/>
            <p:cNvSpPr/>
            <p:nvPr/>
          </p:nvSpPr>
          <p:spPr>
            <a:xfrm>
              <a:off x="6441725" y="299417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643834" y="3567939"/>
            <a:ext cx="1285884" cy="2018271"/>
            <a:chOff x="7643834" y="3567939"/>
            <a:chExt cx="1285884" cy="2018271"/>
          </a:xfrm>
        </p:grpSpPr>
        <p:sp>
          <p:nvSpPr>
            <p:cNvPr id="33" name="椭圆 32"/>
            <p:cNvSpPr/>
            <p:nvPr/>
          </p:nvSpPr>
          <p:spPr>
            <a:xfrm>
              <a:off x="7952232" y="378619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/>
                <a:t>10</a:t>
              </a:r>
              <a:endParaRPr lang="zh-CN" altLang="en-US" sz="20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43834" y="5155323"/>
              <a:ext cx="12858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{10}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集合</a:t>
              </a:r>
              <a:endParaRPr lang="zh-CN" altLang="en-US" sz="2200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8107445" y="3567939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9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2674</TotalTime>
  <Words>1228</Words>
  <Application>Microsoft PowerPoint</Application>
  <PresentationFormat>全屏显示(4:3)</PresentationFormat>
  <Paragraphs>127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873</cp:revision>
  <dcterms:created xsi:type="dcterms:W3CDTF">2004-04-08T11:59:15Z</dcterms:created>
  <dcterms:modified xsi:type="dcterms:W3CDTF">2017-05-20T06:00:44Z</dcterms:modified>
</cp:coreProperties>
</file>