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305" r:id="rId2"/>
    <p:sldId id="411" r:id="rId3"/>
    <p:sldId id="413" r:id="rId4"/>
    <p:sldId id="497" r:id="rId5"/>
    <p:sldId id="498" r:id="rId6"/>
    <p:sldId id="308" r:id="rId7"/>
    <p:sldId id="415" r:id="rId8"/>
    <p:sldId id="309" r:id="rId9"/>
    <p:sldId id="416" r:id="rId10"/>
    <p:sldId id="310" r:id="rId11"/>
    <p:sldId id="501" r:id="rId12"/>
    <p:sldId id="417" r:id="rId13"/>
    <p:sldId id="494" r:id="rId1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3300"/>
    <a:srgbClr val="3333FF"/>
    <a:srgbClr val="CC00FF"/>
    <a:srgbClr val="003300"/>
    <a:srgbClr val="FF0000"/>
    <a:srgbClr val="0E0E1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85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792A8-F8F7-48A7-903B-921BD19265C4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99A-0DD1-4268-98FF-F649B9DCF2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0F4B5-F1A9-42AD-821A-75B0B7EBAD7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049A-9450-4DE3-A398-7F6383909C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67D6-5557-4C86-836B-6188DE8FB8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CF24-7085-455C-9A1C-5E0E3CF8BE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CC8A-DB58-4CB6-B5A2-9359DC438F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21A4-0D36-4A8E-937B-C70DBAF289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5B1B-2D5B-48AD-900B-FCD1FAEA83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BCD1-AC3F-47D1-9FAA-F783C03675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FD28AF7-D4CC-4B35-B7D7-507FA0146854}" type="slidenum">
              <a:rPr lang="en-US" altLang="zh-CN" smtClean="0"/>
              <a:pPr/>
              <a:t>‹#›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1177-A3AE-41C8-8F32-DFF3373D36C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B0196-E962-4ED7-9A72-A8E23C1DA3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3989-F220-4BD9-AA34-FB2CA0318F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 descr="粉色面巾纸"/>
          <p:cNvSpPr txBox="1">
            <a:spLocks noChangeArrowheads="1"/>
          </p:cNvSpPr>
          <p:nvPr/>
        </p:nvSpPr>
        <p:spPr bwMode="auto">
          <a:xfrm>
            <a:off x="539750" y="549275"/>
            <a:ext cx="3817936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7.1.5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树的基本运算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39750" y="1412875"/>
            <a:ext cx="7848600" cy="49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RelaxedModerately"/>
            <a:lightRig rig="threePt" dir="t"/>
          </a:scene3d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树的运算主要分为三大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类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： 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</a:t>
            </a:fld>
            <a:r>
              <a:rPr lang="en-US" altLang="zh-CN" smtClean="0"/>
              <a:t>/13</a:t>
            </a:r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785786" y="1857364"/>
            <a:ext cx="7500990" cy="2677656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查找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满足某种特定关系的结点，如查找当前结点的双亲结点等；</a:t>
            </a:r>
          </a:p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插入或删除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某个结点，如在树的当前结点上插入一个新结点或删除当前结点的第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个孩子结点等；</a:t>
            </a:r>
          </a:p>
          <a:p>
            <a:pPr marL="457200" indent="-4572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kumimoji="1"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遍历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树中每个结点。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3819524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3. </a:t>
            </a:r>
            <a:r>
              <a:rPr kumimoji="1"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孩子兄弟链存储结构      </a:t>
            </a:r>
            <a:endParaRPr kumimoji="1"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909888" y="2628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2876550" y="2628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58" name="Text Box 58"/>
          <p:cNvSpPr txBox="1">
            <a:spLocks noChangeArrowheads="1"/>
          </p:cNvSpPr>
          <p:nvPr/>
        </p:nvSpPr>
        <p:spPr bwMode="auto">
          <a:xfrm>
            <a:off x="539750" y="1125538"/>
            <a:ext cx="6675456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孩子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兄弟链存储结构是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为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每个结点设计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个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域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956049"/>
            <a:ext cx="3786214" cy="16158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一个数据元素域</a:t>
            </a:r>
            <a:endParaRPr kumimoji="1" lang="en-US" altLang="zh-CN" sz="2200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第一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个孩子结点指针</a:t>
            </a: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域</a:t>
            </a:r>
            <a:endParaRPr kumimoji="1" lang="en-US" altLang="zh-CN" sz="2200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一</a:t>
            </a:r>
            <a:r>
              <a:rPr kumimoji="1" lang="zh-CN" altLang="en-US" sz="2200" smtClean="0">
                <a:latin typeface="楷体" pitchFamily="49" charset="-122"/>
                <a:ea typeface="楷体" pitchFamily="49" charset="-122"/>
              </a:rPr>
              <a:t>个兄弟结点指针</a:t>
            </a: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域</a:t>
            </a:r>
            <a:endParaRPr lang="zh-CN" altLang="en-US" sz="2200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10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02" name="Oval 54"/>
          <p:cNvSpPr>
            <a:spLocks noChangeArrowheads="1"/>
          </p:cNvSpPr>
          <p:nvPr/>
        </p:nvSpPr>
        <p:spPr bwMode="auto">
          <a:xfrm>
            <a:off x="1547813" y="162877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86103" name="Oval 55"/>
          <p:cNvSpPr>
            <a:spLocks noChangeArrowheads="1"/>
          </p:cNvSpPr>
          <p:nvPr/>
        </p:nvSpPr>
        <p:spPr bwMode="auto">
          <a:xfrm>
            <a:off x="1042988" y="385762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386104" name="Oval 56"/>
          <p:cNvSpPr>
            <a:spLocks noChangeArrowheads="1"/>
          </p:cNvSpPr>
          <p:nvPr/>
        </p:nvSpPr>
        <p:spPr bwMode="auto">
          <a:xfrm>
            <a:off x="1042988" y="2344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86105" name="Oval 57"/>
          <p:cNvSpPr>
            <a:spLocks noChangeArrowheads="1"/>
          </p:cNvSpPr>
          <p:nvPr/>
        </p:nvSpPr>
        <p:spPr bwMode="auto">
          <a:xfrm>
            <a:off x="2051050" y="2344738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86106" name="Oval 58"/>
          <p:cNvSpPr>
            <a:spLocks noChangeArrowheads="1"/>
          </p:cNvSpPr>
          <p:nvPr/>
        </p:nvSpPr>
        <p:spPr bwMode="auto">
          <a:xfrm>
            <a:off x="395288" y="31369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386107" name="Oval 59"/>
          <p:cNvSpPr>
            <a:spLocks noChangeArrowheads="1"/>
          </p:cNvSpPr>
          <p:nvPr/>
        </p:nvSpPr>
        <p:spPr bwMode="auto">
          <a:xfrm>
            <a:off x="1042988" y="31369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386108" name="Oval 60"/>
          <p:cNvSpPr>
            <a:spLocks noChangeArrowheads="1"/>
          </p:cNvSpPr>
          <p:nvPr/>
        </p:nvSpPr>
        <p:spPr bwMode="auto">
          <a:xfrm>
            <a:off x="1763713" y="313690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86109" name="Freeform 61"/>
          <p:cNvSpPr>
            <a:spLocks/>
          </p:cNvSpPr>
          <p:nvPr/>
        </p:nvSpPr>
        <p:spPr bwMode="auto">
          <a:xfrm>
            <a:off x="1266825" y="3567113"/>
            <a:ext cx="1588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180"/>
              </a:cxn>
            </a:cxnLst>
            <a:rect l="0" t="0" r="r" b="b"/>
            <a:pathLst>
              <a:path w="25" h="180">
                <a:moveTo>
                  <a:pt x="0" y="0"/>
                </a:moveTo>
                <a:lnTo>
                  <a:pt x="25" y="18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6110" name="Freeform 62"/>
          <p:cNvSpPr>
            <a:spLocks/>
          </p:cNvSpPr>
          <p:nvPr/>
        </p:nvSpPr>
        <p:spPr bwMode="auto">
          <a:xfrm>
            <a:off x="1323975" y="1985963"/>
            <a:ext cx="273050" cy="374650"/>
          </a:xfrm>
          <a:custGeom>
            <a:avLst/>
            <a:gdLst/>
            <a:ahLst/>
            <a:cxnLst>
              <a:cxn ang="0">
                <a:pos x="172" y="0"/>
              </a:cxn>
              <a:cxn ang="0">
                <a:pos x="0" y="236"/>
              </a:cxn>
            </a:cxnLst>
            <a:rect l="0" t="0" r="r" b="b"/>
            <a:pathLst>
              <a:path w="172" h="236">
                <a:moveTo>
                  <a:pt x="172" y="0"/>
                </a:moveTo>
                <a:lnTo>
                  <a:pt x="0" y="23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6111" name="Freeform 63"/>
          <p:cNvSpPr>
            <a:spLocks/>
          </p:cNvSpPr>
          <p:nvPr/>
        </p:nvSpPr>
        <p:spPr bwMode="auto">
          <a:xfrm>
            <a:off x="1927225" y="1979613"/>
            <a:ext cx="2667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240"/>
              </a:cxn>
            </a:cxnLst>
            <a:rect l="0" t="0" r="r" b="b"/>
            <a:pathLst>
              <a:path w="168" h="240">
                <a:moveTo>
                  <a:pt x="0" y="0"/>
                </a:moveTo>
                <a:lnTo>
                  <a:pt x="168" y="240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6112" name="Line 64"/>
          <p:cNvSpPr>
            <a:spLocks noChangeShapeType="1"/>
          </p:cNvSpPr>
          <p:nvPr/>
        </p:nvSpPr>
        <p:spPr bwMode="auto">
          <a:xfrm>
            <a:off x="1258888" y="2776538"/>
            <a:ext cx="0" cy="36036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6113" name="Freeform 65"/>
          <p:cNvSpPr>
            <a:spLocks/>
          </p:cNvSpPr>
          <p:nvPr/>
        </p:nvSpPr>
        <p:spPr bwMode="auto">
          <a:xfrm>
            <a:off x="671513" y="2676525"/>
            <a:ext cx="400050" cy="469900"/>
          </a:xfrm>
          <a:custGeom>
            <a:avLst/>
            <a:gdLst/>
            <a:ahLst/>
            <a:cxnLst>
              <a:cxn ang="0">
                <a:pos x="252" y="0"/>
              </a:cxn>
              <a:cxn ang="0">
                <a:pos x="0" y="296"/>
              </a:cxn>
            </a:cxnLst>
            <a:rect l="0" t="0" r="r" b="b"/>
            <a:pathLst>
              <a:path w="252" h="296">
                <a:moveTo>
                  <a:pt x="252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6114" name="Freeform 66"/>
          <p:cNvSpPr>
            <a:spLocks/>
          </p:cNvSpPr>
          <p:nvPr/>
        </p:nvSpPr>
        <p:spPr bwMode="auto">
          <a:xfrm>
            <a:off x="1452563" y="2651125"/>
            <a:ext cx="438150" cy="501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316"/>
              </a:cxn>
            </a:cxnLst>
            <a:rect l="0" t="0" r="r" b="b"/>
            <a:pathLst>
              <a:path w="276" h="316">
                <a:moveTo>
                  <a:pt x="0" y="0"/>
                </a:moveTo>
                <a:lnTo>
                  <a:pt x="276" y="31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2997192" y="1697038"/>
            <a:ext cx="5462596" cy="2655887"/>
            <a:chOff x="2997192" y="1697038"/>
            <a:chExt cx="5462596" cy="2655887"/>
          </a:xfrm>
        </p:grpSpPr>
        <p:sp>
          <p:nvSpPr>
            <p:cNvPr id="386115" name="AutoShape 67"/>
            <p:cNvSpPr>
              <a:spLocks noChangeArrowheads="1"/>
            </p:cNvSpPr>
            <p:nvPr/>
          </p:nvSpPr>
          <p:spPr bwMode="auto">
            <a:xfrm>
              <a:off x="2997192" y="2849563"/>
              <a:ext cx="576000" cy="360000"/>
            </a:xfrm>
            <a:prstGeom prst="right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117" name="Rectangle 69"/>
            <p:cNvSpPr>
              <a:spLocks noChangeArrowheads="1"/>
            </p:cNvSpPr>
            <p:nvPr/>
          </p:nvSpPr>
          <p:spPr bwMode="auto">
            <a:xfrm>
              <a:off x="3852863" y="1697038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18" name="Rectangle 70"/>
            <p:cNvSpPr>
              <a:spLocks noChangeArrowheads="1"/>
            </p:cNvSpPr>
            <p:nvPr/>
          </p:nvSpPr>
          <p:spPr bwMode="auto">
            <a:xfrm>
              <a:off x="4716463" y="1697038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86119" name="Rectangle 71"/>
            <p:cNvSpPr>
              <a:spLocks noChangeArrowheads="1"/>
            </p:cNvSpPr>
            <p:nvPr/>
          </p:nvSpPr>
          <p:spPr bwMode="auto">
            <a:xfrm>
              <a:off x="4284663" y="1697038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86120" name="Rectangle 72"/>
            <p:cNvSpPr>
              <a:spLocks noChangeArrowheads="1"/>
            </p:cNvSpPr>
            <p:nvPr/>
          </p:nvSpPr>
          <p:spPr bwMode="auto">
            <a:xfrm>
              <a:off x="385127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21" name="Rectangle 73"/>
            <p:cNvSpPr>
              <a:spLocks noChangeArrowheads="1"/>
            </p:cNvSpPr>
            <p:nvPr/>
          </p:nvSpPr>
          <p:spPr bwMode="auto">
            <a:xfrm>
              <a:off x="471487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22" name="Rectangle 74"/>
            <p:cNvSpPr>
              <a:spLocks noChangeArrowheads="1"/>
            </p:cNvSpPr>
            <p:nvPr/>
          </p:nvSpPr>
          <p:spPr bwMode="auto">
            <a:xfrm>
              <a:off x="428307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86123" name="Rectangle 75"/>
            <p:cNvSpPr>
              <a:spLocks noChangeArrowheads="1"/>
            </p:cNvSpPr>
            <p:nvPr/>
          </p:nvSpPr>
          <p:spPr bwMode="auto">
            <a:xfrm>
              <a:off x="550862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/>
                <a:t>∧</a:t>
              </a:r>
            </a:p>
          </p:txBody>
        </p:sp>
        <p:sp>
          <p:nvSpPr>
            <p:cNvPr id="386124" name="Rectangle 76"/>
            <p:cNvSpPr>
              <a:spLocks noChangeArrowheads="1"/>
            </p:cNvSpPr>
            <p:nvPr/>
          </p:nvSpPr>
          <p:spPr bwMode="auto">
            <a:xfrm>
              <a:off x="637222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86125" name="Rectangle 77"/>
            <p:cNvSpPr>
              <a:spLocks noChangeArrowheads="1"/>
            </p:cNvSpPr>
            <p:nvPr/>
          </p:nvSpPr>
          <p:spPr bwMode="auto">
            <a:xfrm>
              <a:off x="5940425" y="2489200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86126" name="Rectangle 78"/>
            <p:cNvSpPr>
              <a:spLocks noChangeArrowheads="1"/>
            </p:cNvSpPr>
            <p:nvPr/>
          </p:nvSpPr>
          <p:spPr bwMode="auto">
            <a:xfrm>
              <a:off x="385127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 smtClean="0"/>
                <a:t>∧</a:t>
              </a:r>
            </a:p>
          </p:txBody>
        </p:sp>
        <p:sp>
          <p:nvSpPr>
            <p:cNvPr id="386127" name="Rectangle 79"/>
            <p:cNvSpPr>
              <a:spLocks noChangeArrowheads="1"/>
            </p:cNvSpPr>
            <p:nvPr/>
          </p:nvSpPr>
          <p:spPr bwMode="auto">
            <a:xfrm>
              <a:off x="471487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28" name="Rectangle 80"/>
            <p:cNvSpPr>
              <a:spLocks noChangeArrowheads="1"/>
            </p:cNvSpPr>
            <p:nvPr/>
          </p:nvSpPr>
          <p:spPr bwMode="auto">
            <a:xfrm>
              <a:off x="428307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86129" name="Rectangle 81"/>
            <p:cNvSpPr>
              <a:spLocks noChangeArrowheads="1"/>
            </p:cNvSpPr>
            <p:nvPr/>
          </p:nvSpPr>
          <p:spPr bwMode="auto">
            <a:xfrm>
              <a:off x="550862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30" name="Rectangle 82"/>
            <p:cNvSpPr>
              <a:spLocks noChangeArrowheads="1"/>
            </p:cNvSpPr>
            <p:nvPr/>
          </p:nvSpPr>
          <p:spPr bwMode="auto">
            <a:xfrm>
              <a:off x="637222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86131" name="Rectangle 83"/>
            <p:cNvSpPr>
              <a:spLocks noChangeArrowheads="1"/>
            </p:cNvSpPr>
            <p:nvPr/>
          </p:nvSpPr>
          <p:spPr bwMode="auto">
            <a:xfrm>
              <a:off x="5940425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86132" name="Rectangle 84"/>
            <p:cNvSpPr>
              <a:spLocks noChangeArrowheads="1"/>
            </p:cNvSpPr>
            <p:nvPr/>
          </p:nvSpPr>
          <p:spPr bwMode="auto">
            <a:xfrm>
              <a:off x="7164388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86133" name="Rectangle 85"/>
            <p:cNvSpPr>
              <a:spLocks noChangeArrowheads="1"/>
            </p:cNvSpPr>
            <p:nvPr/>
          </p:nvSpPr>
          <p:spPr bwMode="auto">
            <a:xfrm>
              <a:off x="8027988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</a:p>
          </p:txBody>
        </p:sp>
        <p:sp>
          <p:nvSpPr>
            <p:cNvPr id="386134" name="Rectangle 86"/>
            <p:cNvSpPr>
              <a:spLocks noChangeArrowheads="1"/>
            </p:cNvSpPr>
            <p:nvPr/>
          </p:nvSpPr>
          <p:spPr bwMode="auto">
            <a:xfrm>
              <a:off x="7596188" y="32813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386135" name="Rectangle 87"/>
            <p:cNvSpPr>
              <a:spLocks noChangeArrowheads="1"/>
            </p:cNvSpPr>
            <p:nvPr/>
          </p:nvSpPr>
          <p:spPr bwMode="auto">
            <a:xfrm>
              <a:off x="5508625" y="39925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86136" name="Rectangle 88"/>
            <p:cNvSpPr>
              <a:spLocks noChangeArrowheads="1"/>
            </p:cNvSpPr>
            <p:nvPr/>
          </p:nvSpPr>
          <p:spPr bwMode="auto">
            <a:xfrm>
              <a:off x="6372225" y="39925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86137" name="Rectangle 89"/>
            <p:cNvSpPr>
              <a:spLocks noChangeArrowheads="1"/>
            </p:cNvSpPr>
            <p:nvPr/>
          </p:nvSpPr>
          <p:spPr bwMode="auto">
            <a:xfrm>
              <a:off x="5940425" y="3992563"/>
              <a:ext cx="431800" cy="360362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386138" name="Line 90"/>
            <p:cNvSpPr>
              <a:spLocks noChangeShapeType="1"/>
            </p:cNvSpPr>
            <p:nvPr/>
          </p:nvSpPr>
          <p:spPr bwMode="auto">
            <a:xfrm>
              <a:off x="4067175" y="1841500"/>
              <a:ext cx="0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39" name="Line 91"/>
            <p:cNvSpPr>
              <a:spLocks noChangeShapeType="1"/>
            </p:cNvSpPr>
            <p:nvPr/>
          </p:nvSpPr>
          <p:spPr bwMode="auto">
            <a:xfrm>
              <a:off x="4067175" y="2633663"/>
              <a:ext cx="0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40" name="Line 92"/>
            <p:cNvSpPr>
              <a:spLocks noChangeShapeType="1"/>
            </p:cNvSpPr>
            <p:nvPr/>
          </p:nvSpPr>
          <p:spPr bwMode="auto">
            <a:xfrm>
              <a:off x="5724525" y="3489325"/>
              <a:ext cx="0" cy="5032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41" name="Line 93"/>
            <p:cNvSpPr>
              <a:spLocks noChangeShapeType="1"/>
            </p:cNvSpPr>
            <p:nvPr/>
          </p:nvSpPr>
          <p:spPr bwMode="auto">
            <a:xfrm>
              <a:off x="4932363" y="2705100"/>
              <a:ext cx="576263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42" name="Line 94"/>
            <p:cNvSpPr>
              <a:spLocks noChangeShapeType="1"/>
            </p:cNvSpPr>
            <p:nvPr/>
          </p:nvSpPr>
          <p:spPr bwMode="auto">
            <a:xfrm>
              <a:off x="4932363" y="3497263"/>
              <a:ext cx="576263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43" name="Line 95"/>
            <p:cNvSpPr>
              <a:spLocks noChangeShapeType="1"/>
            </p:cNvSpPr>
            <p:nvPr/>
          </p:nvSpPr>
          <p:spPr bwMode="auto">
            <a:xfrm>
              <a:off x="6634163" y="3463925"/>
              <a:ext cx="503238" cy="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6145" name="Group 97"/>
          <p:cNvGrpSpPr>
            <a:grpSpLocks/>
          </p:cNvGrpSpPr>
          <p:nvPr/>
        </p:nvGrpSpPr>
        <p:grpSpPr bwMode="auto">
          <a:xfrm>
            <a:off x="2916238" y="4149725"/>
            <a:ext cx="3671887" cy="1031875"/>
            <a:chOff x="1837" y="2614"/>
            <a:chExt cx="2313" cy="650"/>
          </a:xfrm>
        </p:grpSpPr>
        <p:sp>
          <p:nvSpPr>
            <p:cNvPr id="386146" name="Line 98"/>
            <p:cNvSpPr>
              <a:spLocks noChangeShapeType="1"/>
            </p:cNvSpPr>
            <p:nvPr/>
          </p:nvSpPr>
          <p:spPr bwMode="auto">
            <a:xfrm flipV="1">
              <a:off x="3107" y="2614"/>
              <a:ext cx="227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6147" name="Text Box 99"/>
            <p:cNvSpPr txBox="1">
              <a:spLocks noChangeArrowheads="1"/>
            </p:cNvSpPr>
            <p:nvPr/>
          </p:nvSpPr>
          <p:spPr bwMode="auto">
            <a:xfrm>
              <a:off x="1837" y="2976"/>
              <a:ext cx="2313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树的孩子兄弟链存储结构</a:t>
              </a:r>
            </a:p>
          </p:txBody>
        </p:sp>
      </p:grp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11</a:t>
            </a:fld>
            <a:r>
              <a:rPr lang="en-US" altLang="zh-CN" smtClean="0"/>
              <a:t>/13</a:t>
            </a:r>
            <a:endParaRPr lang="en-US" altLang="zh-CN"/>
          </a:p>
        </p:txBody>
      </p:sp>
      <p:grpSp>
        <p:nvGrpSpPr>
          <p:cNvPr id="52" name="组合 51"/>
          <p:cNvGrpSpPr/>
          <p:nvPr/>
        </p:nvGrpSpPr>
        <p:grpSpPr>
          <a:xfrm>
            <a:off x="4714876" y="1743006"/>
            <a:ext cx="3643338" cy="721581"/>
            <a:chOff x="4714876" y="1743006"/>
            <a:chExt cx="3643338" cy="721581"/>
          </a:xfrm>
        </p:grpSpPr>
        <p:sp>
          <p:nvSpPr>
            <p:cNvPr id="48" name="左大括号 47"/>
            <p:cNvSpPr/>
            <p:nvPr/>
          </p:nvSpPr>
          <p:spPr>
            <a:xfrm rot="5400000">
              <a:off x="5572132" y="1357298"/>
              <a:ext cx="250033" cy="1964545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29256" y="1743006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结点的所有孩子链起来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323851" y="981075"/>
            <a:ext cx="5176844" cy="17569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tnode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data;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tnode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*hp; 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指向兄弟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tnode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vp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孩子结点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TSBNode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grpSp>
        <p:nvGrpSpPr>
          <p:cNvPr id="197671" name="Group 39"/>
          <p:cNvGrpSpPr>
            <a:grpSpLocks/>
          </p:cNvGrpSpPr>
          <p:nvPr/>
        </p:nvGrpSpPr>
        <p:grpSpPr bwMode="auto">
          <a:xfrm>
            <a:off x="177801" y="4346575"/>
            <a:ext cx="4679950" cy="1771650"/>
            <a:chOff x="112" y="2738"/>
            <a:chExt cx="2948" cy="1116"/>
          </a:xfrm>
          <a:scene3d>
            <a:camera prst="perspectiveRight"/>
            <a:lightRig rig="threePt" dir="t"/>
          </a:scene3d>
        </p:grpSpPr>
        <p:sp>
          <p:nvSpPr>
            <p:cNvPr id="197637" name="Text Box 5"/>
            <p:cNvSpPr txBox="1">
              <a:spLocks noChangeArrowheads="1"/>
            </p:cNvSpPr>
            <p:nvPr/>
          </p:nvSpPr>
          <p:spPr bwMode="auto">
            <a:xfrm>
              <a:off x="112" y="3566"/>
              <a:ext cx="29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思考题</a:t>
              </a:r>
              <a:r>
                <a:rPr lang="zh-CN" altLang="en-US" dirty="0"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：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该存储结构的优缺点？</a:t>
              </a:r>
            </a:p>
          </p:txBody>
        </p:sp>
        <p:pic>
          <p:nvPicPr>
            <p:cNvPr id="197639" name="Picture 7" descr="u=3748935793,4067141769&amp;fm=5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48" y="2738"/>
              <a:ext cx="817" cy="817"/>
            </a:xfrm>
            <a:prstGeom prst="rect">
              <a:avLst/>
            </a:prstGeom>
            <a:noFill/>
          </p:spPr>
        </p:pic>
      </p:grp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323850" y="333375"/>
            <a:ext cx="590391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兄弟链存储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结构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中结点的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类型声明如下：</a:t>
            </a:r>
          </a:p>
        </p:txBody>
      </p:sp>
      <p:sp>
        <p:nvSpPr>
          <p:cNvPr id="197641" name="Text Box 9"/>
          <p:cNvSpPr txBox="1">
            <a:spLocks noChangeArrowheads="1"/>
          </p:cNvSpPr>
          <p:nvPr/>
        </p:nvSpPr>
        <p:spPr bwMode="auto">
          <a:xfrm>
            <a:off x="250825" y="2924175"/>
            <a:ext cx="2736850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每个结点固定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只有两个指针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域！！！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7642" name="Rectangle 10"/>
          <p:cNvSpPr>
            <a:spLocks noChangeArrowheads="1"/>
          </p:cNvSpPr>
          <p:nvPr/>
        </p:nvSpPr>
        <p:spPr bwMode="auto">
          <a:xfrm>
            <a:off x="4429125" y="3573463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43" name="Rectangle 11"/>
          <p:cNvSpPr>
            <a:spLocks noChangeArrowheads="1"/>
          </p:cNvSpPr>
          <p:nvPr/>
        </p:nvSpPr>
        <p:spPr bwMode="auto">
          <a:xfrm>
            <a:off x="5292725" y="3573463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/>
              <a:t>∧</a:t>
            </a:r>
          </a:p>
        </p:txBody>
      </p:sp>
      <p:sp>
        <p:nvSpPr>
          <p:cNvPr id="197644" name="Rectangle 12"/>
          <p:cNvSpPr>
            <a:spLocks noChangeArrowheads="1"/>
          </p:cNvSpPr>
          <p:nvPr/>
        </p:nvSpPr>
        <p:spPr bwMode="auto">
          <a:xfrm>
            <a:off x="4860925" y="3573463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7645" name="Rectangle 13"/>
          <p:cNvSpPr>
            <a:spLocks noChangeArrowheads="1"/>
          </p:cNvSpPr>
          <p:nvPr/>
        </p:nvSpPr>
        <p:spPr bwMode="auto">
          <a:xfrm>
            <a:off x="442753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46" name="Rectangle 14"/>
          <p:cNvSpPr>
            <a:spLocks noChangeArrowheads="1"/>
          </p:cNvSpPr>
          <p:nvPr/>
        </p:nvSpPr>
        <p:spPr bwMode="auto">
          <a:xfrm>
            <a:off x="529113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47" name="Rectangle 15"/>
          <p:cNvSpPr>
            <a:spLocks noChangeArrowheads="1"/>
          </p:cNvSpPr>
          <p:nvPr/>
        </p:nvSpPr>
        <p:spPr bwMode="auto">
          <a:xfrm>
            <a:off x="485933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97648" name="Rectangle 16"/>
          <p:cNvSpPr>
            <a:spLocks noChangeArrowheads="1"/>
          </p:cNvSpPr>
          <p:nvPr/>
        </p:nvSpPr>
        <p:spPr bwMode="auto">
          <a:xfrm>
            <a:off x="608488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smtClean="0"/>
              <a:t>∧</a:t>
            </a:r>
          </a:p>
        </p:txBody>
      </p:sp>
      <p:sp>
        <p:nvSpPr>
          <p:cNvPr id="197649" name="Rectangle 17"/>
          <p:cNvSpPr>
            <a:spLocks noChangeArrowheads="1"/>
          </p:cNvSpPr>
          <p:nvPr/>
        </p:nvSpPr>
        <p:spPr bwMode="auto">
          <a:xfrm>
            <a:off x="694848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/>
              <a:t>∧</a:t>
            </a:r>
          </a:p>
        </p:txBody>
      </p:sp>
      <p:sp>
        <p:nvSpPr>
          <p:cNvPr id="197650" name="Rectangle 18"/>
          <p:cNvSpPr>
            <a:spLocks noChangeArrowheads="1"/>
          </p:cNvSpPr>
          <p:nvPr/>
        </p:nvSpPr>
        <p:spPr bwMode="auto">
          <a:xfrm>
            <a:off x="6516688" y="4365625"/>
            <a:ext cx="4318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97651" name="Rectangle 19"/>
          <p:cNvSpPr>
            <a:spLocks noChangeArrowheads="1"/>
          </p:cNvSpPr>
          <p:nvPr/>
        </p:nvSpPr>
        <p:spPr bwMode="auto">
          <a:xfrm>
            <a:off x="442753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smtClean="0"/>
              <a:t>∧</a:t>
            </a:r>
          </a:p>
        </p:txBody>
      </p:sp>
      <p:sp>
        <p:nvSpPr>
          <p:cNvPr id="197652" name="Rectangle 20"/>
          <p:cNvSpPr>
            <a:spLocks noChangeArrowheads="1"/>
          </p:cNvSpPr>
          <p:nvPr/>
        </p:nvSpPr>
        <p:spPr bwMode="auto">
          <a:xfrm>
            <a:off x="529113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53" name="Rectangle 21"/>
          <p:cNvSpPr>
            <a:spLocks noChangeArrowheads="1"/>
          </p:cNvSpPr>
          <p:nvPr/>
        </p:nvSpPr>
        <p:spPr bwMode="auto">
          <a:xfrm>
            <a:off x="485933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7654" name="Rectangle 22"/>
          <p:cNvSpPr>
            <a:spLocks noChangeArrowheads="1"/>
          </p:cNvSpPr>
          <p:nvPr/>
        </p:nvSpPr>
        <p:spPr bwMode="auto">
          <a:xfrm>
            <a:off x="608488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55" name="Rectangle 23"/>
          <p:cNvSpPr>
            <a:spLocks noChangeArrowheads="1"/>
          </p:cNvSpPr>
          <p:nvPr/>
        </p:nvSpPr>
        <p:spPr bwMode="auto">
          <a:xfrm>
            <a:off x="694848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/>
          </a:p>
        </p:txBody>
      </p:sp>
      <p:sp>
        <p:nvSpPr>
          <p:cNvPr id="197656" name="Rectangle 24"/>
          <p:cNvSpPr>
            <a:spLocks noChangeArrowheads="1"/>
          </p:cNvSpPr>
          <p:nvPr/>
        </p:nvSpPr>
        <p:spPr bwMode="auto">
          <a:xfrm>
            <a:off x="6516688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97657" name="Rectangle 25"/>
          <p:cNvSpPr>
            <a:spLocks noChangeArrowheads="1"/>
          </p:cNvSpPr>
          <p:nvPr/>
        </p:nvSpPr>
        <p:spPr bwMode="auto">
          <a:xfrm>
            <a:off x="7740650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197658" name="Rectangle 26"/>
          <p:cNvSpPr>
            <a:spLocks noChangeArrowheads="1"/>
          </p:cNvSpPr>
          <p:nvPr/>
        </p:nvSpPr>
        <p:spPr bwMode="auto">
          <a:xfrm>
            <a:off x="8604250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197659" name="Rectangle 27"/>
          <p:cNvSpPr>
            <a:spLocks noChangeArrowheads="1"/>
          </p:cNvSpPr>
          <p:nvPr/>
        </p:nvSpPr>
        <p:spPr bwMode="auto">
          <a:xfrm>
            <a:off x="8172450" y="51577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97660" name="Rectangle 28"/>
          <p:cNvSpPr>
            <a:spLocks noChangeArrowheads="1"/>
          </p:cNvSpPr>
          <p:nvPr/>
        </p:nvSpPr>
        <p:spPr bwMode="auto">
          <a:xfrm>
            <a:off x="6084888" y="58689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197661" name="Rectangle 29"/>
          <p:cNvSpPr>
            <a:spLocks noChangeArrowheads="1"/>
          </p:cNvSpPr>
          <p:nvPr/>
        </p:nvSpPr>
        <p:spPr bwMode="auto">
          <a:xfrm>
            <a:off x="6948488" y="58689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/>
              <a:t>∧</a:t>
            </a:r>
          </a:p>
        </p:txBody>
      </p:sp>
      <p:sp>
        <p:nvSpPr>
          <p:cNvPr id="197662" name="Rectangle 30"/>
          <p:cNvSpPr>
            <a:spLocks noChangeArrowheads="1"/>
          </p:cNvSpPr>
          <p:nvPr/>
        </p:nvSpPr>
        <p:spPr bwMode="auto">
          <a:xfrm>
            <a:off x="6516688" y="5868988"/>
            <a:ext cx="4318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197663" name="Line 31"/>
          <p:cNvSpPr>
            <a:spLocks noChangeShapeType="1"/>
          </p:cNvSpPr>
          <p:nvPr/>
        </p:nvSpPr>
        <p:spPr bwMode="auto">
          <a:xfrm>
            <a:off x="4643438" y="37179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4" name="Line 32"/>
          <p:cNvSpPr>
            <a:spLocks noChangeShapeType="1"/>
          </p:cNvSpPr>
          <p:nvPr/>
        </p:nvSpPr>
        <p:spPr bwMode="auto">
          <a:xfrm>
            <a:off x="4643438" y="4510088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5" name="Line 33"/>
          <p:cNvSpPr>
            <a:spLocks noChangeShapeType="1"/>
          </p:cNvSpPr>
          <p:nvPr/>
        </p:nvSpPr>
        <p:spPr bwMode="auto">
          <a:xfrm>
            <a:off x="6300788" y="5365750"/>
            <a:ext cx="0" cy="5032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6" name="Line 34"/>
          <p:cNvSpPr>
            <a:spLocks noChangeShapeType="1"/>
          </p:cNvSpPr>
          <p:nvPr/>
        </p:nvSpPr>
        <p:spPr bwMode="auto">
          <a:xfrm>
            <a:off x="5508625" y="4581525"/>
            <a:ext cx="576263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7" name="Line 35"/>
          <p:cNvSpPr>
            <a:spLocks noChangeShapeType="1"/>
          </p:cNvSpPr>
          <p:nvPr/>
        </p:nvSpPr>
        <p:spPr bwMode="auto">
          <a:xfrm>
            <a:off x="5508625" y="5373688"/>
            <a:ext cx="576263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8" name="Line 36"/>
          <p:cNvSpPr>
            <a:spLocks noChangeShapeType="1"/>
          </p:cNvSpPr>
          <p:nvPr/>
        </p:nvSpPr>
        <p:spPr bwMode="auto">
          <a:xfrm>
            <a:off x="7210425" y="5340350"/>
            <a:ext cx="503238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69" name="Line 37"/>
          <p:cNvSpPr>
            <a:spLocks noChangeShapeType="1"/>
          </p:cNvSpPr>
          <p:nvPr/>
        </p:nvSpPr>
        <p:spPr bwMode="auto">
          <a:xfrm>
            <a:off x="3348038" y="2205038"/>
            <a:ext cx="1295400" cy="1368425"/>
          </a:xfrm>
          <a:prstGeom prst="line">
            <a:avLst/>
          </a:prstGeom>
          <a:noFill/>
          <a:ln w="28575">
            <a:solidFill>
              <a:srgbClr val="CC00FF"/>
            </a:solidFill>
            <a:prstDash val="sysDot"/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70" name="Line 38"/>
          <p:cNvSpPr>
            <a:spLocks noChangeShapeType="1"/>
          </p:cNvSpPr>
          <p:nvPr/>
        </p:nvSpPr>
        <p:spPr bwMode="auto">
          <a:xfrm>
            <a:off x="3419475" y="1844675"/>
            <a:ext cx="2089150" cy="1728788"/>
          </a:xfrm>
          <a:prstGeom prst="line">
            <a:avLst/>
          </a:prstGeom>
          <a:noFill/>
          <a:ln w="28575">
            <a:solidFill>
              <a:srgbClr val="CC00FF"/>
            </a:solidFill>
            <a:prstDash val="sysDot"/>
            <a:round/>
            <a:headEnd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12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13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500034" y="928670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树的遍历运算是指按某种方式访问树中的</a:t>
            </a:r>
            <a:r>
              <a:rPr kumimoji="1"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每</a:t>
            </a:r>
            <a:r>
              <a:rPr kumimoji="1" lang="zh-CN" altLang="en-US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个结点且</a:t>
            </a:r>
            <a:r>
              <a:rPr kumimoji="1"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每</a:t>
            </a:r>
            <a:r>
              <a:rPr kumimoji="1" lang="zh-CN" altLang="en-US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kumimoji="1" lang="zh-CN" altLang="en-US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个结点只</a:t>
            </a:r>
            <a:r>
              <a:rPr kumimoji="1"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被访问一次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      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571472" y="357166"/>
            <a:ext cx="2376487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树的遍历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538" y="1857364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主要的遍历方法：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28704" y="2428200"/>
            <a:ext cx="7686700" cy="929362"/>
            <a:chOff x="1028704" y="2428200"/>
            <a:chExt cx="7686700" cy="929362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1028704" y="2428200"/>
              <a:ext cx="1811338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先根遍历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:</a:t>
              </a:r>
              <a:endParaRPr kumimoji="1" lang="en-US" altLang="zh-CN" sz="2000" b="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327154" y="2926675"/>
              <a:ext cx="7388250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   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若树</a:t>
              </a:r>
              <a:r>
                <a:rPr kumimoji="1" lang="zh-CN" altLang="en-US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不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空，则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先</a:t>
              </a:r>
              <a:r>
                <a:rPr kumimoji="1" lang="zh-CN" altLang="en-US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访问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根结点，然后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依次先根遍历各棵子树。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71538" y="3429000"/>
            <a:ext cx="7329510" cy="815062"/>
            <a:chOff x="1071538" y="3429000"/>
            <a:chExt cx="7329510" cy="81506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1071538" y="3429000"/>
              <a:ext cx="1882775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后根遍历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: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298551" y="3813175"/>
              <a:ext cx="7102497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   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若树</a:t>
              </a:r>
              <a:r>
                <a:rPr kumimoji="1" lang="zh-CN" altLang="en-US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不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空，则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先依次后根遍历各</a:t>
              </a:r>
              <a:r>
                <a:rPr kumimoji="1" lang="zh-CN" altLang="en-US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棵子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树，然后</a:t>
              </a:r>
              <a:r>
                <a:rPr kumimoji="1" lang="zh-CN" altLang="en-US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访问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根结点。</a:t>
              </a:r>
              <a:endParaRPr kumimoji="1" lang="zh-CN" altLang="en-US" sz="2000" dirty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71538" y="4429132"/>
            <a:ext cx="6615130" cy="970637"/>
            <a:chOff x="1071538" y="4429132"/>
            <a:chExt cx="6615130" cy="970637"/>
          </a:xfrm>
        </p:grpSpPr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071538" y="4429132"/>
              <a:ext cx="1882775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层次</a:t>
              </a:r>
              <a:r>
                <a:rPr kumimoji="1" lang="zh-CN" altLang="en-US" sz="2000" dirty="0">
                  <a:ea typeface="楷体" pitchFamily="49" charset="-122"/>
                  <a:cs typeface="Times New Roman" pitchFamily="18" charset="0"/>
                </a:rPr>
                <a:t>遍历</a:t>
              </a:r>
              <a:r>
                <a:rPr kumimoji="1" lang="en-US" altLang="zh-CN" sz="2000" dirty="0">
                  <a:ea typeface="楷体" pitchFamily="49" charset="-122"/>
                  <a:cs typeface="Times New Roman" pitchFamily="18" charset="0"/>
                </a:rPr>
                <a:t>: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154088" y="4968882"/>
              <a:ext cx="6532580" cy="4308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      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若树</a:t>
              </a:r>
              <a:r>
                <a:rPr kumimoji="1" lang="zh-CN" altLang="en-US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不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空，则</a:t>
              </a:r>
              <a:r>
                <a:rPr kumimoji="1" lang="zh-CN" altLang="en-US" sz="2000" dirty="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自上而下、自</a:t>
              </a:r>
              <a:r>
                <a:rPr kumimoji="1" lang="zh-CN" altLang="en-US" sz="2000" dirty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左至右访问树</a:t>
              </a:r>
              <a:r>
                <a:rPr kumimoji="1" lang="zh-CN" altLang="en-US" sz="200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中</a:t>
              </a:r>
              <a:r>
                <a:rPr kumimoji="1" lang="zh-CN" altLang="en-US" sz="2000" smtClean="0">
                  <a:solidFill>
                    <a:srgbClr val="003300"/>
                  </a:solidFill>
                  <a:ea typeface="楷体" pitchFamily="49" charset="-122"/>
                  <a:cs typeface="Times New Roman" pitchFamily="18" charset="0"/>
                </a:rPr>
                <a:t>每个结点。</a:t>
              </a:r>
              <a:endParaRPr kumimoji="1" lang="zh-CN" altLang="en-US" sz="2000" dirty="0">
                <a:solidFill>
                  <a:srgbClr val="0033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071538" y="5643578"/>
            <a:ext cx="60499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注意：</a:t>
            </a:r>
            <a:r>
              <a:rPr kumimoji="1" lang="zh-CN" altLang="en-US" sz="22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先根和后根遍历算法都是递归的。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2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61" name="Freeform 25"/>
          <p:cNvSpPr>
            <a:spLocks noChangeAspect="1"/>
          </p:cNvSpPr>
          <p:nvPr/>
        </p:nvSpPr>
        <p:spPr bwMode="auto">
          <a:xfrm>
            <a:off x="4271945" y="3194050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9" name="Freeform 23"/>
          <p:cNvSpPr>
            <a:spLocks noChangeAspect="1"/>
          </p:cNvSpPr>
          <p:nvPr/>
        </p:nvSpPr>
        <p:spPr bwMode="auto">
          <a:xfrm>
            <a:off x="4122720" y="3292475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60" name="Freeform 24"/>
          <p:cNvSpPr>
            <a:spLocks noChangeAspect="1"/>
          </p:cNvSpPr>
          <p:nvPr/>
        </p:nvSpPr>
        <p:spPr bwMode="auto">
          <a:xfrm>
            <a:off x="3670283" y="3211513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8" name="Freeform 22"/>
          <p:cNvSpPr>
            <a:spLocks noChangeAspect="1"/>
          </p:cNvSpPr>
          <p:nvPr/>
        </p:nvSpPr>
        <p:spPr bwMode="auto">
          <a:xfrm>
            <a:off x="4122720" y="2649538"/>
            <a:ext cx="4763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7" name="Freeform 21"/>
          <p:cNvSpPr>
            <a:spLocks/>
          </p:cNvSpPr>
          <p:nvPr/>
        </p:nvSpPr>
        <p:spPr bwMode="auto">
          <a:xfrm>
            <a:off x="4114783" y="1971675"/>
            <a:ext cx="1587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6" name="Freeform 20"/>
          <p:cNvSpPr>
            <a:spLocks noChangeAspect="1"/>
          </p:cNvSpPr>
          <p:nvPr/>
        </p:nvSpPr>
        <p:spPr bwMode="auto">
          <a:xfrm>
            <a:off x="2713020" y="1917700"/>
            <a:ext cx="176213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5" name="Freeform 19"/>
          <p:cNvSpPr>
            <a:spLocks noChangeAspect="1"/>
          </p:cNvSpPr>
          <p:nvPr/>
        </p:nvSpPr>
        <p:spPr bwMode="auto">
          <a:xfrm>
            <a:off x="2289158" y="1898650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4" name="Freeform 18"/>
          <p:cNvSpPr>
            <a:spLocks noChangeAspect="1"/>
          </p:cNvSpPr>
          <p:nvPr/>
        </p:nvSpPr>
        <p:spPr bwMode="auto">
          <a:xfrm>
            <a:off x="3500420" y="1147763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2" name="Freeform 16"/>
          <p:cNvSpPr>
            <a:spLocks noChangeAspect="1"/>
          </p:cNvSpPr>
          <p:nvPr/>
        </p:nvSpPr>
        <p:spPr bwMode="auto">
          <a:xfrm>
            <a:off x="3317858" y="1249363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53" name="Freeform 17"/>
          <p:cNvSpPr>
            <a:spLocks noChangeAspect="1"/>
          </p:cNvSpPr>
          <p:nvPr/>
        </p:nvSpPr>
        <p:spPr bwMode="auto">
          <a:xfrm>
            <a:off x="2668570" y="1143000"/>
            <a:ext cx="484188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3541" name="Oval 5"/>
          <p:cNvSpPr>
            <a:spLocks noChangeAspect="1" noChangeArrowheads="1"/>
          </p:cNvSpPr>
          <p:nvPr/>
        </p:nvSpPr>
        <p:spPr bwMode="auto">
          <a:xfrm>
            <a:off x="3136873" y="9080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</a:p>
        </p:txBody>
      </p:sp>
      <p:sp>
        <p:nvSpPr>
          <p:cNvPr id="193542" name="Oval 6"/>
          <p:cNvSpPr>
            <a:spLocks noChangeAspect="1" noChangeArrowheads="1"/>
          </p:cNvSpPr>
          <p:nvPr/>
        </p:nvSpPr>
        <p:spPr bwMode="auto">
          <a:xfrm>
            <a:off x="2422508" y="1608138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</a:p>
        </p:txBody>
      </p:sp>
      <p:sp>
        <p:nvSpPr>
          <p:cNvPr id="193543" name="Oval 7"/>
          <p:cNvSpPr>
            <a:spLocks noChangeAspect="1" noChangeArrowheads="1"/>
          </p:cNvSpPr>
          <p:nvPr/>
        </p:nvSpPr>
        <p:spPr bwMode="auto">
          <a:xfrm>
            <a:off x="3144820" y="16081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</a:p>
        </p:txBody>
      </p:sp>
      <p:sp>
        <p:nvSpPr>
          <p:cNvPr id="193544" name="Oval 8"/>
          <p:cNvSpPr>
            <a:spLocks noChangeAspect="1" noChangeArrowheads="1"/>
          </p:cNvSpPr>
          <p:nvPr/>
        </p:nvSpPr>
        <p:spPr bwMode="auto">
          <a:xfrm>
            <a:off x="3936983" y="1608138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</a:p>
        </p:txBody>
      </p:sp>
      <p:sp>
        <p:nvSpPr>
          <p:cNvPr id="193545" name="Oval 9"/>
          <p:cNvSpPr>
            <a:spLocks noChangeAspect="1" noChangeArrowheads="1"/>
          </p:cNvSpPr>
          <p:nvPr/>
        </p:nvSpPr>
        <p:spPr bwMode="auto">
          <a:xfrm>
            <a:off x="2071670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</a:p>
        </p:txBody>
      </p:sp>
      <p:sp>
        <p:nvSpPr>
          <p:cNvPr id="193546" name="Oval 10"/>
          <p:cNvSpPr>
            <a:spLocks noChangeAspect="1" noChangeArrowheads="1"/>
          </p:cNvSpPr>
          <p:nvPr/>
        </p:nvSpPr>
        <p:spPr bwMode="auto">
          <a:xfrm>
            <a:off x="2741595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</a:p>
        </p:txBody>
      </p:sp>
      <p:sp>
        <p:nvSpPr>
          <p:cNvPr id="193547" name="Oval 11"/>
          <p:cNvSpPr>
            <a:spLocks noChangeAspect="1" noChangeArrowheads="1"/>
          </p:cNvSpPr>
          <p:nvPr/>
        </p:nvSpPr>
        <p:spPr bwMode="auto">
          <a:xfrm>
            <a:off x="3949683" y="22987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</a:p>
        </p:txBody>
      </p:sp>
      <p:sp>
        <p:nvSpPr>
          <p:cNvPr id="193548" name="Oval 12"/>
          <p:cNvSpPr>
            <a:spLocks noChangeAspect="1" noChangeArrowheads="1"/>
          </p:cNvSpPr>
          <p:nvPr/>
        </p:nvSpPr>
        <p:spPr bwMode="auto">
          <a:xfrm>
            <a:off x="3943333" y="294481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</a:p>
        </p:txBody>
      </p:sp>
      <p:sp>
        <p:nvSpPr>
          <p:cNvPr id="193549" name="Oval 13"/>
          <p:cNvSpPr>
            <a:spLocks noChangeAspect="1" noChangeArrowheads="1"/>
          </p:cNvSpPr>
          <p:nvPr/>
        </p:nvSpPr>
        <p:spPr bwMode="auto">
          <a:xfrm>
            <a:off x="3954445" y="3603625"/>
            <a:ext cx="344488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</a:p>
        </p:txBody>
      </p:sp>
      <p:sp>
        <p:nvSpPr>
          <p:cNvPr id="193550" name="Oval 14"/>
          <p:cNvSpPr>
            <a:spLocks noChangeAspect="1" noChangeArrowheads="1"/>
          </p:cNvSpPr>
          <p:nvPr/>
        </p:nvSpPr>
        <p:spPr bwMode="auto">
          <a:xfrm>
            <a:off x="3433745" y="36036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</a:p>
        </p:txBody>
      </p:sp>
      <p:sp>
        <p:nvSpPr>
          <p:cNvPr id="193551" name="Oval 15"/>
          <p:cNvSpPr>
            <a:spLocks noChangeAspect="1" noChangeArrowheads="1"/>
          </p:cNvSpPr>
          <p:nvPr/>
        </p:nvSpPr>
        <p:spPr bwMode="auto">
          <a:xfrm>
            <a:off x="4506895" y="36036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</a:p>
        </p:txBody>
      </p:sp>
      <p:sp>
        <p:nvSpPr>
          <p:cNvPr id="193562" name="Text Box 26"/>
          <p:cNvSpPr txBox="1">
            <a:spLocks noChangeArrowheads="1"/>
          </p:cNvSpPr>
          <p:nvPr/>
        </p:nvSpPr>
        <p:spPr bwMode="auto">
          <a:xfrm>
            <a:off x="992188" y="4338638"/>
            <a:ext cx="4851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先根遍历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的结点访问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次序：</a:t>
            </a:r>
          </a:p>
        </p:txBody>
      </p:sp>
      <p:grpSp>
        <p:nvGrpSpPr>
          <p:cNvPr id="193619" name="Group 83"/>
          <p:cNvGrpSpPr>
            <a:grpSpLocks/>
          </p:cNvGrpSpPr>
          <p:nvPr/>
        </p:nvGrpSpPr>
        <p:grpSpPr bwMode="auto">
          <a:xfrm>
            <a:off x="2119305" y="911225"/>
            <a:ext cx="1347787" cy="4676775"/>
            <a:chOff x="975" y="121"/>
            <a:chExt cx="849" cy="2946"/>
          </a:xfrm>
        </p:grpSpPr>
        <p:sp>
          <p:nvSpPr>
            <p:cNvPr id="193573" name="Text Box 37"/>
            <p:cNvSpPr txBox="1">
              <a:spLocks noChangeArrowheads="1"/>
            </p:cNvSpPr>
            <p:nvPr/>
          </p:nvSpPr>
          <p:spPr bwMode="auto">
            <a:xfrm>
              <a:off x="9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93590" name="Oval 54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</a:p>
          </p:txBody>
        </p:sp>
      </p:grpSp>
      <p:grpSp>
        <p:nvGrpSpPr>
          <p:cNvPr id="193620" name="Group 84"/>
          <p:cNvGrpSpPr>
            <a:grpSpLocks/>
          </p:cNvGrpSpPr>
          <p:nvPr/>
        </p:nvGrpSpPr>
        <p:grpSpPr bwMode="auto">
          <a:xfrm>
            <a:off x="2424113" y="1611313"/>
            <a:ext cx="584200" cy="3976687"/>
            <a:chOff x="1151" y="562"/>
            <a:chExt cx="368" cy="2505"/>
          </a:xfrm>
        </p:grpSpPr>
        <p:sp>
          <p:nvSpPr>
            <p:cNvPr id="193574" name="Text Box 38"/>
            <p:cNvSpPr txBox="1">
              <a:spLocks noChangeArrowheads="1"/>
            </p:cNvSpPr>
            <p:nvPr/>
          </p:nvSpPr>
          <p:spPr bwMode="auto">
            <a:xfrm>
              <a:off x="12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93591" name="Oval 55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</a:p>
          </p:txBody>
        </p:sp>
      </p:grpSp>
      <p:grpSp>
        <p:nvGrpSpPr>
          <p:cNvPr id="193623" name="Group 87"/>
          <p:cNvGrpSpPr>
            <a:grpSpLocks/>
          </p:cNvGrpSpPr>
          <p:nvPr/>
        </p:nvGrpSpPr>
        <p:grpSpPr bwMode="auto">
          <a:xfrm>
            <a:off x="3146425" y="1611313"/>
            <a:ext cx="1158875" cy="3976687"/>
            <a:chOff x="1606" y="562"/>
            <a:chExt cx="730" cy="2505"/>
          </a:xfrm>
        </p:grpSpPr>
        <p:sp>
          <p:nvSpPr>
            <p:cNvPr id="193577" name="Text Box 41"/>
            <p:cNvSpPr txBox="1">
              <a:spLocks noChangeArrowheads="1"/>
            </p:cNvSpPr>
            <p:nvPr/>
          </p:nvSpPr>
          <p:spPr bwMode="auto">
            <a:xfrm>
              <a:off x="2092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93592" name="Oval 56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</a:p>
          </p:txBody>
        </p:sp>
      </p:grpSp>
      <p:grpSp>
        <p:nvGrpSpPr>
          <p:cNvPr id="193624" name="Group 88"/>
          <p:cNvGrpSpPr>
            <a:grpSpLocks/>
          </p:cNvGrpSpPr>
          <p:nvPr/>
        </p:nvGrpSpPr>
        <p:grpSpPr bwMode="auto">
          <a:xfrm>
            <a:off x="3938588" y="1611313"/>
            <a:ext cx="769937" cy="3976687"/>
            <a:chOff x="2105" y="562"/>
            <a:chExt cx="485" cy="2505"/>
          </a:xfrm>
        </p:grpSpPr>
        <p:sp>
          <p:nvSpPr>
            <p:cNvPr id="193578" name="Text Box 42"/>
            <p:cNvSpPr txBox="1">
              <a:spLocks noChangeArrowheads="1"/>
            </p:cNvSpPr>
            <p:nvPr/>
          </p:nvSpPr>
          <p:spPr bwMode="auto">
            <a:xfrm>
              <a:off x="2335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93593" name="Oval 57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</a:t>
              </a:r>
            </a:p>
          </p:txBody>
        </p:sp>
      </p:grpSp>
      <p:grpSp>
        <p:nvGrpSpPr>
          <p:cNvPr id="193621" name="Group 85"/>
          <p:cNvGrpSpPr>
            <a:grpSpLocks/>
          </p:cNvGrpSpPr>
          <p:nvPr/>
        </p:nvGrpSpPr>
        <p:grpSpPr bwMode="auto">
          <a:xfrm>
            <a:off x="2073275" y="2301875"/>
            <a:ext cx="1366838" cy="3286125"/>
            <a:chOff x="930" y="997"/>
            <a:chExt cx="861" cy="2070"/>
          </a:xfrm>
        </p:grpSpPr>
        <p:sp>
          <p:nvSpPr>
            <p:cNvPr id="193575" name="Text Box 39"/>
            <p:cNvSpPr txBox="1">
              <a:spLocks noChangeArrowheads="1"/>
            </p:cNvSpPr>
            <p:nvPr/>
          </p:nvSpPr>
          <p:spPr bwMode="auto">
            <a:xfrm>
              <a:off x="154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193594" name="Oval 58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</a:p>
          </p:txBody>
        </p:sp>
      </p:grpSp>
      <p:grpSp>
        <p:nvGrpSpPr>
          <p:cNvPr id="193622" name="Group 86"/>
          <p:cNvGrpSpPr>
            <a:grpSpLocks/>
          </p:cNvGrpSpPr>
          <p:nvPr/>
        </p:nvGrpSpPr>
        <p:grpSpPr bwMode="auto">
          <a:xfrm>
            <a:off x="2743200" y="2301875"/>
            <a:ext cx="1130300" cy="3286125"/>
            <a:chOff x="1352" y="997"/>
            <a:chExt cx="712" cy="2070"/>
          </a:xfrm>
        </p:grpSpPr>
        <p:sp>
          <p:nvSpPr>
            <p:cNvPr id="193576" name="Text Box 40"/>
            <p:cNvSpPr txBox="1">
              <a:spLocks noChangeArrowheads="1"/>
            </p:cNvSpPr>
            <p:nvPr/>
          </p:nvSpPr>
          <p:spPr bwMode="auto">
            <a:xfrm>
              <a:off x="1820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93595" name="Oval 59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</a:t>
              </a:r>
            </a:p>
          </p:txBody>
        </p:sp>
      </p:grpSp>
      <p:grpSp>
        <p:nvGrpSpPr>
          <p:cNvPr id="193625" name="Group 89"/>
          <p:cNvGrpSpPr>
            <a:grpSpLocks/>
          </p:cNvGrpSpPr>
          <p:nvPr/>
        </p:nvGrpSpPr>
        <p:grpSpPr bwMode="auto">
          <a:xfrm>
            <a:off x="3951288" y="2301875"/>
            <a:ext cx="1233487" cy="3286125"/>
            <a:chOff x="2113" y="997"/>
            <a:chExt cx="777" cy="2070"/>
          </a:xfrm>
        </p:grpSpPr>
        <p:sp>
          <p:nvSpPr>
            <p:cNvPr id="193579" name="Text Box 43"/>
            <p:cNvSpPr txBox="1">
              <a:spLocks noChangeArrowheads="1"/>
            </p:cNvSpPr>
            <p:nvPr/>
          </p:nvSpPr>
          <p:spPr bwMode="auto">
            <a:xfrm>
              <a:off x="2635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193596" name="Oval 60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</a:t>
              </a:r>
            </a:p>
          </p:txBody>
        </p:sp>
      </p:grpSp>
      <p:grpSp>
        <p:nvGrpSpPr>
          <p:cNvPr id="193626" name="Group 90"/>
          <p:cNvGrpSpPr>
            <a:grpSpLocks/>
          </p:cNvGrpSpPr>
          <p:nvPr/>
        </p:nvGrpSpPr>
        <p:grpSpPr bwMode="auto">
          <a:xfrm>
            <a:off x="3944938" y="2947988"/>
            <a:ext cx="1687512" cy="2640012"/>
            <a:chOff x="2109" y="1404"/>
            <a:chExt cx="1063" cy="1663"/>
          </a:xfrm>
        </p:grpSpPr>
        <p:sp>
          <p:nvSpPr>
            <p:cNvPr id="193580" name="Text Box 44"/>
            <p:cNvSpPr txBox="1">
              <a:spLocks noChangeArrowheads="1"/>
            </p:cNvSpPr>
            <p:nvPr/>
          </p:nvSpPr>
          <p:spPr bwMode="auto">
            <a:xfrm>
              <a:off x="2907" y="2779"/>
              <a:ext cx="26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193597" name="Oval 61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H</a:t>
              </a:r>
            </a:p>
          </p:txBody>
        </p:sp>
      </p:grpSp>
      <p:grpSp>
        <p:nvGrpSpPr>
          <p:cNvPr id="193628" name="Group 92"/>
          <p:cNvGrpSpPr>
            <a:grpSpLocks/>
          </p:cNvGrpSpPr>
          <p:nvPr/>
        </p:nvGrpSpPr>
        <p:grpSpPr bwMode="auto">
          <a:xfrm>
            <a:off x="3956050" y="3606800"/>
            <a:ext cx="2457450" cy="1981200"/>
            <a:chOff x="2116" y="1819"/>
            <a:chExt cx="1548" cy="1248"/>
          </a:xfrm>
        </p:grpSpPr>
        <p:sp>
          <p:nvSpPr>
            <p:cNvPr id="193582" name="Text Box 46"/>
            <p:cNvSpPr txBox="1">
              <a:spLocks noChangeArrowheads="1"/>
            </p:cNvSpPr>
            <p:nvPr/>
          </p:nvSpPr>
          <p:spPr bwMode="auto">
            <a:xfrm>
              <a:off x="3452" y="2779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193598" name="Oval 6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</a:p>
          </p:txBody>
        </p:sp>
      </p:grpSp>
      <p:grpSp>
        <p:nvGrpSpPr>
          <p:cNvPr id="193627" name="Group 91"/>
          <p:cNvGrpSpPr>
            <a:grpSpLocks/>
          </p:cNvGrpSpPr>
          <p:nvPr/>
        </p:nvGrpSpPr>
        <p:grpSpPr bwMode="auto">
          <a:xfrm>
            <a:off x="3435350" y="3606800"/>
            <a:ext cx="2513013" cy="1981200"/>
            <a:chOff x="1788" y="1819"/>
            <a:chExt cx="1583" cy="1248"/>
          </a:xfrm>
        </p:grpSpPr>
        <p:sp>
          <p:nvSpPr>
            <p:cNvPr id="193581" name="Text Box 45"/>
            <p:cNvSpPr txBox="1">
              <a:spLocks noChangeArrowheads="1"/>
            </p:cNvSpPr>
            <p:nvPr/>
          </p:nvSpPr>
          <p:spPr bwMode="auto">
            <a:xfrm>
              <a:off x="3180" y="2779"/>
              <a:ext cx="19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193599" name="Oval 63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</a:p>
          </p:txBody>
        </p:sp>
      </p:grpSp>
      <p:grpSp>
        <p:nvGrpSpPr>
          <p:cNvPr id="193629" name="Group 93"/>
          <p:cNvGrpSpPr>
            <a:grpSpLocks/>
          </p:cNvGrpSpPr>
          <p:nvPr/>
        </p:nvGrpSpPr>
        <p:grpSpPr bwMode="auto">
          <a:xfrm>
            <a:off x="4508500" y="3606800"/>
            <a:ext cx="2439988" cy="1981200"/>
            <a:chOff x="2464" y="1819"/>
            <a:chExt cx="1537" cy="1248"/>
          </a:xfrm>
        </p:grpSpPr>
        <p:sp>
          <p:nvSpPr>
            <p:cNvPr id="193583" name="Text Box 47"/>
            <p:cNvSpPr txBox="1">
              <a:spLocks noChangeArrowheads="1"/>
            </p:cNvSpPr>
            <p:nvPr/>
          </p:nvSpPr>
          <p:spPr bwMode="auto">
            <a:xfrm>
              <a:off x="375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 dirty="0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193600" name="Oval 64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</a:p>
          </p:txBody>
        </p:sp>
      </p:grpSp>
      <p:sp>
        <p:nvSpPr>
          <p:cNvPr id="193630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遍历完毕</a:t>
            </a:r>
          </a:p>
        </p:txBody>
      </p:sp>
      <p:sp>
        <p:nvSpPr>
          <p:cNvPr id="193631" name="Text Box 95"/>
          <p:cNvSpPr txBox="1">
            <a:spLocks noChangeArrowheads="1"/>
          </p:cNvSpPr>
          <p:nvPr/>
        </p:nvSpPr>
        <p:spPr bwMode="auto">
          <a:xfrm>
            <a:off x="395289" y="188913"/>
            <a:ext cx="4248150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树的先根遍历示例</a:t>
            </a:r>
            <a:r>
              <a:rPr lang="zh-CN" altLang="en-US" dirty="0" smtClean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的演示</a:t>
            </a:r>
            <a:endParaRPr lang="zh-CN" altLang="en-US" dirty="0">
              <a:solidFill>
                <a:schemeClr val="bg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3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3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73" name="Freeform 21"/>
          <p:cNvSpPr>
            <a:spLocks/>
          </p:cNvSpPr>
          <p:nvPr/>
        </p:nvSpPr>
        <p:spPr bwMode="auto">
          <a:xfrm>
            <a:off x="3979844" y="2032000"/>
            <a:ext cx="1588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74" name="Freeform 22"/>
          <p:cNvSpPr>
            <a:spLocks noChangeAspect="1"/>
          </p:cNvSpPr>
          <p:nvPr/>
        </p:nvSpPr>
        <p:spPr bwMode="auto">
          <a:xfrm>
            <a:off x="3987782" y="2709863"/>
            <a:ext cx="4762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7" name="Freeform 5"/>
          <p:cNvSpPr>
            <a:spLocks noChangeAspect="1"/>
          </p:cNvSpPr>
          <p:nvPr/>
        </p:nvSpPr>
        <p:spPr bwMode="auto">
          <a:xfrm>
            <a:off x="3987782" y="3352800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8" name="Freeform 6"/>
          <p:cNvSpPr>
            <a:spLocks noChangeAspect="1"/>
          </p:cNvSpPr>
          <p:nvPr/>
        </p:nvSpPr>
        <p:spPr bwMode="auto">
          <a:xfrm>
            <a:off x="4137007" y="3254375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4" name="Freeform 2"/>
          <p:cNvSpPr>
            <a:spLocks noChangeAspect="1"/>
          </p:cNvSpPr>
          <p:nvPr/>
        </p:nvSpPr>
        <p:spPr bwMode="auto">
          <a:xfrm>
            <a:off x="3535344" y="3271838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5" name="Freeform 3"/>
          <p:cNvSpPr>
            <a:spLocks noChangeAspect="1"/>
          </p:cNvSpPr>
          <p:nvPr/>
        </p:nvSpPr>
        <p:spPr bwMode="auto">
          <a:xfrm>
            <a:off x="2578082" y="1978025"/>
            <a:ext cx="176212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6" name="Freeform 4"/>
          <p:cNvSpPr>
            <a:spLocks noChangeAspect="1"/>
          </p:cNvSpPr>
          <p:nvPr/>
        </p:nvSpPr>
        <p:spPr bwMode="auto">
          <a:xfrm>
            <a:off x="2154219" y="1958975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72" name="Freeform 20"/>
          <p:cNvSpPr>
            <a:spLocks noChangeAspect="1"/>
          </p:cNvSpPr>
          <p:nvPr/>
        </p:nvSpPr>
        <p:spPr bwMode="auto">
          <a:xfrm>
            <a:off x="3365482" y="1208088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59" name="Freeform 7"/>
          <p:cNvSpPr>
            <a:spLocks noChangeAspect="1"/>
          </p:cNvSpPr>
          <p:nvPr/>
        </p:nvSpPr>
        <p:spPr bwMode="auto">
          <a:xfrm>
            <a:off x="3182919" y="1309688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71" name="Freeform 19"/>
          <p:cNvSpPr>
            <a:spLocks noChangeAspect="1"/>
          </p:cNvSpPr>
          <p:nvPr/>
        </p:nvSpPr>
        <p:spPr bwMode="auto">
          <a:xfrm>
            <a:off x="2533632" y="1203325"/>
            <a:ext cx="484187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60" name="Oval 8"/>
          <p:cNvSpPr>
            <a:spLocks noChangeAspect="1" noChangeArrowheads="1"/>
          </p:cNvSpPr>
          <p:nvPr/>
        </p:nvSpPr>
        <p:spPr bwMode="auto">
          <a:xfrm>
            <a:off x="3009882" y="96837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</a:p>
        </p:txBody>
      </p:sp>
      <p:sp>
        <p:nvSpPr>
          <p:cNvPr id="381961" name="Oval 9"/>
          <p:cNvSpPr>
            <a:spLocks noChangeAspect="1" noChangeArrowheads="1"/>
          </p:cNvSpPr>
          <p:nvPr/>
        </p:nvSpPr>
        <p:spPr bwMode="auto">
          <a:xfrm>
            <a:off x="2287569" y="1668463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</a:p>
        </p:txBody>
      </p:sp>
      <p:sp>
        <p:nvSpPr>
          <p:cNvPr id="381962" name="Oval 10"/>
          <p:cNvSpPr>
            <a:spLocks noChangeAspect="1" noChangeArrowheads="1"/>
          </p:cNvSpPr>
          <p:nvPr/>
        </p:nvSpPr>
        <p:spPr bwMode="auto">
          <a:xfrm>
            <a:off x="3009882" y="166846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</a:p>
        </p:txBody>
      </p:sp>
      <p:sp>
        <p:nvSpPr>
          <p:cNvPr id="381963" name="Oval 11"/>
          <p:cNvSpPr>
            <a:spLocks noChangeAspect="1" noChangeArrowheads="1"/>
          </p:cNvSpPr>
          <p:nvPr/>
        </p:nvSpPr>
        <p:spPr bwMode="auto">
          <a:xfrm>
            <a:off x="3802044" y="1668463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</a:p>
        </p:txBody>
      </p:sp>
      <p:sp>
        <p:nvSpPr>
          <p:cNvPr id="381964" name="Oval 12"/>
          <p:cNvSpPr>
            <a:spLocks noChangeAspect="1" noChangeArrowheads="1"/>
          </p:cNvSpPr>
          <p:nvPr/>
        </p:nvSpPr>
        <p:spPr bwMode="auto">
          <a:xfrm>
            <a:off x="1936732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</a:p>
        </p:txBody>
      </p:sp>
      <p:sp>
        <p:nvSpPr>
          <p:cNvPr id="381965" name="Oval 13"/>
          <p:cNvSpPr>
            <a:spLocks noChangeAspect="1" noChangeArrowheads="1"/>
          </p:cNvSpPr>
          <p:nvPr/>
        </p:nvSpPr>
        <p:spPr bwMode="auto">
          <a:xfrm>
            <a:off x="2606657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</a:p>
        </p:txBody>
      </p:sp>
      <p:sp>
        <p:nvSpPr>
          <p:cNvPr id="381966" name="Oval 14"/>
          <p:cNvSpPr>
            <a:spLocks noChangeAspect="1" noChangeArrowheads="1"/>
          </p:cNvSpPr>
          <p:nvPr/>
        </p:nvSpPr>
        <p:spPr bwMode="auto">
          <a:xfrm>
            <a:off x="3814744" y="2359025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</a:p>
        </p:txBody>
      </p:sp>
      <p:sp>
        <p:nvSpPr>
          <p:cNvPr id="381967" name="Oval 15"/>
          <p:cNvSpPr>
            <a:spLocks noChangeAspect="1" noChangeArrowheads="1"/>
          </p:cNvSpPr>
          <p:nvPr/>
        </p:nvSpPr>
        <p:spPr bwMode="auto">
          <a:xfrm>
            <a:off x="3808394" y="30051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</a:p>
        </p:txBody>
      </p:sp>
      <p:sp>
        <p:nvSpPr>
          <p:cNvPr id="381968" name="Oval 16"/>
          <p:cNvSpPr>
            <a:spLocks noChangeAspect="1" noChangeArrowheads="1"/>
          </p:cNvSpPr>
          <p:nvPr/>
        </p:nvSpPr>
        <p:spPr bwMode="auto">
          <a:xfrm>
            <a:off x="3819507" y="3663950"/>
            <a:ext cx="344487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</a:p>
        </p:txBody>
      </p:sp>
      <p:sp>
        <p:nvSpPr>
          <p:cNvPr id="381969" name="Oval 17"/>
          <p:cNvSpPr>
            <a:spLocks noChangeAspect="1" noChangeArrowheads="1"/>
          </p:cNvSpPr>
          <p:nvPr/>
        </p:nvSpPr>
        <p:spPr bwMode="auto">
          <a:xfrm>
            <a:off x="3298807" y="36639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</a:p>
        </p:txBody>
      </p:sp>
      <p:sp>
        <p:nvSpPr>
          <p:cNvPr id="381970" name="Oval 18"/>
          <p:cNvSpPr>
            <a:spLocks noChangeAspect="1" noChangeArrowheads="1"/>
          </p:cNvSpPr>
          <p:nvPr/>
        </p:nvSpPr>
        <p:spPr bwMode="auto">
          <a:xfrm>
            <a:off x="4371957" y="36639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847725" y="4386263"/>
            <a:ext cx="4081465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后根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遍历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的结点访问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次序：</a:t>
            </a:r>
          </a:p>
        </p:txBody>
      </p:sp>
      <p:grpSp>
        <p:nvGrpSpPr>
          <p:cNvPr id="382002" name="Group 50"/>
          <p:cNvGrpSpPr>
            <a:grpSpLocks/>
          </p:cNvGrpSpPr>
          <p:nvPr/>
        </p:nvGrpSpPr>
        <p:grpSpPr bwMode="auto">
          <a:xfrm>
            <a:off x="2279650" y="1658938"/>
            <a:ext cx="1016000" cy="3976687"/>
            <a:chOff x="1151" y="562"/>
            <a:chExt cx="640" cy="2505"/>
          </a:xfrm>
        </p:grpSpPr>
        <p:sp>
          <p:nvSpPr>
            <p:cNvPr id="381980" name="Oval 28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smtClean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</a:t>
              </a:r>
              <a:endParaRPr lang="en-US" altLang="zh-CN" sz="1800" i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381985" name="Text Box 33"/>
            <p:cNvSpPr txBox="1">
              <a:spLocks noChangeArrowheads="1"/>
            </p:cNvSpPr>
            <p:nvPr/>
          </p:nvSpPr>
          <p:spPr bwMode="auto">
            <a:xfrm>
              <a:off x="154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382000" name="Group 48"/>
          <p:cNvGrpSpPr>
            <a:grpSpLocks/>
          </p:cNvGrpSpPr>
          <p:nvPr/>
        </p:nvGrpSpPr>
        <p:grpSpPr bwMode="auto">
          <a:xfrm>
            <a:off x="1928813" y="2349500"/>
            <a:ext cx="458787" cy="3286125"/>
            <a:chOff x="930" y="997"/>
            <a:chExt cx="289" cy="2070"/>
          </a:xfrm>
        </p:grpSpPr>
        <p:sp>
          <p:nvSpPr>
            <p:cNvPr id="381977" name="Text Box 25"/>
            <p:cNvSpPr txBox="1">
              <a:spLocks noChangeArrowheads="1"/>
            </p:cNvSpPr>
            <p:nvPr/>
          </p:nvSpPr>
          <p:spPr bwMode="auto">
            <a:xfrm>
              <a:off x="9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381986" name="Oval 34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</a:p>
          </p:txBody>
        </p:sp>
      </p:grpSp>
      <p:grpSp>
        <p:nvGrpSpPr>
          <p:cNvPr id="382003" name="Group 51"/>
          <p:cNvGrpSpPr>
            <a:grpSpLocks/>
          </p:cNvGrpSpPr>
          <p:nvPr/>
        </p:nvGrpSpPr>
        <p:grpSpPr bwMode="auto">
          <a:xfrm>
            <a:off x="3001963" y="1658938"/>
            <a:ext cx="727075" cy="3976687"/>
            <a:chOff x="1606" y="562"/>
            <a:chExt cx="458" cy="2505"/>
          </a:xfrm>
        </p:grpSpPr>
        <p:sp>
          <p:nvSpPr>
            <p:cNvPr id="381982" name="Oval 30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81987" name="Text Box 35"/>
            <p:cNvSpPr txBox="1">
              <a:spLocks noChangeArrowheads="1"/>
            </p:cNvSpPr>
            <p:nvPr/>
          </p:nvSpPr>
          <p:spPr bwMode="auto">
            <a:xfrm>
              <a:off x="1820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382001" name="Group 49"/>
          <p:cNvGrpSpPr>
            <a:grpSpLocks/>
          </p:cNvGrpSpPr>
          <p:nvPr/>
        </p:nvGrpSpPr>
        <p:grpSpPr bwMode="auto">
          <a:xfrm>
            <a:off x="2476500" y="2349500"/>
            <a:ext cx="468313" cy="3286125"/>
            <a:chOff x="1275" y="997"/>
            <a:chExt cx="295" cy="2070"/>
          </a:xfrm>
        </p:grpSpPr>
        <p:sp>
          <p:nvSpPr>
            <p:cNvPr id="381979" name="Text Box 27"/>
            <p:cNvSpPr txBox="1">
              <a:spLocks noChangeArrowheads="1"/>
            </p:cNvSpPr>
            <p:nvPr/>
          </p:nvSpPr>
          <p:spPr bwMode="auto">
            <a:xfrm>
              <a:off x="12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381988" name="Oval 36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</a:t>
              </a:r>
            </a:p>
          </p:txBody>
        </p:sp>
      </p:grpSp>
      <p:grpSp>
        <p:nvGrpSpPr>
          <p:cNvPr id="382007" name="Group 55"/>
          <p:cNvGrpSpPr>
            <a:grpSpLocks/>
          </p:cNvGrpSpPr>
          <p:nvPr/>
        </p:nvGrpSpPr>
        <p:grpSpPr bwMode="auto">
          <a:xfrm>
            <a:off x="3800475" y="2995613"/>
            <a:ext cx="1687513" cy="2640012"/>
            <a:chOff x="2109" y="1404"/>
            <a:chExt cx="1063" cy="1663"/>
          </a:xfrm>
        </p:grpSpPr>
        <p:sp>
          <p:nvSpPr>
            <p:cNvPr id="381991" name="Text Box 39"/>
            <p:cNvSpPr txBox="1">
              <a:spLocks noChangeArrowheads="1"/>
            </p:cNvSpPr>
            <p:nvPr/>
          </p:nvSpPr>
          <p:spPr bwMode="auto">
            <a:xfrm>
              <a:off x="2907" y="2779"/>
              <a:ext cx="26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381992" name="Oval 40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H</a:t>
              </a:r>
            </a:p>
          </p:txBody>
        </p:sp>
      </p:grpSp>
      <p:grpSp>
        <p:nvGrpSpPr>
          <p:cNvPr id="382009" name="Group 57"/>
          <p:cNvGrpSpPr>
            <a:grpSpLocks/>
          </p:cNvGrpSpPr>
          <p:nvPr/>
        </p:nvGrpSpPr>
        <p:grpSpPr bwMode="auto">
          <a:xfrm>
            <a:off x="3794125" y="1658938"/>
            <a:ext cx="2543175" cy="3976687"/>
            <a:chOff x="2105" y="562"/>
            <a:chExt cx="1602" cy="2505"/>
          </a:xfrm>
        </p:grpSpPr>
        <p:sp>
          <p:nvSpPr>
            <p:cNvPr id="381984" name="Oval 32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81993" name="Text Box 41"/>
            <p:cNvSpPr txBox="1">
              <a:spLocks noChangeArrowheads="1"/>
            </p:cNvSpPr>
            <p:nvPr/>
          </p:nvSpPr>
          <p:spPr bwMode="auto">
            <a:xfrm>
              <a:off x="3452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382005" name="Group 53"/>
          <p:cNvGrpSpPr>
            <a:grpSpLocks/>
          </p:cNvGrpSpPr>
          <p:nvPr/>
        </p:nvGrpSpPr>
        <p:grpSpPr bwMode="auto">
          <a:xfrm>
            <a:off x="3811588" y="3654425"/>
            <a:ext cx="684212" cy="1981200"/>
            <a:chOff x="2116" y="1819"/>
            <a:chExt cx="431" cy="1248"/>
          </a:xfrm>
        </p:grpSpPr>
        <p:sp>
          <p:nvSpPr>
            <p:cNvPr id="381983" name="Text Box 31"/>
            <p:cNvSpPr txBox="1">
              <a:spLocks noChangeArrowheads="1"/>
            </p:cNvSpPr>
            <p:nvPr/>
          </p:nvSpPr>
          <p:spPr bwMode="auto">
            <a:xfrm>
              <a:off x="2335" y="2779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381994" name="Oval 4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</a:p>
          </p:txBody>
        </p:sp>
      </p:grpSp>
      <p:grpSp>
        <p:nvGrpSpPr>
          <p:cNvPr id="382008" name="Group 56"/>
          <p:cNvGrpSpPr>
            <a:grpSpLocks/>
          </p:cNvGrpSpPr>
          <p:nvPr/>
        </p:nvGrpSpPr>
        <p:grpSpPr bwMode="auto">
          <a:xfrm>
            <a:off x="3806825" y="2349500"/>
            <a:ext cx="2098675" cy="3286125"/>
            <a:chOff x="2113" y="997"/>
            <a:chExt cx="1322" cy="2070"/>
          </a:xfrm>
        </p:grpSpPr>
        <p:sp>
          <p:nvSpPr>
            <p:cNvPr id="381990" name="Oval 38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</a:t>
              </a:r>
            </a:p>
          </p:txBody>
        </p:sp>
        <p:sp>
          <p:nvSpPr>
            <p:cNvPr id="381995" name="Text Box 43"/>
            <p:cNvSpPr txBox="1">
              <a:spLocks noChangeArrowheads="1"/>
            </p:cNvSpPr>
            <p:nvPr/>
          </p:nvSpPr>
          <p:spPr bwMode="auto">
            <a:xfrm>
              <a:off x="3180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G</a:t>
              </a:r>
            </a:p>
          </p:txBody>
        </p:sp>
      </p:grpSp>
      <p:grpSp>
        <p:nvGrpSpPr>
          <p:cNvPr id="382004" name="Group 52"/>
          <p:cNvGrpSpPr>
            <a:grpSpLocks/>
          </p:cNvGrpSpPr>
          <p:nvPr/>
        </p:nvGrpSpPr>
        <p:grpSpPr bwMode="auto">
          <a:xfrm>
            <a:off x="3290888" y="3654425"/>
            <a:ext cx="785812" cy="1981200"/>
            <a:chOff x="1788" y="1819"/>
            <a:chExt cx="495" cy="1248"/>
          </a:xfrm>
        </p:grpSpPr>
        <p:sp>
          <p:nvSpPr>
            <p:cNvPr id="381981" name="Text Box 29"/>
            <p:cNvSpPr txBox="1">
              <a:spLocks noChangeArrowheads="1"/>
            </p:cNvSpPr>
            <p:nvPr/>
          </p:nvSpPr>
          <p:spPr bwMode="auto">
            <a:xfrm>
              <a:off x="2092" y="2779"/>
              <a:ext cx="19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381996" name="Oval 44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</a:p>
          </p:txBody>
        </p:sp>
      </p:grpSp>
      <p:grpSp>
        <p:nvGrpSpPr>
          <p:cNvPr id="382010" name="Group 58"/>
          <p:cNvGrpSpPr>
            <a:grpSpLocks/>
          </p:cNvGrpSpPr>
          <p:nvPr/>
        </p:nvGrpSpPr>
        <p:grpSpPr bwMode="auto">
          <a:xfrm>
            <a:off x="3001963" y="958850"/>
            <a:ext cx="3802062" cy="4676775"/>
            <a:chOff x="1606" y="121"/>
            <a:chExt cx="2395" cy="2946"/>
          </a:xfrm>
        </p:grpSpPr>
        <p:sp>
          <p:nvSpPr>
            <p:cNvPr id="381978" name="Oval 26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81997" name="Text Box 45"/>
            <p:cNvSpPr txBox="1">
              <a:spLocks noChangeArrowheads="1"/>
            </p:cNvSpPr>
            <p:nvPr/>
          </p:nvSpPr>
          <p:spPr bwMode="auto">
            <a:xfrm>
              <a:off x="375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382006" name="Group 54"/>
          <p:cNvGrpSpPr>
            <a:grpSpLocks/>
          </p:cNvGrpSpPr>
          <p:nvPr/>
        </p:nvGrpSpPr>
        <p:grpSpPr bwMode="auto">
          <a:xfrm>
            <a:off x="4364038" y="3654425"/>
            <a:ext cx="658812" cy="1981200"/>
            <a:chOff x="2464" y="1819"/>
            <a:chExt cx="415" cy="1248"/>
          </a:xfrm>
        </p:grpSpPr>
        <p:sp>
          <p:nvSpPr>
            <p:cNvPr id="381989" name="Text Box 37"/>
            <p:cNvSpPr txBox="1">
              <a:spLocks noChangeArrowheads="1"/>
            </p:cNvSpPr>
            <p:nvPr/>
          </p:nvSpPr>
          <p:spPr bwMode="auto">
            <a:xfrm>
              <a:off x="263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381998" name="Oval 46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</a:p>
          </p:txBody>
        </p:sp>
      </p:grpSp>
      <p:sp>
        <p:nvSpPr>
          <p:cNvPr id="382011" name="Text Box 59"/>
          <p:cNvSpPr txBox="1">
            <a:spLocks noChangeArrowheads="1"/>
          </p:cNvSpPr>
          <p:nvPr/>
        </p:nvSpPr>
        <p:spPr bwMode="auto">
          <a:xfrm>
            <a:off x="395289" y="188913"/>
            <a:ext cx="4248150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树的后根遍历示例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9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遍历完毕</a:t>
            </a: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4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20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Freeform 2"/>
          <p:cNvSpPr>
            <a:spLocks noChangeAspect="1"/>
          </p:cNvSpPr>
          <p:nvPr/>
        </p:nvSpPr>
        <p:spPr bwMode="auto">
          <a:xfrm>
            <a:off x="3384531" y="3186113"/>
            <a:ext cx="295275" cy="381000"/>
          </a:xfrm>
          <a:custGeom>
            <a:avLst/>
            <a:gdLst/>
            <a:ahLst/>
            <a:cxnLst>
              <a:cxn ang="0">
                <a:pos x="186" y="0"/>
              </a:cxn>
              <a:cxn ang="0">
                <a:pos x="0" y="240"/>
              </a:cxn>
            </a:cxnLst>
            <a:rect l="0" t="0" r="r" b="b"/>
            <a:pathLst>
              <a:path w="186" h="240">
                <a:moveTo>
                  <a:pt x="186" y="0"/>
                </a:moveTo>
                <a:lnTo>
                  <a:pt x="0" y="240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98" name="Freeform 22"/>
          <p:cNvSpPr>
            <a:spLocks noChangeAspect="1"/>
          </p:cNvSpPr>
          <p:nvPr/>
        </p:nvSpPr>
        <p:spPr bwMode="auto">
          <a:xfrm>
            <a:off x="3836968" y="2624138"/>
            <a:ext cx="4763" cy="287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239"/>
              </a:cxn>
            </a:cxnLst>
            <a:rect l="0" t="0" r="r" b="b"/>
            <a:pathLst>
              <a:path w="3" h="239">
                <a:moveTo>
                  <a:pt x="0" y="0"/>
                </a:moveTo>
                <a:lnTo>
                  <a:pt x="3" y="239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97" name="Freeform 21"/>
          <p:cNvSpPr>
            <a:spLocks/>
          </p:cNvSpPr>
          <p:nvPr/>
        </p:nvSpPr>
        <p:spPr bwMode="auto">
          <a:xfrm>
            <a:off x="3829031" y="1946275"/>
            <a:ext cx="1587" cy="3238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256"/>
              </a:cxn>
            </a:cxnLst>
            <a:rect l="0" t="0" r="r" b="b"/>
            <a:pathLst>
              <a:path w="8" h="256">
                <a:moveTo>
                  <a:pt x="8" y="0"/>
                </a:moveTo>
                <a:lnTo>
                  <a:pt x="0" y="25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80" name="Freeform 4"/>
          <p:cNvSpPr>
            <a:spLocks noChangeAspect="1"/>
          </p:cNvSpPr>
          <p:nvPr/>
        </p:nvSpPr>
        <p:spPr bwMode="auto">
          <a:xfrm>
            <a:off x="2003406" y="1873250"/>
            <a:ext cx="177800" cy="388938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0" y="245"/>
              </a:cxn>
            </a:cxnLst>
            <a:rect l="0" t="0" r="r" b="b"/>
            <a:pathLst>
              <a:path w="112" h="245">
                <a:moveTo>
                  <a:pt x="112" y="0"/>
                </a:moveTo>
                <a:lnTo>
                  <a:pt x="0" y="245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79" name="Freeform 3"/>
          <p:cNvSpPr>
            <a:spLocks noChangeAspect="1"/>
          </p:cNvSpPr>
          <p:nvPr/>
        </p:nvSpPr>
        <p:spPr bwMode="auto">
          <a:xfrm>
            <a:off x="2427268" y="1892300"/>
            <a:ext cx="176213" cy="379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98"/>
              </a:cxn>
            </a:cxnLst>
            <a:rect l="0" t="0" r="r" b="b"/>
            <a:pathLst>
              <a:path w="139" h="298">
                <a:moveTo>
                  <a:pt x="0" y="0"/>
                </a:moveTo>
                <a:lnTo>
                  <a:pt x="139" y="298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95" name="Freeform 19"/>
          <p:cNvSpPr>
            <a:spLocks noChangeAspect="1"/>
          </p:cNvSpPr>
          <p:nvPr/>
        </p:nvSpPr>
        <p:spPr bwMode="auto">
          <a:xfrm>
            <a:off x="2382818" y="1117600"/>
            <a:ext cx="484188" cy="484188"/>
          </a:xfrm>
          <a:custGeom>
            <a:avLst/>
            <a:gdLst/>
            <a:ahLst/>
            <a:cxnLst>
              <a:cxn ang="0">
                <a:pos x="382" y="0"/>
              </a:cxn>
              <a:cxn ang="0">
                <a:pos x="0" y="382"/>
              </a:cxn>
            </a:cxnLst>
            <a:rect l="0" t="0" r="r" b="b"/>
            <a:pathLst>
              <a:path w="382" h="382">
                <a:moveTo>
                  <a:pt x="382" y="0"/>
                </a:moveTo>
                <a:lnTo>
                  <a:pt x="0" y="38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96" name="Freeform 20"/>
          <p:cNvSpPr>
            <a:spLocks noChangeAspect="1"/>
          </p:cNvSpPr>
          <p:nvPr/>
        </p:nvSpPr>
        <p:spPr bwMode="auto">
          <a:xfrm>
            <a:off x="3214668" y="1122363"/>
            <a:ext cx="498475" cy="498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" y="314"/>
              </a:cxn>
            </a:cxnLst>
            <a:rect l="0" t="0" r="r" b="b"/>
            <a:pathLst>
              <a:path w="314" h="314">
                <a:moveTo>
                  <a:pt x="0" y="0"/>
                </a:moveTo>
                <a:lnTo>
                  <a:pt x="314" y="314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81" name="Freeform 5"/>
          <p:cNvSpPr>
            <a:spLocks noChangeAspect="1"/>
          </p:cNvSpPr>
          <p:nvPr/>
        </p:nvSpPr>
        <p:spPr bwMode="auto">
          <a:xfrm>
            <a:off x="3836968" y="3267075"/>
            <a:ext cx="3175" cy="312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52"/>
              </a:cxn>
            </a:cxnLst>
            <a:rect l="0" t="0" r="r" b="b"/>
            <a:pathLst>
              <a:path w="2" h="252">
                <a:moveTo>
                  <a:pt x="0" y="0"/>
                </a:moveTo>
                <a:lnTo>
                  <a:pt x="2" y="252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82" name="Freeform 6"/>
          <p:cNvSpPr>
            <a:spLocks noChangeAspect="1"/>
          </p:cNvSpPr>
          <p:nvPr/>
        </p:nvSpPr>
        <p:spPr bwMode="auto">
          <a:xfrm>
            <a:off x="3986193" y="3168650"/>
            <a:ext cx="352425" cy="414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8" y="326"/>
              </a:cxn>
            </a:cxnLst>
            <a:rect l="0" t="0" r="r" b="b"/>
            <a:pathLst>
              <a:path w="278" h="326">
                <a:moveTo>
                  <a:pt x="0" y="0"/>
                </a:moveTo>
                <a:lnTo>
                  <a:pt x="278" y="326"/>
                </a:lnTo>
              </a:path>
            </a:pathLst>
          </a:custGeom>
          <a:ln w="19050"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83" name="Freeform 7"/>
          <p:cNvSpPr>
            <a:spLocks noChangeAspect="1"/>
          </p:cNvSpPr>
          <p:nvPr/>
        </p:nvSpPr>
        <p:spPr bwMode="auto">
          <a:xfrm>
            <a:off x="3032106" y="1223963"/>
            <a:ext cx="3175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84"/>
              </a:cxn>
            </a:cxnLst>
            <a:rect l="0" t="0" r="r" b="b"/>
            <a:pathLst>
              <a:path w="2" h="284">
                <a:moveTo>
                  <a:pt x="0" y="0"/>
                </a:moveTo>
                <a:lnTo>
                  <a:pt x="2" y="284"/>
                </a:lnTo>
              </a:path>
            </a:pathLst>
          </a:cu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b="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2984" name="Oval 8"/>
          <p:cNvSpPr>
            <a:spLocks noChangeAspect="1" noChangeArrowheads="1"/>
          </p:cNvSpPr>
          <p:nvPr/>
        </p:nvSpPr>
        <p:spPr bwMode="auto">
          <a:xfrm>
            <a:off x="2859068" y="882650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</a:p>
        </p:txBody>
      </p:sp>
      <p:sp>
        <p:nvSpPr>
          <p:cNvPr id="382985" name="Oval 9"/>
          <p:cNvSpPr>
            <a:spLocks noChangeAspect="1" noChangeArrowheads="1"/>
          </p:cNvSpPr>
          <p:nvPr/>
        </p:nvSpPr>
        <p:spPr bwMode="auto">
          <a:xfrm>
            <a:off x="2136756" y="1582738"/>
            <a:ext cx="346075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</a:p>
        </p:txBody>
      </p:sp>
      <p:sp>
        <p:nvSpPr>
          <p:cNvPr id="382986" name="Oval 10"/>
          <p:cNvSpPr>
            <a:spLocks noChangeAspect="1" noChangeArrowheads="1"/>
          </p:cNvSpPr>
          <p:nvPr/>
        </p:nvSpPr>
        <p:spPr bwMode="auto">
          <a:xfrm>
            <a:off x="2859068" y="1582738"/>
            <a:ext cx="344488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</a:p>
        </p:txBody>
      </p:sp>
      <p:sp>
        <p:nvSpPr>
          <p:cNvPr id="382987" name="Oval 11"/>
          <p:cNvSpPr>
            <a:spLocks noChangeAspect="1" noChangeArrowheads="1"/>
          </p:cNvSpPr>
          <p:nvPr/>
        </p:nvSpPr>
        <p:spPr bwMode="auto">
          <a:xfrm>
            <a:off x="3651231" y="1582738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</a:p>
        </p:txBody>
      </p:sp>
      <p:sp>
        <p:nvSpPr>
          <p:cNvPr id="382988" name="Oval 12"/>
          <p:cNvSpPr>
            <a:spLocks noChangeAspect="1" noChangeArrowheads="1"/>
          </p:cNvSpPr>
          <p:nvPr/>
        </p:nvSpPr>
        <p:spPr bwMode="auto">
          <a:xfrm>
            <a:off x="1785918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</a:p>
        </p:txBody>
      </p:sp>
      <p:sp>
        <p:nvSpPr>
          <p:cNvPr id="382989" name="Oval 13"/>
          <p:cNvSpPr>
            <a:spLocks noChangeAspect="1" noChangeArrowheads="1"/>
          </p:cNvSpPr>
          <p:nvPr/>
        </p:nvSpPr>
        <p:spPr bwMode="auto">
          <a:xfrm>
            <a:off x="2455843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</a:p>
        </p:txBody>
      </p:sp>
      <p:sp>
        <p:nvSpPr>
          <p:cNvPr id="382990" name="Oval 14"/>
          <p:cNvSpPr>
            <a:spLocks noChangeAspect="1" noChangeArrowheads="1"/>
          </p:cNvSpPr>
          <p:nvPr/>
        </p:nvSpPr>
        <p:spPr bwMode="auto">
          <a:xfrm>
            <a:off x="3663931" y="2273300"/>
            <a:ext cx="346075" cy="346075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</a:p>
        </p:txBody>
      </p:sp>
      <p:sp>
        <p:nvSpPr>
          <p:cNvPr id="382991" name="Oval 15"/>
          <p:cNvSpPr>
            <a:spLocks noChangeAspect="1" noChangeArrowheads="1"/>
          </p:cNvSpPr>
          <p:nvPr/>
        </p:nvSpPr>
        <p:spPr bwMode="auto">
          <a:xfrm>
            <a:off x="3657581" y="2919413"/>
            <a:ext cx="344487" cy="344487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</a:p>
        </p:txBody>
      </p:sp>
      <p:sp>
        <p:nvSpPr>
          <p:cNvPr id="382992" name="Oval 16"/>
          <p:cNvSpPr>
            <a:spLocks noChangeAspect="1" noChangeArrowheads="1"/>
          </p:cNvSpPr>
          <p:nvPr/>
        </p:nvSpPr>
        <p:spPr bwMode="auto">
          <a:xfrm>
            <a:off x="3668693" y="3578225"/>
            <a:ext cx="344488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</a:p>
        </p:txBody>
      </p:sp>
      <p:sp>
        <p:nvSpPr>
          <p:cNvPr id="382993" name="Oval 17"/>
          <p:cNvSpPr>
            <a:spLocks noChangeAspect="1" noChangeArrowheads="1"/>
          </p:cNvSpPr>
          <p:nvPr/>
        </p:nvSpPr>
        <p:spPr bwMode="auto">
          <a:xfrm>
            <a:off x="3147993" y="35782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</a:p>
        </p:txBody>
      </p:sp>
      <p:sp>
        <p:nvSpPr>
          <p:cNvPr id="382994" name="Oval 18"/>
          <p:cNvSpPr>
            <a:spLocks noChangeAspect="1" noChangeArrowheads="1"/>
          </p:cNvSpPr>
          <p:nvPr/>
        </p:nvSpPr>
        <p:spPr bwMode="auto">
          <a:xfrm>
            <a:off x="4221143" y="3578225"/>
            <a:ext cx="346075" cy="344488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</a:p>
        </p:txBody>
      </p:sp>
      <p:sp>
        <p:nvSpPr>
          <p:cNvPr id="382999" name="Text Box 23"/>
          <p:cNvSpPr txBox="1">
            <a:spLocks noChangeArrowheads="1"/>
          </p:cNvSpPr>
          <p:nvPr/>
        </p:nvSpPr>
        <p:spPr bwMode="auto">
          <a:xfrm>
            <a:off x="703263" y="4313238"/>
            <a:ext cx="4851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层次</a:t>
            </a:r>
            <a:r>
              <a:rPr kumimoji="1" lang="zh-CN" altLang="en-US">
                <a:latin typeface="楷体" pitchFamily="49" charset="-122"/>
                <a:ea typeface="楷体" pitchFamily="49" charset="-122"/>
              </a:rPr>
              <a:t>遍历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的结点访问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次序：</a:t>
            </a:r>
          </a:p>
        </p:txBody>
      </p:sp>
      <p:grpSp>
        <p:nvGrpSpPr>
          <p:cNvPr id="383000" name="Group 24"/>
          <p:cNvGrpSpPr>
            <a:grpSpLocks/>
          </p:cNvGrpSpPr>
          <p:nvPr/>
        </p:nvGrpSpPr>
        <p:grpSpPr bwMode="auto">
          <a:xfrm>
            <a:off x="1855788" y="885825"/>
            <a:ext cx="1347787" cy="4676775"/>
            <a:chOff x="975" y="121"/>
            <a:chExt cx="849" cy="2946"/>
          </a:xfrm>
        </p:grpSpPr>
        <p:sp>
          <p:nvSpPr>
            <p:cNvPr id="383001" name="Text Box 25"/>
            <p:cNvSpPr txBox="1">
              <a:spLocks noChangeArrowheads="1"/>
            </p:cNvSpPr>
            <p:nvPr/>
          </p:nvSpPr>
          <p:spPr bwMode="auto">
            <a:xfrm>
              <a:off x="9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83002" name="Oval 26"/>
            <p:cNvSpPr>
              <a:spLocks noChangeAspect="1" noChangeArrowheads="1"/>
            </p:cNvSpPr>
            <p:nvPr/>
          </p:nvSpPr>
          <p:spPr bwMode="auto">
            <a:xfrm>
              <a:off x="1606" y="121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 dirty="0">
                  <a:solidFill>
                    <a:srgbClr val="0000CC"/>
                  </a:solidFill>
                  <a:latin typeface="Verdana" pitchFamily="34" charset="0"/>
                  <a:ea typeface="宋体" pitchFamily="2" charset="-122"/>
                </a:rPr>
                <a:t>A</a:t>
              </a:r>
            </a:p>
          </p:txBody>
        </p:sp>
      </p:grpSp>
      <p:grpSp>
        <p:nvGrpSpPr>
          <p:cNvPr id="383024" name="Group 48"/>
          <p:cNvGrpSpPr>
            <a:grpSpLocks/>
          </p:cNvGrpSpPr>
          <p:nvPr/>
        </p:nvGrpSpPr>
        <p:grpSpPr bwMode="auto">
          <a:xfrm>
            <a:off x="2135188" y="1585913"/>
            <a:ext cx="584200" cy="3976687"/>
            <a:chOff x="1151" y="562"/>
            <a:chExt cx="368" cy="2505"/>
          </a:xfrm>
        </p:grpSpPr>
        <p:sp>
          <p:nvSpPr>
            <p:cNvPr id="383003" name="Text Box 27"/>
            <p:cNvSpPr txBox="1">
              <a:spLocks noChangeArrowheads="1"/>
            </p:cNvSpPr>
            <p:nvPr/>
          </p:nvSpPr>
          <p:spPr bwMode="auto">
            <a:xfrm>
              <a:off x="127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383004" name="Oval 28"/>
            <p:cNvSpPr>
              <a:spLocks noChangeAspect="1" noChangeArrowheads="1"/>
            </p:cNvSpPr>
            <p:nvPr/>
          </p:nvSpPr>
          <p:spPr bwMode="auto">
            <a:xfrm>
              <a:off x="1151" y="562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 dirty="0">
                  <a:solidFill>
                    <a:srgbClr val="0000CC"/>
                  </a:solidFill>
                  <a:latin typeface="Verdana" pitchFamily="34" charset="0"/>
                  <a:ea typeface="宋体" pitchFamily="2" charset="-122"/>
                </a:rPr>
                <a:t>B</a:t>
              </a:r>
            </a:p>
          </p:txBody>
        </p:sp>
      </p:grpSp>
      <p:grpSp>
        <p:nvGrpSpPr>
          <p:cNvPr id="383025" name="Group 49"/>
          <p:cNvGrpSpPr>
            <a:grpSpLocks/>
          </p:cNvGrpSpPr>
          <p:nvPr/>
        </p:nvGrpSpPr>
        <p:grpSpPr bwMode="auto">
          <a:xfrm>
            <a:off x="2763838" y="1585913"/>
            <a:ext cx="438150" cy="3976687"/>
            <a:chOff x="1547" y="562"/>
            <a:chExt cx="276" cy="2505"/>
          </a:xfrm>
        </p:grpSpPr>
        <p:sp>
          <p:nvSpPr>
            <p:cNvPr id="383006" name="Oval 30"/>
            <p:cNvSpPr>
              <a:spLocks noChangeAspect="1" noChangeArrowheads="1"/>
            </p:cNvSpPr>
            <p:nvPr/>
          </p:nvSpPr>
          <p:spPr bwMode="auto">
            <a:xfrm>
              <a:off x="1606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b="0" i="1">
                  <a:solidFill>
                    <a:srgbClr val="0000CC"/>
                  </a:solidFill>
                  <a:latin typeface="Verdana" pitchFamily="34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383009" name="Text Box 33"/>
            <p:cNvSpPr txBox="1">
              <a:spLocks noChangeArrowheads="1"/>
            </p:cNvSpPr>
            <p:nvPr/>
          </p:nvSpPr>
          <p:spPr bwMode="auto">
            <a:xfrm>
              <a:off x="154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383027" name="Group 51"/>
          <p:cNvGrpSpPr>
            <a:grpSpLocks/>
          </p:cNvGrpSpPr>
          <p:nvPr/>
        </p:nvGrpSpPr>
        <p:grpSpPr bwMode="auto">
          <a:xfrm>
            <a:off x="1784350" y="2276475"/>
            <a:ext cx="2232025" cy="3286125"/>
            <a:chOff x="930" y="997"/>
            <a:chExt cx="1406" cy="2070"/>
          </a:xfrm>
        </p:grpSpPr>
        <p:sp>
          <p:nvSpPr>
            <p:cNvPr id="383005" name="Text Box 29"/>
            <p:cNvSpPr txBox="1">
              <a:spLocks noChangeArrowheads="1"/>
            </p:cNvSpPr>
            <p:nvPr/>
          </p:nvSpPr>
          <p:spPr bwMode="auto">
            <a:xfrm>
              <a:off x="2092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383010" name="Oval 34"/>
            <p:cNvSpPr>
              <a:spLocks noChangeAspect="1" noChangeArrowheads="1"/>
            </p:cNvSpPr>
            <p:nvPr/>
          </p:nvSpPr>
          <p:spPr bwMode="auto">
            <a:xfrm>
              <a:off x="930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E</a:t>
              </a:r>
            </a:p>
          </p:txBody>
        </p:sp>
      </p:grpSp>
      <p:grpSp>
        <p:nvGrpSpPr>
          <p:cNvPr id="383026" name="Group 50"/>
          <p:cNvGrpSpPr>
            <a:grpSpLocks/>
          </p:cNvGrpSpPr>
          <p:nvPr/>
        </p:nvGrpSpPr>
        <p:grpSpPr bwMode="auto">
          <a:xfrm>
            <a:off x="3197225" y="1585913"/>
            <a:ext cx="796925" cy="3976687"/>
            <a:chOff x="1820" y="562"/>
            <a:chExt cx="502" cy="2505"/>
          </a:xfrm>
        </p:grpSpPr>
        <p:sp>
          <p:nvSpPr>
            <p:cNvPr id="383008" name="Oval 32"/>
            <p:cNvSpPr>
              <a:spLocks noChangeAspect="1" noChangeArrowheads="1"/>
            </p:cNvSpPr>
            <p:nvPr/>
          </p:nvSpPr>
          <p:spPr bwMode="auto">
            <a:xfrm>
              <a:off x="2105" y="562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83011" name="Text Box 35"/>
            <p:cNvSpPr txBox="1">
              <a:spLocks noChangeArrowheads="1"/>
            </p:cNvSpPr>
            <p:nvPr/>
          </p:nvSpPr>
          <p:spPr bwMode="auto">
            <a:xfrm>
              <a:off x="1820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383028" name="Group 52"/>
          <p:cNvGrpSpPr>
            <a:grpSpLocks/>
          </p:cNvGrpSpPr>
          <p:nvPr/>
        </p:nvGrpSpPr>
        <p:grpSpPr bwMode="auto">
          <a:xfrm>
            <a:off x="2454275" y="2276475"/>
            <a:ext cx="1947863" cy="3286125"/>
            <a:chOff x="1352" y="997"/>
            <a:chExt cx="1227" cy="2070"/>
          </a:xfrm>
        </p:grpSpPr>
        <p:sp>
          <p:nvSpPr>
            <p:cNvPr id="383007" name="Text Box 31"/>
            <p:cNvSpPr txBox="1">
              <a:spLocks noChangeArrowheads="1"/>
            </p:cNvSpPr>
            <p:nvPr/>
          </p:nvSpPr>
          <p:spPr bwMode="auto">
            <a:xfrm>
              <a:off x="2335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383012" name="Oval 36"/>
            <p:cNvSpPr>
              <a:spLocks noChangeAspect="1" noChangeArrowheads="1"/>
            </p:cNvSpPr>
            <p:nvPr/>
          </p:nvSpPr>
          <p:spPr bwMode="auto">
            <a:xfrm>
              <a:off x="1352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</a:t>
              </a:r>
            </a:p>
          </p:txBody>
        </p:sp>
      </p:grpSp>
      <p:grpSp>
        <p:nvGrpSpPr>
          <p:cNvPr id="383029" name="Group 53"/>
          <p:cNvGrpSpPr>
            <a:grpSpLocks/>
          </p:cNvGrpSpPr>
          <p:nvPr/>
        </p:nvGrpSpPr>
        <p:grpSpPr bwMode="auto">
          <a:xfrm>
            <a:off x="3662363" y="2276475"/>
            <a:ext cx="1233487" cy="3286125"/>
            <a:chOff x="2113" y="997"/>
            <a:chExt cx="777" cy="2070"/>
          </a:xfrm>
        </p:grpSpPr>
        <p:sp>
          <p:nvSpPr>
            <p:cNvPr id="383013" name="Text Box 37"/>
            <p:cNvSpPr txBox="1">
              <a:spLocks noChangeArrowheads="1"/>
            </p:cNvSpPr>
            <p:nvPr/>
          </p:nvSpPr>
          <p:spPr bwMode="auto">
            <a:xfrm>
              <a:off x="2635" y="2779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383014" name="Oval 38"/>
            <p:cNvSpPr>
              <a:spLocks noChangeAspect="1" noChangeArrowheads="1"/>
            </p:cNvSpPr>
            <p:nvPr/>
          </p:nvSpPr>
          <p:spPr bwMode="auto">
            <a:xfrm>
              <a:off x="2113" y="997"/>
              <a:ext cx="218" cy="218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G</a:t>
              </a:r>
            </a:p>
          </p:txBody>
        </p:sp>
      </p:grpSp>
      <p:grpSp>
        <p:nvGrpSpPr>
          <p:cNvPr id="383030" name="Group 54"/>
          <p:cNvGrpSpPr>
            <a:grpSpLocks/>
          </p:cNvGrpSpPr>
          <p:nvPr/>
        </p:nvGrpSpPr>
        <p:grpSpPr bwMode="auto">
          <a:xfrm>
            <a:off x="3656013" y="2922588"/>
            <a:ext cx="1687512" cy="2640012"/>
            <a:chOff x="2109" y="1404"/>
            <a:chExt cx="1063" cy="1663"/>
          </a:xfrm>
        </p:grpSpPr>
        <p:sp>
          <p:nvSpPr>
            <p:cNvPr id="383015" name="Text Box 39"/>
            <p:cNvSpPr txBox="1">
              <a:spLocks noChangeArrowheads="1"/>
            </p:cNvSpPr>
            <p:nvPr/>
          </p:nvSpPr>
          <p:spPr bwMode="auto">
            <a:xfrm>
              <a:off x="2907" y="2779"/>
              <a:ext cx="26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383016" name="Oval 40"/>
            <p:cNvSpPr>
              <a:spLocks noChangeAspect="1" noChangeArrowheads="1"/>
            </p:cNvSpPr>
            <p:nvPr/>
          </p:nvSpPr>
          <p:spPr bwMode="auto">
            <a:xfrm>
              <a:off x="2109" y="1404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H</a:t>
              </a:r>
            </a:p>
          </p:txBody>
        </p:sp>
      </p:grpSp>
      <p:grpSp>
        <p:nvGrpSpPr>
          <p:cNvPr id="383032" name="Group 56"/>
          <p:cNvGrpSpPr>
            <a:grpSpLocks/>
          </p:cNvGrpSpPr>
          <p:nvPr/>
        </p:nvGrpSpPr>
        <p:grpSpPr bwMode="auto">
          <a:xfrm>
            <a:off x="3667125" y="3581400"/>
            <a:ext cx="2457450" cy="1981200"/>
            <a:chOff x="2116" y="1819"/>
            <a:chExt cx="1548" cy="1248"/>
          </a:xfrm>
        </p:grpSpPr>
        <p:sp>
          <p:nvSpPr>
            <p:cNvPr id="383017" name="Text Box 41"/>
            <p:cNvSpPr txBox="1">
              <a:spLocks noChangeArrowheads="1"/>
            </p:cNvSpPr>
            <p:nvPr/>
          </p:nvSpPr>
          <p:spPr bwMode="auto">
            <a:xfrm>
              <a:off x="3452" y="2779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383018" name="Oval 42"/>
            <p:cNvSpPr>
              <a:spLocks noChangeAspect="1" noChangeArrowheads="1"/>
            </p:cNvSpPr>
            <p:nvPr/>
          </p:nvSpPr>
          <p:spPr bwMode="auto">
            <a:xfrm>
              <a:off x="2116" y="1819"/>
              <a:ext cx="217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</a:p>
          </p:txBody>
        </p:sp>
      </p:grpSp>
      <p:grpSp>
        <p:nvGrpSpPr>
          <p:cNvPr id="383031" name="Group 55"/>
          <p:cNvGrpSpPr>
            <a:grpSpLocks/>
          </p:cNvGrpSpPr>
          <p:nvPr/>
        </p:nvGrpSpPr>
        <p:grpSpPr bwMode="auto">
          <a:xfrm>
            <a:off x="3146425" y="3581400"/>
            <a:ext cx="2513013" cy="1981200"/>
            <a:chOff x="1788" y="1819"/>
            <a:chExt cx="1583" cy="1248"/>
          </a:xfrm>
        </p:grpSpPr>
        <p:sp>
          <p:nvSpPr>
            <p:cNvPr id="383019" name="Text Box 43"/>
            <p:cNvSpPr txBox="1">
              <a:spLocks noChangeArrowheads="1"/>
            </p:cNvSpPr>
            <p:nvPr/>
          </p:nvSpPr>
          <p:spPr bwMode="auto">
            <a:xfrm>
              <a:off x="3180" y="2779"/>
              <a:ext cx="19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383020" name="Oval 44"/>
            <p:cNvSpPr>
              <a:spLocks noChangeAspect="1" noChangeArrowheads="1"/>
            </p:cNvSpPr>
            <p:nvPr/>
          </p:nvSpPr>
          <p:spPr bwMode="auto">
            <a:xfrm>
              <a:off x="1788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</a:t>
              </a:r>
            </a:p>
          </p:txBody>
        </p:sp>
      </p:grpSp>
      <p:grpSp>
        <p:nvGrpSpPr>
          <p:cNvPr id="383033" name="Group 57"/>
          <p:cNvGrpSpPr>
            <a:grpSpLocks/>
          </p:cNvGrpSpPr>
          <p:nvPr/>
        </p:nvGrpSpPr>
        <p:grpSpPr bwMode="auto">
          <a:xfrm>
            <a:off x="4219575" y="3581400"/>
            <a:ext cx="2439988" cy="1981200"/>
            <a:chOff x="2464" y="1819"/>
            <a:chExt cx="1537" cy="1248"/>
          </a:xfrm>
        </p:grpSpPr>
        <p:sp>
          <p:nvSpPr>
            <p:cNvPr id="383021" name="Text Box 45"/>
            <p:cNvSpPr txBox="1">
              <a:spLocks noChangeArrowheads="1"/>
            </p:cNvSpPr>
            <p:nvPr/>
          </p:nvSpPr>
          <p:spPr bwMode="auto">
            <a:xfrm>
              <a:off x="3757" y="2779"/>
              <a:ext cx="244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i="1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383022" name="Oval 46"/>
            <p:cNvSpPr>
              <a:spLocks noChangeAspect="1" noChangeArrowheads="1"/>
            </p:cNvSpPr>
            <p:nvPr/>
          </p:nvSpPr>
          <p:spPr bwMode="auto">
            <a:xfrm>
              <a:off x="2464" y="1819"/>
              <a:ext cx="218" cy="217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</a:p>
          </p:txBody>
        </p:sp>
      </p:grpSp>
      <p:sp>
        <p:nvSpPr>
          <p:cNvPr id="383034" name="Text Box 58"/>
          <p:cNvSpPr txBox="1">
            <a:spLocks noChangeArrowheads="1"/>
          </p:cNvSpPr>
          <p:nvPr/>
        </p:nvSpPr>
        <p:spPr bwMode="auto">
          <a:xfrm>
            <a:off x="395289" y="188913"/>
            <a:ext cx="4176712" cy="457200"/>
          </a:xfrm>
          <a:prstGeom prst="rect">
            <a:avLst/>
          </a:prstGeom>
          <a:solidFill>
            <a:srgbClr val="CC00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树的层次遍历示例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9" name="Text Box 94"/>
          <p:cNvSpPr txBox="1">
            <a:spLocks noChangeArrowheads="1"/>
          </p:cNvSpPr>
          <p:nvPr/>
        </p:nvSpPr>
        <p:spPr bwMode="auto">
          <a:xfrm>
            <a:off x="3297238" y="5876925"/>
            <a:ext cx="20161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遍历完毕</a:t>
            </a: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5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8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8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8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8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8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8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84" name="Text Box 48" descr="纸莎草纸"/>
          <p:cNvSpPr txBox="1">
            <a:spLocks noChangeArrowheads="1"/>
          </p:cNvSpPr>
          <p:nvPr/>
        </p:nvSpPr>
        <p:spPr bwMode="auto">
          <a:xfrm>
            <a:off x="233363" y="260350"/>
            <a:ext cx="3762375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7.1.6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树的存储结构</a:t>
            </a:r>
          </a:p>
        </p:txBody>
      </p:sp>
      <p:sp>
        <p:nvSpPr>
          <p:cNvPr id="65585" name="Text Box 49"/>
          <p:cNvSpPr txBox="1">
            <a:spLocks noChangeArrowheads="1"/>
          </p:cNvSpPr>
          <p:nvPr/>
        </p:nvSpPr>
        <p:spPr bwMode="auto">
          <a:xfrm>
            <a:off x="611188" y="1268413"/>
            <a:ext cx="303211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1</a:t>
            </a:r>
            <a:r>
              <a:rPr kumimoji="1" lang="zh-CN" altLang="en-US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、双亲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存储结构 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647800" y="2747970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000100" y="354013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1647800" y="354013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2368525" y="3540132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1000100" y="433229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647800" y="433229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2368525" y="4332295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1295375" y="3097220"/>
            <a:ext cx="393700" cy="469900"/>
          </a:xfrm>
          <a:custGeom>
            <a:avLst/>
            <a:gdLst/>
            <a:ahLst/>
            <a:cxnLst>
              <a:cxn ang="0">
                <a:pos x="248" y="0"/>
              </a:cxn>
              <a:cxn ang="0">
                <a:pos x="0" y="296"/>
              </a:cxn>
            </a:cxnLst>
            <a:rect l="0" t="0" r="r" b="b"/>
            <a:pathLst>
              <a:path w="248" h="296">
                <a:moveTo>
                  <a:pt x="248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1863700" y="3179770"/>
            <a:ext cx="0" cy="36036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2038325" y="3097220"/>
            <a:ext cx="431800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296"/>
              </a:cxn>
            </a:cxnLst>
            <a:rect l="0" t="0" r="r" b="b"/>
            <a:pathLst>
              <a:path w="272" h="296">
                <a:moveTo>
                  <a:pt x="0" y="0"/>
                </a:moveTo>
                <a:lnTo>
                  <a:pt x="272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863700" y="3971932"/>
            <a:ext cx="0" cy="360363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1276325" y="3871920"/>
            <a:ext cx="400050" cy="469900"/>
          </a:xfrm>
          <a:custGeom>
            <a:avLst/>
            <a:gdLst/>
            <a:ahLst/>
            <a:cxnLst>
              <a:cxn ang="0">
                <a:pos x="252" y="0"/>
              </a:cxn>
              <a:cxn ang="0">
                <a:pos x="0" y="296"/>
              </a:cxn>
            </a:cxnLst>
            <a:rect l="0" t="0" r="r" b="b"/>
            <a:pathLst>
              <a:path w="252" h="296">
                <a:moveTo>
                  <a:pt x="252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Freeform 18"/>
          <p:cNvSpPr>
            <a:spLocks/>
          </p:cNvSpPr>
          <p:nvPr/>
        </p:nvSpPr>
        <p:spPr bwMode="auto">
          <a:xfrm>
            <a:off x="2057375" y="3846520"/>
            <a:ext cx="438150" cy="501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316"/>
              </a:cxn>
            </a:cxnLst>
            <a:rect l="0" t="0" r="r" b="b"/>
            <a:pathLst>
              <a:path w="276" h="316">
                <a:moveTo>
                  <a:pt x="0" y="0"/>
                </a:moveTo>
                <a:lnTo>
                  <a:pt x="276" y="31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3448025" y="3492507"/>
            <a:ext cx="720000" cy="360000"/>
          </a:xfrm>
          <a:prstGeom prst="rightArrow">
            <a:avLst>
              <a:gd name="adj1" fmla="val 50000"/>
              <a:gd name="adj2" fmla="val 42902"/>
            </a:avLst>
          </a:prstGeom>
          <a:ln>
            <a:headEnd/>
            <a:tailEnd type="none" w="med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9" name="Group 43"/>
          <p:cNvGrpSpPr>
            <a:grpSpLocks/>
          </p:cNvGrpSpPr>
          <p:nvPr/>
        </p:nvGrpSpPr>
        <p:grpSpPr bwMode="auto">
          <a:xfrm>
            <a:off x="5897538" y="2530482"/>
            <a:ext cx="647700" cy="2544763"/>
            <a:chOff x="3697" y="964"/>
            <a:chExt cx="408" cy="1603"/>
          </a:xfrm>
        </p:grpSpPr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3697" y="964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CC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3697" y="1198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3697" y="1425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3697" y="165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4" name="Rectangle 33"/>
            <p:cNvSpPr>
              <a:spLocks noChangeArrowheads="1"/>
            </p:cNvSpPr>
            <p:nvPr/>
          </p:nvSpPr>
          <p:spPr bwMode="auto">
            <a:xfrm>
              <a:off x="3697" y="187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3697" y="2113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3697" y="2340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27" name="Group 42"/>
          <p:cNvGrpSpPr>
            <a:grpSpLocks/>
          </p:cNvGrpSpPr>
          <p:nvPr/>
        </p:nvGrpSpPr>
        <p:grpSpPr bwMode="auto">
          <a:xfrm>
            <a:off x="4745013" y="2519370"/>
            <a:ext cx="1223962" cy="2581275"/>
            <a:chOff x="2971" y="957"/>
            <a:chExt cx="771" cy="1626"/>
          </a:xfrm>
        </p:grpSpPr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334" y="964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2971" y="957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334" y="1198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2971" y="1191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3334" y="1425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971" y="1418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3334" y="165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2971" y="1652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3334" y="1879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2971" y="1872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3334" y="2113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971" y="2106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</a:t>
              </a: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3334" y="2340"/>
              <a:ext cx="408" cy="22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2971" y="2333"/>
              <a:ext cx="272" cy="25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6</a:t>
              </a:r>
            </a:p>
          </p:txBody>
        </p:sp>
      </p:grpSp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2944788" y="5149857"/>
            <a:ext cx="2951162" cy="974725"/>
            <a:chOff x="1837" y="2614"/>
            <a:chExt cx="1859" cy="614"/>
          </a:xfrm>
        </p:grpSpPr>
        <p:sp>
          <p:nvSpPr>
            <p:cNvPr id="43" name="Line 44"/>
            <p:cNvSpPr>
              <a:spLocks noChangeShapeType="1"/>
            </p:cNvSpPr>
            <p:nvPr/>
          </p:nvSpPr>
          <p:spPr bwMode="auto">
            <a:xfrm flipV="1">
              <a:off x="3107" y="2614"/>
              <a:ext cx="227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45"/>
            <p:cNvSpPr txBox="1">
              <a:spLocks noChangeArrowheads="1"/>
            </p:cNvSpPr>
            <p:nvPr/>
          </p:nvSpPr>
          <p:spPr bwMode="auto">
            <a:xfrm>
              <a:off x="1837" y="2976"/>
              <a:ext cx="1859" cy="25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树的双亲存储结构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100616" y="1714488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伪指针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指示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其双亲结点的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位置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46" name="直接箭头连接符 45"/>
          <p:cNvCxnSpPr>
            <a:stCxn id="45" idx="2"/>
          </p:cNvCxnSpPr>
          <p:nvPr/>
        </p:nvCxnSpPr>
        <p:spPr>
          <a:xfrm rot="5400000">
            <a:off x="6435333" y="1900654"/>
            <a:ext cx="415884" cy="843773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6</a:t>
            </a:fld>
            <a:r>
              <a:rPr lang="en-US" altLang="zh-CN" smtClean="0"/>
              <a:t>/13</a:t>
            </a:r>
            <a:endParaRPr lang="en-US" altLang="zh-CN"/>
          </a:p>
        </p:txBody>
      </p:sp>
      <p:grpSp>
        <p:nvGrpSpPr>
          <p:cNvPr id="50" name="组合 49"/>
          <p:cNvGrpSpPr/>
          <p:nvPr/>
        </p:nvGrpSpPr>
        <p:grpSpPr>
          <a:xfrm>
            <a:off x="6643702" y="2143116"/>
            <a:ext cx="2357422" cy="1136514"/>
            <a:chOff x="6643702" y="2143116"/>
            <a:chExt cx="2357422" cy="1136514"/>
          </a:xfrm>
        </p:grpSpPr>
        <p:sp>
          <p:nvSpPr>
            <p:cNvPr id="48" name="TextBox 47"/>
            <p:cNvSpPr txBox="1"/>
            <p:nvPr/>
          </p:nvSpPr>
          <p:spPr>
            <a:xfrm>
              <a:off x="6643702" y="2571744"/>
              <a:ext cx="23574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树中任何结点只有唯一的双亲结点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9" name="上下箭头 48"/>
            <p:cNvSpPr/>
            <p:nvPr/>
          </p:nvSpPr>
          <p:spPr>
            <a:xfrm>
              <a:off x="7643834" y="2143116"/>
              <a:ext cx="180000" cy="432000"/>
            </a:xfrm>
            <a:prstGeom prst="up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285720" y="857232"/>
            <a:ext cx="5616575" cy="19416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data;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</a:t>
            </a:r>
          </a:p>
          <a:p>
            <a:pPr algn="l">
              <a:lnSpc>
                <a:spcPct val="140000"/>
              </a:lnSpc>
            </a:pPr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parent;	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指向双亲的位置</a:t>
            </a:r>
          </a:p>
          <a:p>
            <a:pPr algn="l">
              <a:lnSpc>
                <a:spcPct val="140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PTree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</p:txBody>
      </p:sp>
      <p:grpSp>
        <p:nvGrpSpPr>
          <p:cNvPr id="195617" name="Group 33"/>
          <p:cNvGrpSpPr>
            <a:grpSpLocks/>
          </p:cNvGrpSpPr>
          <p:nvPr/>
        </p:nvGrpSpPr>
        <p:grpSpPr bwMode="auto">
          <a:xfrm>
            <a:off x="214282" y="3357562"/>
            <a:ext cx="4824413" cy="1825625"/>
            <a:chOff x="204" y="1707"/>
            <a:chExt cx="3039" cy="1150"/>
          </a:xfrm>
          <a:scene3d>
            <a:camera prst="perspectiveContrastingRightFacing"/>
            <a:lightRig rig="threePt" dir="t"/>
          </a:scene3d>
        </p:grpSpPr>
        <p:sp>
          <p:nvSpPr>
            <p:cNvPr id="195589" name="Text Box 5"/>
            <p:cNvSpPr txBox="1">
              <a:spLocks noChangeArrowheads="1"/>
            </p:cNvSpPr>
            <p:nvPr/>
          </p:nvSpPr>
          <p:spPr bwMode="auto">
            <a:xfrm>
              <a:off x="295" y="2569"/>
              <a:ext cx="29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思考题：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该存储结构的优缺点？</a:t>
              </a:r>
            </a:p>
          </p:txBody>
        </p:sp>
        <p:pic>
          <p:nvPicPr>
            <p:cNvPr id="195591" name="Picture 7" descr="u=3748935793,4067141769&amp;fm=5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4" y="1707"/>
              <a:ext cx="817" cy="817"/>
            </a:xfrm>
            <a:prstGeom prst="rect">
              <a:avLst/>
            </a:prstGeom>
            <a:noFill/>
          </p:spPr>
        </p:pic>
      </p:grp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5868988" y="32147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6445250" y="32147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195594" name="Text Box 10"/>
          <p:cNvSpPr txBox="1">
            <a:spLocks noChangeArrowheads="1"/>
          </p:cNvSpPr>
          <p:nvPr/>
        </p:nvSpPr>
        <p:spPr bwMode="auto">
          <a:xfrm>
            <a:off x="5292725" y="3203600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5868988" y="3586188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95596" name="Rectangle 12"/>
          <p:cNvSpPr>
            <a:spLocks noChangeArrowheads="1"/>
          </p:cNvSpPr>
          <p:nvPr/>
        </p:nvSpPr>
        <p:spPr bwMode="auto">
          <a:xfrm>
            <a:off x="6445250" y="3586188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95597" name="Text Box 13"/>
          <p:cNvSpPr txBox="1">
            <a:spLocks noChangeArrowheads="1"/>
          </p:cNvSpPr>
          <p:nvPr/>
        </p:nvSpPr>
        <p:spPr bwMode="auto">
          <a:xfrm>
            <a:off x="5292725" y="3575075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95598" name="Rectangle 14"/>
          <p:cNvSpPr>
            <a:spLocks noChangeArrowheads="1"/>
          </p:cNvSpPr>
          <p:nvPr/>
        </p:nvSpPr>
        <p:spPr bwMode="auto">
          <a:xfrm>
            <a:off x="5868988" y="39465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95599" name="Rectangle 15"/>
          <p:cNvSpPr>
            <a:spLocks noChangeArrowheads="1"/>
          </p:cNvSpPr>
          <p:nvPr/>
        </p:nvSpPr>
        <p:spPr bwMode="auto">
          <a:xfrm>
            <a:off x="6445250" y="39465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95600" name="Text Box 16"/>
          <p:cNvSpPr txBox="1">
            <a:spLocks noChangeArrowheads="1"/>
          </p:cNvSpPr>
          <p:nvPr/>
        </p:nvSpPr>
        <p:spPr bwMode="auto">
          <a:xfrm>
            <a:off x="5292725" y="3935438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95601" name="Rectangle 17"/>
          <p:cNvSpPr>
            <a:spLocks noChangeArrowheads="1"/>
          </p:cNvSpPr>
          <p:nvPr/>
        </p:nvSpPr>
        <p:spPr bwMode="auto">
          <a:xfrm>
            <a:off x="5868988" y="431802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5602" name="Rectangle 18"/>
          <p:cNvSpPr>
            <a:spLocks noChangeArrowheads="1"/>
          </p:cNvSpPr>
          <p:nvPr/>
        </p:nvSpPr>
        <p:spPr bwMode="auto">
          <a:xfrm>
            <a:off x="6445250" y="431802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5292725" y="4306913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5868988" y="466727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95605" name="Rectangle 21"/>
          <p:cNvSpPr>
            <a:spLocks noChangeArrowheads="1"/>
          </p:cNvSpPr>
          <p:nvPr/>
        </p:nvSpPr>
        <p:spPr bwMode="auto">
          <a:xfrm>
            <a:off x="6445250" y="4667275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95606" name="Text Box 22"/>
          <p:cNvSpPr txBox="1">
            <a:spLocks noChangeArrowheads="1"/>
          </p:cNvSpPr>
          <p:nvPr/>
        </p:nvSpPr>
        <p:spPr bwMode="auto">
          <a:xfrm>
            <a:off x="5292725" y="4656163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95607" name="Rectangle 23"/>
          <p:cNvSpPr>
            <a:spLocks noChangeArrowheads="1"/>
          </p:cNvSpPr>
          <p:nvPr/>
        </p:nvSpPr>
        <p:spPr bwMode="auto">
          <a:xfrm>
            <a:off x="5868988" y="50387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95608" name="Rectangle 24"/>
          <p:cNvSpPr>
            <a:spLocks noChangeArrowheads="1"/>
          </p:cNvSpPr>
          <p:nvPr/>
        </p:nvSpPr>
        <p:spPr bwMode="auto">
          <a:xfrm>
            <a:off x="6445250" y="5038750"/>
            <a:ext cx="647700" cy="360363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95609" name="Text Box 25"/>
          <p:cNvSpPr txBox="1">
            <a:spLocks noChangeArrowheads="1"/>
          </p:cNvSpPr>
          <p:nvPr/>
        </p:nvSpPr>
        <p:spPr bwMode="auto">
          <a:xfrm>
            <a:off x="5292725" y="5027638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</a:t>
            </a:r>
          </a:p>
        </p:txBody>
      </p:sp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5868988" y="53991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195611" name="Rectangle 27"/>
          <p:cNvSpPr>
            <a:spLocks noChangeArrowheads="1"/>
          </p:cNvSpPr>
          <p:nvPr/>
        </p:nvSpPr>
        <p:spPr bwMode="auto">
          <a:xfrm>
            <a:off x="6445250" y="5399113"/>
            <a:ext cx="647700" cy="360362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95612" name="Text Box 28"/>
          <p:cNvSpPr txBox="1">
            <a:spLocks noChangeArrowheads="1"/>
          </p:cNvSpPr>
          <p:nvPr/>
        </p:nvSpPr>
        <p:spPr bwMode="auto">
          <a:xfrm>
            <a:off x="5292725" y="5388000"/>
            <a:ext cx="4318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6</a:t>
            </a:r>
          </a:p>
        </p:txBody>
      </p:sp>
      <p:sp>
        <p:nvSpPr>
          <p:cNvPr id="195613" name="Line 29"/>
          <p:cNvSpPr>
            <a:spLocks noChangeShapeType="1"/>
          </p:cNvSpPr>
          <p:nvPr/>
        </p:nvSpPr>
        <p:spPr bwMode="auto">
          <a:xfrm>
            <a:off x="4643438" y="1547838"/>
            <a:ext cx="13684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4" name="Freeform 30"/>
          <p:cNvSpPr>
            <a:spLocks/>
          </p:cNvSpPr>
          <p:nvPr/>
        </p:nvSpPr>
        <p:spPr bwMode="auto">
          <a:xfrm>
            <a:off x="6013450" y="1536725"/>
            <a:ext cx="0" cy="166687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1050"/>
              </a:cxn>
            </a:cxnLst>
            <a:rect l="0" t="0" r="r" b="b"/>
            <a:pathLst>
              <a:path w="4" h="1050">
                <a:moveTo>
                  <a:pt x="4" y="0"/>
                </a:moveTo>
                <a:lnTo>
                  <a:pt x="0" y="105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5" name="Line 31"/>
          <p:cNvSpPr>
            <a:spLocks noChangeShapeType="1"/>
          </p:cNvSpPr>
          <p:nvPr/>
        </p:nvSpPr>
        <p:spPr bwMode="auto">
          <a:xfrm>
            <a:off x="5292725" y="1979638"/>
            <a:ext cx="1439863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5616" name="Freeform 32"/>
          <p:cNvSpPr>
            <a:spLocks/>
          </p:cNvSpPr>
          <p:nvPr/>
        </p:nvSpPr>
        <p:spPr bwMode="auto">
          <a:xfrm>
            <a:off x="6731000" y="1981225"/>
            <a:ext cx="0" cy="1222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770"/>
              </a:cxn>
            </a:cxnLst>
            <a:rect l="0" t="0" r="r" b="b"/>
            <a:pathLst>
              <a:path w="2" h="770">
                <a:moveTo>
                  <a:pt x="0" y="0"/>
                </a:moveTo>
                <a:lnTo>
                  <a:pt x="2" y="770"/>
                </a:lnTo>
              </a:path>
            </a:pathLst>
          </a:custGeom>
          <a:noFill/>
          <a:ln w="28575" cap="flat" cmpd="sng">
            <a:solidFill>
              <a:srgbClr val="CC00FF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>
          <a:xfrm>
            <a:off x="6553200" y="6357958"/>
            <a:ext cx="2133600" cy="365125"/>
          </a:xfrm>
        </p:spPr>
        <p:txBody>
          <a:bodyPr/>
          <a:lstStyle/>
          <a:p>
            <a:fld id="{FFD28AF7-D4CC-4B35-B7D7-507FA0146854}" type="slidenum">
              <a:rPr lang="en-US" altLang="zh-CN" smtClean="0"/>
              <a:pPr/>
              <a:t>7</a:t>
            </a:fld>
            <a:r>
              <a:rPr lang="en-US" altLang="zh-CN" smtClean="0"/>
              <a:t>/13</a:t>
            </a:r>
            <a:endParaRPr lang="en-US" altLang="zh-CN"/>
          </a:p>
        </p:txBody>
      </p:sp>
      <p:sp>
        <p:nvSpPr>
          <p:cNvPr id="32" name="TextBox 31"/>
          <p:cNvSpPr txBox="1"/>
          <p:nvPr/>
        </p:nvSpPr>
        <p:spPr>
          <a:xfrm>
            <a:off x="285720" y="285728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双亲存储结构的类型声明如下：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28596" y="428604"/>
            <a:ext cx="331787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2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、孩子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链存储结构      </a:t>
            </a:r>
            <a:endParaRPr kumimoji="1" lang="zh-CN" altLang="en-US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6704" name="Rectangle 144"/>
          <p:cNvSpPr>
            <a:spLocks noChangeArrowheads="1"/>
          </p:cNvSpPr>
          <p:nvPr/>
        </p:nvSpPr>
        <p:spPr bwMode="auto">
          <a:xfrm>
            <a:off x="0" y="3251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706" name="Rectangle 146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809" name="Rectangle 249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812" name="Rectangle 252"/>
          <p:cNvSpPr>
            <a:spLocks noChangeArrowheads="1"/>
          </p:cNvSpPr>
          <p:nvPr/>
        </p:nvSpPr>
        <p:spPr bwMode="auto">
          <a:xfrm>
            <a:off x="0" y="3365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295369" y="150017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90544" y="3729024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90544" y="22161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798606" y="2216137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42844" y="3008299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90544" y="3008299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11269" y="3008299"/>
            <a:ext cx="431800" cy="4318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1014381" y="3438512"/>
            <a:ext cx="1588" cy="285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180"/>
              </a:cxn>
            </a:cxnLst>
            <a:rect l="0" t="0" r="r" b="b"/>
            <a:pathLst>
              <a:path w="25" h="180">
                <a:moveTo>
                  <a:pt x="0" y="0"/>
                </a:moveTo>
                <a:lnTo>
                  <a:pt x="25" y="180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1071531" y="1857362"/>
            <a:ext cx="273050" cy="374650"/>
          </a:xfrm>
          <a:custGeom>
            <a:avLst/>
            <a:gdLst/>
            <a:ahLst/>
            <a:cxnLst>
              <a:cxn ang="0">
                <a:pos x="172" y="0"/>
              </a:cxn>
              <a:cxn ang="0">
                <a:pos x="0" y="236"/>
              </a:cxn>
            </a:cxnLst>
            <a:rect l="0" t="0" r="r" b="b"/>
            <a:pathLst>
              <a:path w="172" h="236">
                <a:moveTo>
                  <a:pt x="172" y="0"/>
                </a:moveTo>
                <a:lnTo>
                  <a:pt x="0" y="23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1674781" y="1851012"/>
            <a:ext cx="2667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240"/>
              </a:cxn>
            </a:cxnLst>
            <a:rect l="0" t="0" r="r" b="b"/>
            <a:pathLst>
              <a:path w="168" h="240">
                <a:moveTo>
                  <a:pt x="0" y="0"/>
                </a:moveTo>
                <a:lnTo>
                  <a:pt x="168" y="240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006444" y="2647937"/>
            <a:ext cx="0" cy="360362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419069" y="2547924"/>
            <a:ext cx="400050" cy="469900"/>
          </a:xfrm>
          <a:custGeom>
            <a:avLst/>
            <a:gdLst/>
            <a:ahLst/>
            <a:cxnLst>
              <a:cxn ang="0">
                <a:pos x="252" y="0"/>
              </a:cxn>
              <a:cxn ang="0">
                <a:pos x="0" y="296"/>
              </a:cxn>
            </a:cxnLst>
            <a:rect l="0" t="0" r="r" b="b"/>
            <a:pathLst>
              <a:path w="252" h="296">
                <a:moveTo>
                  <a:pt x="252" y="0"/>
                </a:moveTo>
                <a:lnTo>
                  <a:pt x="0" y="29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1200119" y="2522524"/>
            <a:ext cx="438150" cy="501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316"/>
              </a:cxn>
            </a:cxnLst>
            <a:rect l="0" t="0" r="r" b="b"/>
            <a:pathLst>
              <a:path w="276" h="316">
                <a:moveTo>
                  <a:pt x="0" y="0"/>
                </a:moveTo>
                <a:lnTo>
                  <a:pt x="276" y="316"/>
                </a:ln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2786050" y="1787512"/>
            <a:ext cx="6140431" cy="2952751"/>
            <a:chOff x="2786050" y="1787512"/>
            <a:chExt cx="6140431" cy="2952751"/>
          </a:xfrm>
        </p:grpSpPr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2786050" y="2643183"/>
              <a:ext cx="684000" cy="360000"/>
            </a:xfrm>
            <a:prstGeom prst="rightArrow">
              <a:avLst>
                <a:gd name="adj1" fmla="val 50000"/>
                <a:gd name="adj2" fmla="val 25000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895819" y="1787512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975319" y="1787512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543519" y="1787512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6407119" y="1787512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103656" y="27241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183156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751356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614956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480144" y="27241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7559644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7127844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7991444" y="27241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806669" y="35877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88616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45436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431796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895819" y="35877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97531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54351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6407119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983381" y="3587737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8062881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7631081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494681" y="3587737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 flipH="1">
              <a:off x="5110131" y="1931975"/>
              <a:ext cx="649287" cy="792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6191219" y="1931975"/>
              <a:ext cx="647700" cy="792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H="1">
              <a:off x="4246531" y="2940037"/>
              <a:ext cx="720725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5399056" y="2868600"/>
              <a:ext cx="215900" cy="7191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5830856" y="2940037"/>
              <a:ext cx="1439862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894231" y="4379900"/>
              <a:ext cx="6477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973731" y="4379900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541931" y="4379900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/>
                <a:t>∧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405531" y="4379900"/>
              <a:ext cx="431800" cy="36036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/>
                <a:t>∧</a:t>
              </a: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5686394" y="3803637"/>
              <a:ext cx="0" cy="5762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" name="Group 58"/>
          <p:cNvGrpSpPr>
            <a:grpSpLocks/>
          </p:cNvGrpSpPr>
          <p:nvPr/>
        </p:nvGrpSpPr>
        <p:grpSpPr bwMode="auto">
          <a:xfrm>
            <a:off x="2879694" y="4860912"/>
            <a:ext cx="2951162" cy="1031875"/>
            <a:chOff x="1837" y="2614"/>
            <a:chExt cx="1859" cy="650"/>
          </a:xfrm>
        </p:grpSpPr>
        <p:sp>
          <p:nvSpPr>
            <p:cNvPr id="58" name="Line 59"/>
            <p:cNvSpPr>
              <a:spLocks noChangeShapeType="1"/>
            </p:cNvSpPr>
            <p:nvPr/>
          </p:nvSpPr>
          <p:spPr bwMode="auto">
            <a:xfrm flipV="1">
              <a:off x="3107" y="2614"/>
              <a:ext cx="227" cy="2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Text Box 60"/>
            <p:cNvSpPr txBox="1">
              <a:spLocks noChangeArrowheads="1"/>
            </p:cNvSpPr>
            <p:nvPr/>
          </p:nvSpPr>
          <p:spPr bwMode="auto">
            <a:xfrm>
              <a:off x="1837" y="2976"/>
              <a:ext cx="1859" cy="28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树的孩子链存储结构</a:t>
              </a:r>
            </a:p>
          </p:txBody>
        </p:sp>
      </p:grp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8</a:t>
            </a:fld>
            <a:r>
              <a:rPr lang="en-US" altLang="zh-CN" smtClean="0"/>
              <a:t>/13</a:t>
            </a:r>
            <a:endParaRPr lang="en-US" altLang="zh-CN"/>
          </a:p>
        </p:txBody>
      </p:sp>
      <p:sp>
        <p:nvSpPr>
          <p:cNvPr id="62" name="TextBox 61"/>
          <p:cNvSpPr txBox="1"/>
          <p:nvPr/>
        </p:nvSpPr>
        <p:spPr>
          <a:xfrm>
            <a:off x="4500562" y="1142984"/>
            <a:ext cx="3357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每个指针指向一颗子树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428596" y="1285860"/>
            <a:ext cx="6107125" cy="1449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node</a:t>
            </a: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data;		</a:t>
            </a: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结点的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值</a:t>
            </a:r>
          </a:p>
          <a:p>
            <a:pPr algn="l"/>
            <a:r>
              <a:rPr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node *sons[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MaxSons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      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孩子结点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TSonNode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en-US" altLang="zh-CN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96617" name="Group 9"/>
          <p:cNvGrpSpPr>
            <a:grpSpLocks/>
          </p:cNvGrpSpPr>
          <p:nvPr/>
        </p:nvGrpSpPr>
        <p:grpSpPr bwMode="auto">
          <a:xfrm>
            <a:off x="1042988" y="3933826"/>
            <a:ext cx="7705725" cy="1477963"/>
            <a:chOff x="657" y="2478"/>
            <a:chExt cx="4854" cy="931"/>
          </a:xfrm>
          <a:scene3d>
            <a:camera prst="perspectiveBelow"/>
            <a:lightRig rig="threePt" dir="t"/>
          </a:scene3d>
        </p:grpSpPr>
        <p:sp>
          <p:nvSpPr>
            <p:cNvPr id="196613" name="Text Box 5"/>
            <p:cNvSpPr txBox="1">
              <a:spLocks noChangeArrowheads="1"/>
            </p:cNvSpPr>
            <p:nvPr/>
          </p:nvSpPr>
          <p:spPr bwMode="auto">
            <a:xfrm>
              <a:off x="1565" y="2478"/>
              <a:ext cx="3946" cy="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思考题：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200" dirty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）</a:t>
              </a:r>
              <a:r>
                <a:rPr lang="en-US" altLang="zh-CN" sz="2200" i="1">
                  <a:ea typeface="楷体" pitchFamily="49" charset="-122"/>
                  <a:cs typeface="Times New Roman" pitchFamily="18" charset="0"/>
                </a:rPr>
                <a:t>n</a:t>
              </a: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个结点的</a:t>
              </a:r>
              <a:r>
                <a:rPr lang="en-US" altLang="zh-CN" sz="2200" i="1" dirty="0">
                  <a:ea typeface="楷体" pitchFamily="49" charset="-122"/>
                  <a:cs typeface="Times New Roman" pitchFamily="18" charset="0"/>
                </a:rPr>
                <a:t>m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次树有多少个空指针域？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200" dirty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）孩子链存储结构的优缺点？</a:t>
              </a:r>
            </a:p>
          </p:txBody>
        </p:sp>
        <p:pic>
          <p:nvPicPr>
            <p:cNvPr id="196614" name="Picture 6" descr="u=3748935793,4067141769&amp;fm=5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57" y="2478"/>
              <a:ext cx="817" cy="817"/>
            </a:xfrm>
            <a:prstGeom prst="rect">
              <a:avLst/>
            </a:prstGeom>
            <a:noFill/>
          </p:spPr>
        </p:pic>
      </p:grpSp>
      <p:sp>
        <p:nvSpPr>
          <p:cNvPr id="196615" name="Text Box 7"/>
          <p:cNvSpPr txBox="1">
            <a:spLocks noChangeArrowheads="1"/>
          </p:cNvSpPr>
          <p:nvPr/>
        </p:nvSpPr>
        <p:spPr bwMode="auto">
          <a:xfrm>
            <a:off x="250825" y="549275"/>
            <a:ext cx="6985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ea typeface="楷体" pitchFamily="49" charset="-122"/>
                <a:cs typeface="Times New Roman" pitchFamily="18" charset="0"/>
              </a:rPr>
              <a:t>孩子链存储结构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的结点类型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声明如下：</a:t>
            </a:r>
          </a:p>
        </p:txBody>
      </p:sp>
      <p:sp>
        <p:nvSpPr>
          <p:cNvPr id="196616" name="Text Box 8"/>
          <p:cNvSpPr txBox="1">
            <a:spLocks noChangeArrowheads="1"/>
          </p:cNvSpPr>
          <p:nvPr/>
        </p:nvSpPr>
        <p:spPr bwMode="auto">
          <a:xfrm>
            <a:off x="395288" y="2924175"/>
            <a:ext cx="5689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其中，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MaxSons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为最多的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孩子结点个数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AF7-D4CC-4B35-B7D7-507FA0146854}" type="slidenum">
              <a:rPr lang="en-US" altLang="zh-CN" smtClean="0"/>
              <a:pPr/>
              <a:t>9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2942</TotalTime>
  <Words>684</Words>
  <Application>Microsoft PowerPoint</Application>
  <PresentationFormat>全屏显示(4:3)</PresentationFormat>
  <Paragraphs>290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933</cp:revision>
  <dcterms:created xsi:type="dcterms:W3CDTF">2004-04-08T11:59:15Z</dcterms:created>
  <dcterms:modified xsi:type="dcterms:W3CDTF">2017-05-20T03:01:04Z</dcterms:modified>
</cp:coreProperties>
</file>