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2"/>
  </p:notesMasterIdLst>
  <p:handoutMasterIdLst>
    <p:handoutMasterId r:id="rId13"/>
  </p:handoutMasterIdLst>
  <p:sldIdLst>
    <p:sldId id="511" r:id="rId2"/>
    <p:sldId id="512" r:id="rId3"/>
    <p:sldId id="513" r:id="rId4"/>
    <p:sldId id="514" r:id="rId5"/>
    <p:sldId id="515" r:id="rId6"/>
    <p:sldId id="516" r:id="rId7"/>
    <p:sldId id="517" r:id="rId8"/>
    <p:sldId id="518" r:id="rId9"/>
    <p:sldId id="519" r:id="rId10"/>
    <p:sldId id="502" r:id="rId11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00FF"/>
    <a:srgbClr val="CC00FF"/>
    <a:srgbClr val="663300"/>
    <a:srgbClr val="FF0000"/>
    <a:srgbClr val="003300"/>
    <a:srgbClr val="0000CC"/>
    <a:srgbClr val="EAEFA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2" autoAdjust="0"/>
    <p:restoredTop sz="94685" autoAdjust="0"/>
  </p:normalViewPr>
  <p:slideViewPr>
    <p:cSldViewPr>
      <p:cViewPr varScale="1">
        <p:scale>
          <a:sx n="60" d="100"/>
          <a:sy n="60" d="100"/>
        </p:scale>
        <p:origin x="-143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08"/>
    </p:cViewPr>
  </p:sorterViewPr>
  <p:notesViewPr>
    <p:cSldViewPr>
      <p:cViewPr varScale="1">
        <p:scale>
          <a:sx n="64" d="100"/>
          <a:sy n="64" d="100"/>
        </p:scale>
        <p:origin x="-3342" y="-12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1825E-2DD6-423E-942F-EA6D9979A86C}" type="datetimeFigureOut">
              <a:rPr lang="zh-CN" altLang="en-US" smtClean="0"/>
              <a:pPr/>
              <a:t>2017/5/20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7FB123-87C1-48B4-B953-EA86DEAB05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11A91-D85C-4DD4-88D8-23FC63CC7AD7}" type="datetimeFigureOut">
              <a:rPr lang="zh-CN" altLang="en-US" smtClean="0"/>
              <a:pPr/>
              <a:t>2017/5/20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33272-38B0-4814-B06C-3A5B064D4A0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5F3C-D6BB-4790-B880-11CFCB137DD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924EE-1F74-4849-8976-C48060B54A6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9449-C22D-4972-B4FA-BFE9FC9923E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521F-E230-481A-B6DC-7892C0473B6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6425-E9C0-4161-98D4-C9691C70AF4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C572-0AB1-4A77-962C-53ABDA37E88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115AC-7F24-4617-9273-E95A86F637D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9BF4D-6C34-4670-8BC0-8A0A1AA7844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7CB2BE83-1AD7-4D57-BED4-A5A7924D4FB7}" type="slidenum">
              <a:rPr lang="en-US" altLang="zh-CN" smtClean="0"/>
              <a:pPr/>
              <a:t>‹#›</a:t>
            </a:fld>
            <a:r>
              <a:rPr lang="en-US" altLang="zh-CN" smtClean="0"/>
              <a:t>/10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AC36-8FB6-4424-9D47-318C65F2052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37355-21D5-4F54-ACAE-D334D343724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2BD54-2A83-41D7-A0BE-AE50B782F0F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68" name="Text Box 12"/>
          <p:cNvSpPr txBox="1">
            <a:spLocks noChangeArrowheads="1"/>
          </p:cNvSpPr>
          <p:nvPr/>
        </p:nvSpPr>
        <p:spPr bwMode="auto">
          <a:xfrm>
            <a:off x="904871" y="2114544"/>
            <a:ext cx="7524781" cy="46166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回顾二叉树的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性质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4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，完全</a:t>
            </a:r>
            <a:r>
              <a:rPr lang="zh-CN" altLang="en-US" smtClean="0">
                <a:latin typeface="楷体" pitchFamily="49" charset="-122"/>
                <a:ea typeface="楷体" pitchFamily="49" charset="-122"/>
              </a:rPr>
              <a:t>二叉树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结点按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层序编号：</a:t>
            </a:r>
            <a:endParaRPr kumimoji="1" lang="en-US" altLang="zh-CN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143108" y="2905639"/>
            <a:ext cx="2714644" cy="2166435"/>
            <a:chOff x="2500298" y="4000504"/>
            <a:chExt cx="2714644" cy="2166435"/>
          </a:xfrm>
        </p:grpSpPr>
        <p:sp>
          <p:nvSpPr>
            <p:cNvPr id="14" name="椭圆 13"/>
            <p:cNvSpPr/>
            <p:nvPr/>
          </p:nvSpPr>
          <p:spPr>
            <a:xfrm>
              <a:off x="3428992" y="4000504"/>
              <a:ext cx="714380" cy="52336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err="1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CN" sz="2000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/2</a:t>
              </a:r>
              <a:endParaRPr lang="zh-CN" altLang="en-US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3428992" y="4857760"/>
              <a:ext cx="714380" cy="52336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err="1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endParaRPr lang="zh-CN" altLang="en-US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2500298" y="5643578"/>
              <a:ext cx="714380" cy="52336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err="1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CN" sz="2000" i="1" dirty="0" err="1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endParaRPr lang="zh-CN" altLang="en-US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4214810" y="5643578"/>
              <a:ext cx="1000132" cy="52336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err="1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CN" sz="2000" i="1" dirty="0" err="1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CN" sz="2000" dirty="0" err="1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+1</a:t>
              </a:r>
              <a:endParaRPr lang="zh-CN" altLang="en-US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" name="直接连接符 17"/>
            <p:cNvCxnSpPr>
              <a:stCxn id="14" idx="4"/>
              <a:endCxn id="15" idx="0"/>
            </p:cNvCxnSpPr>
            <p:nvPr/>
          </p:nvCxnSpPr>
          <p:spPr>
            <a:xfrm rot="5400000">
              <a:off x="3619235" y="4690812"/>
              <a:ext cx="333895" cy="1588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5" idx="3"/>
              <a:endCxn id="16" idx="7"/>
            </p:cNvCxnSpPr>
            <p:nvPr/>
          </p:nvCxnSpPr>
          <p:spPr>
            <a:xfrm rot="5400000">
              <a:off x="3113963" y="5300573"/>
              <a:ext cx="415745" cy="423552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15" idx="5"/>
              <a:endCxn id="17" idx="1"/>
            </p:cNvCxnSpPr>
            <p:nvPr/>
          </p:nvCxnSpPr>
          <p:spPr>
            <a:xfrm rot="16200000" flipH="1">
              <a:off x="3992142" y="5351087"/>
              <a:ext cx="415745" cy="322523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Text Box 15" descr="信纸"/>
          <p:cNvSpPr txBox="1">
            <a:spLocks noChangeArrowheads="1"/>
          </p:cNvSpPr>
          <p:nvPr/>
        </p:nvSpPr>
        <p:spPr bwMode="auto">
          <a:xfrm>
            <a:off x="2285984" y="285728"/>
            <a:ext cx="4733941" cy="579437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7.3 </a:t>
            </a:r>
            <a:r>
              <a:rPr kumimoji="1"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 </a:t>
            </a:r>
            <a:r>
              <a:rPr kumimoji="1" lang="zh-CN" altLang="en-US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二叉树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的存储结构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</a:p>
        </p:txBody>
      </p:sp>
      <p:sp>
        <p:nvSpPr>
          <p:cNvPr id="22" name="Text Box 1028" descr="纸莎草纸"/>
          <p:cNvSpPr txBox="1">
            <a:spLocks noChangeArrowheads="1"/>
          </p:cNvSpPr>
          <p:nvPr/>
        </p:nvSpPr>
        <p:spPr bwMode="auto">
          <a:xfrm>
            <a:off x="785786" y="1285860"/>
            <a:ext cx="5184775" cy="519113"/>
          </a:xfrm>
          <a:prstGeom prst="rect">
            <a:avLst/>
          </a:prstGeom>
          <a:ln>
            <a:noFill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7.3.1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二叉树的顺序存储结构</a:t>
            </a: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1</a:t>
            </a:fld>
            <a:r>
              <a:rPr lang="en-US" altLang="zh-CN" smtClean="0"/>
              <a:t>/10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endParaRPr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10</a:t>
            </a:fld>
            <a:r>
              <a:rPr lang="en-US" altLang="zh-CN" smtClean="0"/>
              <a:t>/10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97" name="Oval 1225"/>
          <p:cNvSpPr>
            <a:spLocks noChangeArrowheads="1"/>
          </p:cNvSpPr>
          <p:nvPr/>
        </p:nvSpPr>
        <p:spPr bwMode="auto">
          <a:xfrm>
            <a:off x="4211638" y="549275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81098" name="Oval 1226"/>
          <p:cNvSpPr>
            <a:spLocks noChangeArrowheads="1"/>
          </p:cNvSpPr>
          <p:nvPr/>
        </p:nvSpPr>
        <p:spPr bwMode="auto">
          <a:xfrm>
            <a:off x="3203575" y="1268413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81099" name="Oval 1227"/>
          <p:cNvSpPr>
            <a:spLocks noChangeArrowheads="1"/>
          </p:cNvSpPr>
          <p:nvPr/>
        </p:nvSpPr>
        <p:spPr bwMode="auto">
          <a:xfrm>
            <a:off x="5219700" y="1268413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81100" name="Oval 1228"/>
          <p:cNvSpPr>
            <a:spLocks noChangeArrowheads="1"/>
          </p:cNvSpPr>
          <p:nvPr/>
        </p:nvSpPr>
        <p:spPr bwMode="auto">
          <a:xfrm>
            <a:off x="2486025" y="2060575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81101" name="Freeform 1229"/>
          <p:cNvSpPr>
            <a:spLocks/>
          </p:cNvSpPr>
          <p:nvPr/>
        </p:nvSpPr>
        <p:spPr bwMode="auto">
          <a:xfrm>
            <a:off x="3568700" y="863600"/>
            <a:ext cx="666750" cy="463550"/>
          </a:xfrm>
          <a:custGeom>
            <a:avLst/>
            <a:gdLst/>
            <a:ahLst/>
            <a:cxnLst>
              <a:cxn ang="0">
                <a:pos x="420" y="0"/>
              </a:cxn>
              <a:cxn ang="0">
                <a:pos x="0" y="292"/>
              </a:cxn>
            </a:cxnLst>
            <a:rect l="0" t="0" r="r" b="b"/>
            <a:pathLst>
              <a:path w="420" h="292">
                <a:moveTo>
                  <a:pt x="420" y="0"/>
                </a:moveTo>
                <a:lnTo>
                  <a:pt x="0" y="29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1103" name="Freeform 1231"/>
          <p:cNvSpPr>
            <a:spLocks/>
          </p:cNvSpPr>
          <p:nvPr/>
        </p:nvSpPr>
        <p:spPr bwMode="auto">
          <a:xfrm>
            <a:off x="4629150" y="844550"/>
            <a:ext cx="628650" cy="50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96" y="320"/>
              </a:cxn>
            </a:cxnLst>
            <a:rect l="0" t="0" r="r" b="b"/>
            <a:pathLst>
              <a:path w="396" h="320">
                <a:moveTo>
                  <a:pt x="0" y="0"/>
                </a:moveTo>
                <a:lnTo>
                  <a:pt x="396" y="32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1104" name="Oval 1232"/>
          <p:cNvSpPr>
            <a:spLocks noChangeArrowheads="1"/>
          </p:cNvSpPr>
          <p:nvPr/>
        </p:nvSpPr>
        <p:spPr bwMode="auto">
          <a:xfrm>
            <a:off x="3856038" y="203200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81105" name="Oval 1233"/>
          <p:cNvSpPr>
            <a:spLocks noChangeArrowheads="1"/>
          </p:cNvSpPr>
          <p:nvPr/>
        </p:nvSpPr>
        <p:spPr bwMode="auto">
          <a:xfrm>
            <a:off x="4721225" y="203200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81106" name="Oval 1234"/>
          <p:cNvSpPr>
            <a:spLocks noChangeArrowheads="1"/>
          </p:cNvSpPr>
          <p:nvPr/>
        </p:nvSpPr>
        <p:spPr bwMode="auto">
          <a:xfrm>
            <a:off x="5724525" y="203200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sp>
        <p:nvSpPr>
          <p:cNvPr id="81110" name="Oval 1238"/>
          <p:cNvSpPr>
            <a:spLocks noChangeArrowheads="1"/>
          </p:cNvSpPr>
          <p:nvPr/>
        </p:nvSpPr>
        <p:spPr bwMode="auto">
          <a:xfrm>
            <a:off x="2051050" y="2852738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  <p:sp>
        <p:nvSpPr>
          <p:cNvPr id="81147" name="Freeform 1275"/>
          <p:cNvSpPr>
            <a:spLocks/>
          </p:cNvSpPr>
          <p:nvPr/>
        </p:nvSpPr>
        <p:spPr bwMode="auto">
          <a:xfrm>
            <a:off x="2819400" y="1619250"/>
            <a:ext cx="438150" cy="463550"/>
          </a:xfrm>
          <a:custGeom>
            <a:avLst/>
            <a:gdLst/>
            <a:ahLst/>
            <a:cxnLst>
              <a:cxn ang="0">
                <a:pos x="276" y="0"/>
              </a:cxn>
              <a:cxn ang="0">
                <a:pos x="0" y="292"/>
              </a:cxn>
            </a:cxnLst>
            <a:rect l="0" t="0" r="r" b="b"/>
            <a:pathLst>
              <a:path w="276" h="292">
                <a:moveTo>
                  <a:pt x="276" y="0"/>
                </a:moveTo>
                <a:lnTo>
                  <a:pt x="0" y="292"/>
                </a:lnTo>
              </a:path>
            </a:pathLst>
          </a:custGeom>
          <a:noFill/>
          <a:ln w="28575" cap="flat" cmpd="sng">
            <a:solidFill>
              <a:srgbClr val="CC00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1148" name="Freeform 1276"/>
          <p:cNvSpPr>
            <a:spLocks/>
          </p:cNvSpPr>
          <p:nvPr/>
        </p:nvSpPr>
        <p:spPr bwMode="auto">
          <a:xfrm>
            <a:off x="3600450" y="1612900"/>
            <a:ext cx="387350" cy="438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4" y="276"/>
              </a:cxn>
            </a:cxnLst>
            <a:rect l="0" t="0" r="r" b="b"/>
            <a:pathLst>
              <a:path w="244" h="276">
                <a:moveTo>
                  <a:pt x="0" y="0"/>
                </a:moveTo>
                <a:lnTo>
                  <a:pt x="244" y="276"/>
                </a:lnTo>
              </a:path>
            </a:pathLst>
          </a:custGeom>
          <a:noFill/>
          <a:ln w="28575" cap="flat" cmpd="sng">
            <a:solidFill>
              <a:srgbClr val="CC00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1149" name="Freeform 1277"/>
          <p:cNvSpPr>
            <a:spLocks/>
          </p:cNvSpPr>
          <p:nvPr/>
        </p:nvSpPr>
        <p:spPr bwMode="auto">
          <a:xfrm>
            <a:off x="5022850" y="1638300"/>
            <a:ext cx="254000" cy="406400"/>
          </a:xfrm>
          <a:custGeom>
            <a:avLst/>
            <a:gdLst/>
            <a:ahLst/>
            <a:cxnLst>
              <a:cxn ang="0">
                <a:pos x="160" y="0"/>
              </a:cxn>
              <a:cxn ang="0">
                <a:pos x="0" y="256"/>
              </a:cxn>
            </a:cxnLst>
            <a:rect l="0" t="0" r="r" b="b"/>
            <a:pathLst>
              <a:path w="160" h="256">
                <a:moveTo>
                  <a:pt x="160" y="0"/>
                </a:moveTo>
                <a:lnTo>
                  <a:pt x="0" y="256"/>
                </a:lnTo>
              </a:path>
            </a:pathLst>
          </a:custGeom>
          <a:noFill/>
          <a:ln w="28575" cap="flat" cmpd="sng">
            <a:solidFill>
              <a:srgbClr val="CC00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1150" name="Freeform 1278"/>
          <p:cNvSpPr>
            <a:spLocks/>
          </p:cNvSpPr>
          <p:nvPr/>
        </p:nvSpPr>
        <p:spPr bwMode="auto">
          <a:xfrm>
            <a:off x="5581650" y="1644650"/>
            <a:ext cx="285750" cy="406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0" y="256"/>
              </a:cxn>
            </a:cxnLst>
            <a:rect l="0" t="0" r="r" b="b"/>
            <a:pathLst>
              <a:path w="180" h="256">
                <a:moveTo>
                  <a:pt x="0" y="0"/>
                </a:moveTo>
                <a:lnTo>
                  <a:pt x="180" y="256"/>
                </a:lnTo>
              </a:path>
            </a:pathLst>
          </a:custGeom>
          <a:noFill/>
          <a:ln w="28575" cap="flat" cmpd="sng">
            <a:solidFill>
              <a:srgbClr val="CC00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1151" name="Oval 1279"/>
          <p:cNvSpPr>
            <a:spLocks noChangeArrowheads="1"/>
          </p:cNvSpPr>
          <p:nvPr/>
        </p:nvSpPr>
        <p:spPr bwMode="auto">
          <a:xfrm>
            <a:off x="2844800" y="2852738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81152" name="Oval 1280"/>
          <p:cNvSpPr>
            <a:spLocks noChangeArrowheads="1"/>
          </p:cNvSpPr>
          <p:nvPr/>
        </p:nvSpPr>
        <p:spPr bwMode="auto">
          <a:xfrm>
            <a:off x="3490913" y="2852738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J</a:t>
            </a:r>
          </a:p>
        </p:txBody>
      </p:sp>
      <p:sp>
        <p:nvSpPr>
          <p:cNvPr id="81153" name="Oval 1281"/>
          <p:cNvSpPr>
            <a:spLocks noChangeArrowheads="1"/>
          </p:cNvSpPr>
          <p:nvPr/>
        </p:nvSpPr>
        <p:spPr bwMode="auto">
          <a:xfrm>
            <a:off x="4284663" y="2852738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K</a:t>
            </a:r>
          </a:p>
        </p:txBody>
      </p:sp>
      <p:sp>
        <p:nvSpPr>
          <p:cNvPr id="81154" name="Freeform 1282"/>
          <p:cNvSpPr>
            <a:spLocks/>
          </p:cNvSpPr>
          <p:nvPr/>
        </p:nvSpPr>
        <p:spPr bwMode="auto">
          <a:xfrm>
            <a:off x="2311400" y="2451100"/>
            <a:ext cx="266700" cy="412750"/>
          </a:xfrm>
          <a:custGeom>
            <a:avLst/>
            <a:gdLst/>
            <a:ahLst/>
            <a:cxnLst>
              <a:cxn ang="0">
                <a:pos x="168" y="0"/>
              </a:cxn>
              <a:cxn ang="0">
                <a:pos x="0" y="260"/>
              </a:cxn>
            </a:cxnLst>
            <a:rect l="0" t="0" r="r" b="b"/>
            <a:pathLst>
              <a:path w="168" h="260">
                <a:moveTo>
                  <a:pt x="168" y="0"/>
                </a:moveTo>
                <a:lnTo>
                  <a:pt x="0" y="260"/>
                </a:lnTo>
              </a:path>
            </a:pathLst>
          </a:custGeom>
          <a:noFill/>
          <a:ln w="28575" cap="flat" cmpd="sng">
            <a:solidFill>
              <a:srgbClr val="CC00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1155" name="Freeform 1283"/>
          <p:cNvSpPr>
            <a:spLocks/>
          </p:cNvSpPr>
          <p:nvPr/>
        </p:nvSpPr>
        <p:spPr bwMode="auto">
          <a:xfrm>
            <a:off x="2825750" y="2451100"/>
            <a:ext cx="215900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6" y="264"/>
              </a:cxn>
            </a:cxnLst>
            <a:rect l="0" t="0" r="r" b="b"/>
            <a:pathLst>
              <a:path w="136" h="264">
                <a:moveTo>
                  <a:pt x="0" y="0"/>
                </a:moveTo>
                <a:lnTo>
                  <a:pt x="136" y="264"/>
                </a:lnTo>
              </a:path>
            </a:pathLst>
          </a:custGeom>
          <a:noFill/>
          <a:ln w="28575" cap="flat" cmpd="sng">
            <a:solidFill>
              <a:srgbClr val="CC00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1156" name="Freeform 1284"/>
          <p:cNvSpPr>
            <a:spLocks/>
          </p:cNvSpPr>
          <p:nvPr/>
        </p:nvSpPr>
        <p:spPr bwMode="auto">
          <a:xfrm>
            <a:off x="3714750" y="2425700"/>
            <a:ext cx="228600" cy="431800"/>
          </a:xfrm>
          <a:custGeom>
            <a:avLst/>
            <a:gdLst/>
            <a:ahLst/>
            <a:cxnLst>
              <a:cxn ang="0">
                <a:pos x="144" y="0"/>
              </a:cxn>
              <a:cxn ang="0">
                <a:pos x="0" y="272"/>
              </a:cxn>
            </a:cxnLst>
            <a:rect l="0" t="0" r="r" b="b"/>
            <a:pathLst>
              <a:path w="144" h="272">
                <a:moveTo>
                  <a:pt x="144" y="0"/>
                </a:moveTo>
                <a:lnTo>
                  <a:pt x="0" y="272"/>
                </a:lnTo>
              </a:path>
            </a:pathLst>
          </a:custGeom>
          <a:noFill/>
          <a:ln w="28575" cap="flat" cmpd="sng">
            <a:solidFill>
              <a:srgbClr val="CC00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1157" name="Freeform 1285"/>
          <p:cNvSpPr>
            <a:spLocks/>
          </p:cNvSpPr>
          <p:nvPr/>
        </p:nvSpPr>
        <p:spPr bwMode="auto">
          <a:xfrm>
            <a:off x="4197350" y="2425700"/>
            <a:ext cx="260350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4" y="272"/>
              </a:cxn>
            </a:cxnLst>
            <a:rect l="0" t="0" r="r" b="b"/>
            <a:pathLst>
              <a:path w="164" h="272">
                <a:moveTo>
                  <a:pt x="0" y="0"/>
                </a:moveTo>
                <a:lnTo>
                  <a:pt x="164" y="272"/>
                </a:lnTo>
              </a:path>
            </a:pathLst>
          </a:custGeom>
          <a:noFill/>
          <a:ln w="28575" cap="flat" cmpd="sng">
            <a:solidFill>
              <a:srgbClr val="CC00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21" name="组合 120"/>
          <p:cNvGrpSpPr/>
          <p:nvPr/>
        </p:nvGrpSpPr>
        <p:grpSpPr>
          <a:xfrm>
            <a:off x="1692275" y="404813"/>
            <a:ext cx="4679950" cy="2636282"/>
            <a:chOff x="1692275" y="404813"/>
            <a:chExt cx="4679950" cy="2636282"/>
          </a:xfrm>
        </p:grpSpPr>
        <p:sp>
          <p:nvSpPr>
            <p:cNvPr id="81146" name="Text Box 1274"/>
            <p:cNvSpPr txBox="1">
              <a:spLocks noChangeArrowheads="1"/>
            </p:cNvSpPr>
            <p:nvPr/>
          </p:nvSpPr>
          <p:spPr bwMode="auto">
            <a:xfrm>
              <a:off x="4532313" y="404813"/>
              <a:ext cx="431800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81158" name="Text Box 1286"/>
            <p:cNvSpPr txBox="1">
              <a:spLocks noChangeArrowheads="1"/>
            </p:cNvSpPr>
            <p:nvPr/>
          </p:nvSpPr>
          <p:spPr bwMode="auto">
            <a:xfrm>
              <a:off x="2916238" y="1087438"/>
              <a:ext cx="431800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81159" name="Text Box 1287"/>
            <p:cNvSpPr txBox="1">
              <a:spLocks noChangeArrowheads="1"/>
            </p:cNvSpPr>
            <p:nvPr/>
          </p:nvSpPr>
          <p:spPr bwMode="auto">
            <a:xfrm>
              <a:off x="2124075" y="1879600"/>
              <a:ext cx="431800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81160" name="Text Box 1288"/>
            <p:cNvSpPr txBox="1">
              <a:spLocks noChangeArrowheads="1"/>
            </p:cNvSpPr>
            <p:nvPr/>
          </p:nvSpPr>
          <p:spPr bwMode="auto">
            <a:xfrm>
              <a:off x="1692275" y="2671763"/>
              <a:ext cx="431800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81161" name="Text Box 1289"/>
            <p:cNvSpPr txBox="1">
              <a:spLocks noChangeArrowheads="1"/>
            </p:cNvSpPr>
            <p:nvPr/>
          </p:nvSpPr>
          <p:spPr bwMode="auto">
            <a:xfrm>
              <a:off x="2555875" y="2636838"/>
              <a:ext cx="431800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81162" name="Text Box 1290"/>
            <p:cNvSpPr txBox="1">
              <a:spLocks noChangeArrowheads="1"/>
            </p:cNvSpPr>
            <p:nvPr/>
          </p:nvSpPr>
          <p:spPr bwMode="auto">
            <a:xfrm>
              <a:off x="3203575" y="2584450"/>
              <a:ext cx="504825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81163" name="Text Box 1291"/>
            <p:cNvSpPr txBox="1">
              <a:spLocks noChangeArrowheads="1"/>
            </p:cNvSpPr>
            <p:nvPr/>
          </p:nvSpPr>
          <p:spPr bwMode="auto">
            <a:xfrm>
              <a:off x="4500563" y="2600325"/>
              <a:ext cx="576262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FF0000"/>
                  </a:solidFill>
                </a:rPr>
                <a:t>11</a:t>
              </a:r>
            </a:p>
          </p:txBody>
        </p:sp>
        <p:sp>
          <p:nvSpPr>
            <p:cNvPr id="81164" name="Text Box 1292"/>
            <p:cNvSpPr txBox="1">
              <a:spLocks noChangeArrowheads="1"/>
            </p:cNvSpPr>
            <p:nvPr/>
          </p:nvSpPr>
          <p:spPr bwMode="auto">
            <a:xfrm>
              <a:off x="4067175" y="1773238"/>
              <a:ext cx="431800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81165" name="Text Box 1293"/>
            <p:cNvSpPr txBox="1">
              <a:spLocks noChangeArrowheads="1"/>
            </p:cNvSpPr>
            <p:nvPr/>
          </p:nvSpPr>
          <p:spPr bwMode="auto">
            <a:xfrm>
              <a:off x="4500563" y="1773238"/>
              <a:ext cx="431800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81166" name="Text Box 1294"/>
            <p:cNvSpPr txBox="1">
              <a:spLocks noChangeArrowheads="1"/>
            </p:cNvSpPr>
            <p:nvPr/>
          </p:nvSpPr>
          <p:spPr bwMode="auto">
            <a:xfrm>
              <a:off x="5940425" y="1743075"/>
              <a:ext cx="431800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81167" name="Text Box 1295"/>
            <p:cNvSpPr txBox="1">
              <a:spLocks noChangeArrowheads="1"/>
            </p:cNvSpPr>
            <p:nvPr/>
          </p:nvSpPr>
          <p:spPr bwMode="auto">
            <a:xfrm>
              <a:off x="5435600" y="981075"/>
              <a:ext cx="431800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1490663" y="4191000"/>
            <a:ext cx="6248400" cy="334963"/>
            <a:chOff x="1490663" y="4191000"/>
            <a:chExt cx="6248400" cy="334963"/>
          </a:xfrm>
        </p:grpSpPr>
        <p:sp>
          <p:nvSpPr>
            <p:cNvPr id="80942" name="Rectangle 1070"/>
            <p:cNvSpPr>
              <a:spLocks noChangeArrowheads="1"/>
            </p:cNvSpPr>
            <p:nvPr/>
          </p:nvSpPr>
          <p:spPr bwMode="auto">
            <a:xfrm>
              <a:off x="7323138" y="4191000"/>
              <a:ext cx="415925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charset="-122"/>
                </a:rPr>
                <a:t>15</a:t>
              </a:r>
            </a:p>
          </p:txBody>
        </p:sp>
        <p:sp>
          <p:nvSpPr>
            <p:cNvPr id="80943" name="Rectangle 1071"/>
            <p:cNvSpPr>
              <a:spLocks noChangeArrowheads="1"/>
            </p:cNvSpPr>
            <p:nvPr/>
          </p:nvSpPr>
          <p:spPr bwMode="auto">
            <a:xfrm>
              <a:off x="6905626" y="4191000"/>
              <a:ext cx="417513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charset="-122"/>
                </a:rPr>
                <a:t>14</a:t>
              </a:r>
            </a:p>
          </p:txBody>
        </p:sp>
        <p:sp>
          <p:nvSpPr>
            <p:cNvPr id="80944" name="Rectangle 1072"/>
            <p:cNvSpPr>
              <a:spLocks noChangeArrowheads="1"/>
            </p:cNvSpPr>
            <p:nvPr/>
          </p:nvSpPr>
          <p:spPr bwMode="auto">
            <a:xfrm>
              <a:off x="6489701" y="4191000"/>
              <a:ext cx="415925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charset="-122"/>
                </a:rPr>
                <a:t>13</a:t>
              </a:r>
            </a:p>
          </p:txBody>
        </p:sp>
        <p:sp>
          <p:nvSpPr>
            <p:cNvPr id="80945" name="Rectangle 1073"/>
            <p:cNvSpPr>
              <a:spLocks noChangeArrowheads="1"/>
            </p:cNvSpPr>
            <p:nvPr/>
          </p:nvSpPr>
          <p:spPr bwMode="auto">
            <a:xfrm>
              <a:off x="6099176" y="4191000"/>
              <a:ext cx="390525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charset="-122"/>
                </a:rPr>
                <a:t>12</a:t>
              </a:r>
            </a:p>
          </p:txBody>
        </p:sp>
        <p:sp>
          <p:nvSpPr>
            <p:cNvPr id="80946" name="Rectangle 1074"/>
            <p:cNvSpPr>
              <a:spLocks noChangeArrowheads="1"/>
            </p:cNvSpPr>
            <p:nvPr/>
          </p:nvSpPr>
          <p:spPr bwMode="auto">
            <a:xfrm>
              <a:off x="5656263" y="4191000"/>
              <a:ext cx="442913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charset="-122"/>
                </a:rPr>
                <a:t>11</a:t>
              </a:r>
            </a:p>
          </p:txBody>
        </p:sp>
        <p:sp>
          <p:nvSpPr>
            <p:cNvPr id="80947" name="Rectangle 1075"/>
            <p:cNvSpPr>
              <a:spLocks noChangeArrowheads="1"/>
            </p:cNvSpPr>
            <p:nvPr/>
          </p:nvSpPr>
          <p:spPr bwMode="auto">
            <a:xfrm>
              <a:off x="5240338" y="4191000"/>
              <a:ext cx="415925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charset="-122"/>
                </a:rPr>
                <a:t>10</a:t>
              </a:r>
            </a:p>
          </p:txBody>
        </p:sp>
        <p:sp>
          <p:nvSpPr>
            <p:cNvPr id="80948" name="Rectangle 1076"/>
            <p:cNvSpPr>
              <a:spLocks noChangeArrowheads="1"/>
            </p:cNvSpPr>
            <p:nvPr/>
          </p:nvSpPr>
          <p:spPr bwMode="auto">
            <a:xfrm>
              <a:off x="4838701" y="4191000"/>
              <a:ext cx="401638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charset="-122"/>
                </a:rPr>
                <a:t>9</a:t>
              </a:r>
            </a:p>
          </p:txBody>
        </p:sp>
        <p:sp>
          <p:nvSpPr>
            <p:cNvPr id="80949" name="Rectangle 1077"/>
            <p:cNvSpPr>
              <a:spLocks noChangeArrowheads="1"/>
            </p:cNvSpPr>
            <p:nvPr/>
          </p:nvSpPr>
          <p:spPr bwMode="auto">
            <a:xfrm>
              <a:off x="4379913" y="4191000"/>
              <a:ext cx="458788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charset="-122"/>
                </a:rPr>
                <a:t>8</a:t>
              </a:r>
            </a:p>
          </p:txBody>
        </p:sp>
        <p:sp>
          <p:nvSpPr>
            <p:cNvPr id="80950" name="Rectangle 1078"/>
            <p:cNvSpPr>
              <a:spLocks noChangeArrowheads="1"/>
            </p:cNvSpPr>
            <p:nvPr/>
          </p:nvSpPr>
          <p:spPr bwMode="auto">
            <a:xfrm>
              <a:off x="3989388" y="4191000"/>
              <a:ext cx="390525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charset="-122"/>
                </a:rPr>
                <a:t>7</a:t>
              </a:r>
            </a:p>
          </p:txBody>
        </p:sp>
        <p:sp>
          <p:nvSpPr>
            <p:cNvPr id="80951" name="Rectangle 1079"/>
            <p:cNvSpPr>
              <a:spLocks noChangeArrowheads="1"/>
            </p:cNvSpPr>
            <p:nvPr/>
          </p:nvSpPr>
          <p:spPr bwMode="auto">
            <a:xfrm>
              <a:off x="3573463" y="4191000"/>
              <a:ext cx="415925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charset="-122"/>
                </a:rPr>
                <a:t>6</a:t>
              </a:r>
            </a:p>
          </p:txBody>
        </p:sp>
        <p:sp>
          <p:nvSpPr>
            <p:cNvPr id="80952" name="Rectangle 1080"/>
            <p:cNvSpPr>
              <a:spLocks noChangeArrowheads="1"/>
            </p:cNvSpPr>
            <p:nvPr/>
          </p:nvSpPr>
          <p:spPr bwMode="auto">
            <a:xfrm>
              <a:off x="3157538" y="4191000"/>
              <a:ext cx="415925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charset="-122"/>
                </a:rPr>
                <a:t>5</a:t>
              </a:r>
            </a:p>
          </p:txBody>
        </p:sp>
        <p:sp>
          <p:nvSpPr>
            <p:cNvPr id="80953" name="Rectangle 1081"/>
            <p:cNvSpPr>
              <a:spLocks noChangeArrowheads="1"/>
            </p:cNvSpPr>
            <p:nvPr/>
          </p:nvSpPr>
          <p:spPr bwMode="auto">
            <a:xfrm>
              <a:off x="2740026" y="4191000"/>
              <a:ext cx="417513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charset="-122"/>
                </a:rPr>
                <a:t>4</a:t>
              </a:r>
            </a:p>
          </p:txBody>
        </p:sp>
        <p:sp>
          <p:nvSpPr>
            <p:cNvPr id="80954" name="Rectangle 1082"/>
            <p:cNvSpPr>
              <a:spLocks noChangeArrowheads="1"/>
            </p:cNvSpPr>
            <p:nvPr/>
          </p:nvSpPr>
          <p:spPr bwMode="auto">
            <a:xfrm>
              <a:off x="2324101" y="4191000"/>
              <a:ext cx="415925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charset="-122"/>
                </a:rPr>
                <a:t>3</a:t>
              </a:r>
            </a:p>
          </p:txBody>
        </p:sp>
        <p:sp>
          <p:nvSpPr>
            <p:cNvPr id="80955" name="Rectangle 1083"/>
            <p:cNvSpPr>
              <a:spLocks noChangeArrowheads="1"/>
            </p:cNvSpPr>
            <p:nvPr/>
          </p:nvSpPr>
          <p:spPr bwMode="auto">
            <a:xfrm>
              <a:off x="1895476" y="4191000"/>
              <a:ext cx="365125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 dirty="0">
                  <a:solidFill>
                    <a:srgbClr val="FF0000"/>
                  </a:solidFill>
                  <a:ea typeface="宋体" charset="-122"/>
                </a:rPr>
                <a:t>2</a:t>
              </a:r>
            </a:p>
          </p:txBody>
        </p:sp>
        <p:sp>
          <p:nvSpPr>
            <p:cNvPr id="80956" name="Rectangle 1084"/>
            <p:cNvSpPr>
              <a:spLocks noChangeArrowheads="1"/>
            </p:cNvSpPr>
            <p:nvPr/>
          </p:nvSpPr>
          <p:spPr bwMode="auto">
            <a:xfrm>
              <a:off x="1490663" y="4191000"/>
              <a:ext cx="468313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charset="-122"/>
                </a:rPr>
                <a:t>1</a:t>
              </a:r>
            </a:p>
          </p:txBody>
        </p:sp>
        <p:sp>
          <p:nvSpPr>
            <p:cNvPr id="80957" name="Line 1085"/>
            <p:cNvSpPr>
              <a:spLocks noChangeShapeType="1"/>
            </p:cNvSpPr>
            <p:nvPr/>
          </p:nvSpPr>
          <p:spPr bwMode="auto">
            <a:xfrm>
              <a:off x="1490663" y="4525963"/>
              <a:ext cx="468313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58" name="Line 1086"/>
            <p:cNvSpPr>
              <a:spLocks noChangeShapeType="1"/>
            </p:cNvSpPr>
            <p:nvPr/>
          </p:nvSpPr>
          <p:spPr bwMode="auto">
            <a:xfrm>
              <a:off x="1490663" y="4191000"/>
              <a:ext cx="0" cy="334963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73" name="Line 1101"/>
            <p:cNvSpPr>
              <a:spLocks noChangeShapeType="1"/>
            </p:cNvSpPr>
            <p:nvPr/>
          </p:nvSpPr>
          <p:spPr bwMode="auto">
            <a:xfrm>
              <a:off x="7739063" y="4191000"/>
              <a:ext cx="0" cy="334963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74" name="Line 1102"/>
            <p:cNvSpPr>
              <a:spLocks noChangeShapeType="1"/>
            </p:cNvSpPr>
            <p:nvPr/>
          </p:nvSpPr>
          <p:spPr bwMode="auto">
            <a:xfrm>
              <a:off x="4379913" y="4191000"/>
              <a:ext cx="458788" cy="0"/>
            </a:xfrm>
            <a:prstGeom prst="line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75" name="Line 1103"/>
            <p:cNvSpPr>
              <a:spLocks noChangeShapeType="1"/>
            </p:cNvSpPr>
            <p:nvPr/>
          </p:nvSpPr>
          <p:spPr bwMode="auto">
            <a:xfrm>
              <a:off x="1490663" y="4191000"/>
              <a:ext cx="468313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76" name="Line 1104"/>
            <p:cNvSpPr>
              <a:spLocks noChangeShapeType="1"/>
            </p:cNvSpPr>
            <p:nvPr/>
          </p:nvSpPr>
          <p:spPr bwMode="auto">
            <a:xfrm>
              <a:off x="4838701" y="4191000"/>
              <a:ext cx="401638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07" name="Line 1135"/>
            <p:cNvSpPr>
              <a:spLocks noChangeShapeType="1"/>
            </p:cNvSpPr>
            <p:nvPr/>
          </p:nvSpPr>
          <p:spPr bwMode="auto">
            <a:xfrm>
              <a:off x="1958976" y="4525963"/>
              <a:ext cx="36512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08" name="Line 1136"/>
            <p:cNvSpPr>
              <a:spLocks noChangeShapeType="1"/>
            </p:cNvSpPr>
            <p:nvPr/>
          </p:nvSpPr>
          <p:spPr bwMode="auto">
            <a:xfrm>
              <a:off x="2324101" y="4525963"/>
              <a:ext cx="41592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09" name="Line 1137"/>
            <p:cNvSpPr>
              <a:spLocks noChangeShapeType="1"/>
            </p:cNvSpPr>
            <p:nvPr/>
          </p:nvSpPr>
          <p:spPr bwMode="auto">
            <a:xfrm>
              <a:off x="2740026" y="4525963"/>
              <a:ext cx="417513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10" name="Line 1138"/>
            <p:cNvSpPr>
              <a:spLocks noChangeShapeType="1"/>
            </p:cNvSpPr>
            <p:nvPr/>
          </p:nvSpPr>
          <p:spPr bwMode="auto">
            <a:xfrm>
              <a:off x="3157538" y="4525963"/>
              <a:ext cx="41592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11" name="Line 1139"/>
            <p:cNvSpPr>
              <a:spLocks noChangeShapeType="1"/>
            </p:cNvSpPr>
            <p:nvPr/>
          </p:nvSpPr>
          <p:spPr bwMode="auto">
            <a:xfrm>
              <a:off x="3573463" y="4525963"/>
              <a:ext cx="41592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12" name="Line 1140"/>
            <p:cNvSpPr>
              <a:spLocks noChangeShapeType="1"/>
            </p:cNvSpPr>
            <p:nvPr/>
          </p:nvSpPr>
          <p:spPr bwMode="auto">
            <a:xfrm>
              <a:off x="3989388" y="4525963"/>
              <a:ext cx="39052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13" name="Line 1141"/>
            <p:cNvSpPr>
              <a:spLocks noChangeShapeType="1"/>
            </p:cNvSpPr>
            <p:nvPr/>
          </p:nvSpPr>
          <p:spPr bwMode="auto">
            <a:xfrm>
              <a:off x="4379913" y="4525963"/>
              <a:ext cx="458788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14" name="Line 1142"/>
            <p:cNvSpPr>
              <a:spLocks noChangeShapeType="1"/>
            </p:cNvSpPr>
            <p:nvPr/>
          </p:nvSpPr>
          <p:spPr bwMode="auto">
            <a:xfrm>
              <a:off x="4838701" y="4525963"/>
              <a:ext cx="401638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15" name="Line 1143"/>
            <p:cNvSpPr>
              <a:spLocks noChangeShapeType="1"/>
            </p:cNvSpPr>
            <p:nvPr/>
          </p:nvSpPr>
          <p:spPr bwMode="auto">
            <a:xfrm>
              <a:off x="5240338" y="4525963"/>
              <a:ext cx="41592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16" name="Line 1144"/>
            <p:cNvSpPr>
              <a:spLocks noChangeShapeType="1"/>
            </p:cNvSpPr>
            <p:nvPr/>
          </p:nvSpPr>
          <p:spPr bwMode="auto">
            <a:xfrm>
              <a:off x="5656263" y="4525963"/>
              <a:ext cx="442913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17" name="Line 1145"/>
            <p:cNvSpPr>
              <a:spLocks noChangeShapeType="1"/>
            </p:cNvSpPr>
            <p:nvPr/>
          </p:nvSpPr>
          <p:spPr bwMode="auto">
            <a:xfrm>
              <a:off x="6099176" y="4525963"/>
              <a:ext cx="39052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18" name="Line 1146"/>
            <p:cNvSpPr>
              <a:spLocks noChangeShapeType="1"/>
            </p:cNvSpPr>
            <p:nvPr/>
          </p:nvSpPr>
          <p:spPr bwMode="auto">
            <a:xfrm>
              <a:off x="6489701" y="4525963"/>
              <a:ext cx="41592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19" name="Line 1147"/>
            <p:cNvSpPr>
              <a:spLocks noChangeShapeType="1"/>
            </p:cNvSpPr>
            <p:nvPr/>
          </p:nvSpPr>
          <p:spPr bwMode="auto">
            <a:xfrm>
              <a:off x="6905626" y="4525963"/>
              <a:ext cx="417513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20" name="Line 1148"/>
            <p:cNvSpPr>
              <a:spLocks noChangeShapeType="1"/>
            </p:cNvSpPr>
            <p:nvPr/>
          </p:nvSpPr>
          <p:spPr bwMode="auto">
            <a:xfrm>
              <a:off x="7323138" y="4525963"/>
              <a:ext cx="41592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68" name="Line 1196"/>
            <p:cNvSpPr>
              <a:spLocks noChangeShapeType="1"/>
            </p:cNvSpPr>
            <p:nvPr/>
          </p:nvSpPr>
          <p:spPr bwMode="auto">
            <a:xfrm>
              <a:off x="1958976" y="4191000"/>
              <a:ext cx="36512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69" name="Line 1197"/>
            <p:cNvSpPr>
              <a:spLocks noChangeShapeType="1"/>
            </p:cNvSpPr>
            <p:nvPr/>
          </p:nvSpPr>
          <p:spPr bwMode="auto">
            <a:xfrm>
              <a:off x="2324101" y="4191000"/>
              <a:ext cx="41592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70" name="Line 1198"/>
            <p:cNvSpPr>
              <a:spLocks noChangeShapeType="1"/>
            </p:cNvSpPr>
            <p:nvPr/>
          </p:nvSpPr>
          <p:spPr bwMode="auto">
            <a:xfrm>
              <a:off x="2740026" y="4191000"/>
              <a:ext cx="417513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71" name="Line 1199"/>
            <p:cNvSpPr>
              <a:spLocks noChangeShapeType="1"/>
            </p:cNvSpPr>
            <p:nvPr/>
          </p:nvSpPr>
          <p:spPr bwMode="auto">
            <a:xfrm>
              <a:off x="3157538" y="4191000"/>
              <a:ext cx="41592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72" name="Line 1200"/>
            <p:cNvSpPr>
              <a:spLocks noChangeShapeType="1"/>
            </p:cNvSpPr>
            <p:nvPr/>
          </p:nvSpPr>
          <p:spPr bwMode="auto">
            <a:xfrm>
              <a:off x="3573463" y="4191000"/>
              <a:ext cx="41592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73" name="Line 1201"/>
            <p:cNvSpPr>
              <a:spLocks noChangeShapeType="1"/>
            </p:cNvSpPr>
            <p:nvPr/>
          </p:nvSpPr>
          <p:spPr bwMode="auto">
            <a:xfrm>
              <a:off x="3989388" y="4191000"/>
              <a:ext cx="39052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74" name="Line 1202"/>
            <p:cNvSpPr>
              <a:spLocks noChangeShapeType="1"/>
            </p:cNvSpPr>
            <p:nvPr/>
          </p:nvSpPr>
          <p:spPr bwMode="auto">
            <a:xfrm>
              <a:off x="5240338" y="4191000"/>
              <a:ext cx="41592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75" name="Line 1203"/>
            <p:cNvSpPr>
              <a:spLocks noChangeShapeType="1"/>
            </p:cNvSpPr>
            <p:nvPr/>
          </p:nvSpPr>
          <p:spPr bwMode="auto">
            <a:xfrm>
              <a:off x="5656263" y="4191000"/>
              <a:ext cx="442913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76" name="Line 1204"/>
            <p:cNvSpPr>
              <a:spLocks noChangeShapeType="1"/>
            </p:cNvSpPr>
            <p:nvPr/>
          </p:nvSpPr>
          <p:spPr bwMode="auto">
            <a:xfrm>
              <a:off x="6099176" y="4191000"/>
              <a:ext cx="39052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77" name="Line 1205"/>
            <p:cNvSpPr>
              <a:spLocks noChangeShapeType="1"/>
            </p:cNvSpPr>
            <p:nvPr/>
          </p:nvSpPr>
          <p:spPr bwMode="auto">
            <a:xfrm>
              <a:off x="6489701" y="4191000"/>
              <a:ext cx="41592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78" name="Line 1206"/>
            <p:cNvSpPr>
              <a:spLocks noChangeShapeType="1"/>
            </p:cNvSpPr>
            <p:nvPr/>
          </p:nvSpPr>
          <p:spPr bwMode="auto">
            <a:xfrm>
              <a:off x="6905626" y="4191000"/>
              <a:ext cx="417513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79" name="Line 1207"/>
            <p:cNvSpPr>
              <a:spLocks noChangeShapeType="1"/>
            </p:cNvSpPr>
            <p:nvPr/>
          </p:nvSpPr>
          <p:spPr bwMode="auto">
            <a:xfrm>
              <a:off x="7323138" y="4191000"/>
              <a:ext cx="41592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81082" name="Text Box 1210"/>
          <p:cNvSpPr txBox="1">
            <a:spLocks noChangeArrowheads="1"/>
          </p:cNvSpPr>
          <p:nvPr/>
        </p:nvSpPr>
        <p:spPr bwMode="auto">
          <a:xfrm>
            <a:off x="1571604" y="5286388"/>
            <a:ext cx="45212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顺序存储结构（不用下标为</a:t>
            </a:r>
            <a:r>
              <a:rPr kumimoji="1" lang="en-US" altLang="zh-CN" sz="2000" dirty="0"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的元素）</a:t>
            </a:r>
          </a:p>
        </p:txBody>
      </p:sp>
      <p:sp>
        <p:nvSpPr>
          <p:cNvPr id="81168" name="AutoShape 1296"/>
          <p:cNvSpPr>
            <a:spLocks noChangeArrowheads="1"/>
          </p:cNvSpPr>
          <p:nvPr/>
        </p:nvSpPr>
        <p:spPr bwMode="auto">
          <a:xfrm>
            <a:off x="4067176" y="3644900"/>
            <a:ext cx="360000" cy="504825"/>
          </a:xfrm>
          <a:prstGeom prst="downArrow">
            <a:avLst>
              <a:gd name="adj1" fmla="val 50000"/>
              <a:gd name="adj2" fmla="val 25000"/>
            </a:avLst>
          </a:prstGeom>
          <a:ln>
            <a:headEnd/>
            <a:tailEnd type="none" w="med" len="lg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1170" name="Text Box 1298"/>
          <p:cNvSpPr txBox="1">
            <a:spLocks noChangeArrowheads="1"/>
          </p:cNvSpPr>
          <p:nvPr/>
        </p:nvSpPr>
        <p:spPr bwMode="auto">
          <a:xfrm>
            <a:off x="446102" y="825509"/>
            <a:ext cx="553998" cy="424656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vert="eaVert" wrap="square">
            <a:spAutoFit/>
          </a:bodyPr>
          <a:lstStyle/>
          <a:p>
            <a:pPr marL="457200" indent="-457200">
              <a:spcBef>
                <a:spcPct val="50000"/>
              </a:spcBef>
              <a:buBlip>
                <a:blip r:embed="rId2"/>
              </a:buBlip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完全二叉树的顺序存储结构</a:t>
            </a:r>
          </a:p>
        </p:txBody>
      </p:sp>
      <p:graphicFrame>
        <p:nvGraphicFramePr>
          <p:cNvPr id="118" name="表格 117"/>
          <p:cNvGraphicFramePr>
            <a:graphicFrameLocks noGrp="1"/>
          </p:cNvGraphicFramePr>
          <p:nvPr/>
        </p:nvGraphicFramePr>
        <p:xfrm>
          <a:off x="1428728" y="4572008"/>
          <a:ext cx="6286545" cy="3962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19103"/>
                <a:gridCol w="419103"/>
                <a:gridCol w="419103"/>
                <a:gridCol w="419103"/>
                <a:gridCol w="419103"/>
                <a:gridCol w="419103"/>
                <a:gridCol w="419103"/>
                <a:gridCol w="419103"/>
                <a:gridCol w="419103"/>
                <a:gridCol w="419103"/>
                <a:gridCol w="419103"/>
                <a:gridCol w="419103"/>
                <a:gridCol w="419103"/>
                <a:gridCol w="419103"/>
                <a:gridCol w="41910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i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zh-CN" altLang="en-US" sz="2000" i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i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zh-CN" altLang="en-US" sz="2000" i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i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zh-CN" altLang="en-US" sz="2000" i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i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zh-CN" altLang="en-US" sz="2000" i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i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lang="zh-CN" altLang="en-US" sz="2000" i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i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lang="zh-CN" altLang="en-US" sz="2000" i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i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</a:t>
                      </a:r>
                      <a:endParaRPr lang="zh-CN" altLang="en-US" sz="2000" i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i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endParaRPr lang="zh-CN" altLang="en-US" sz="2000" i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i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zh-CN" altLang="en-US" sz="2000" i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i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J</a:t>
                      </a:r>
                      <a:endParaRPr lang="zh-CN" altLang="en-US" sz="2000" i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i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endParaRPr lang="zh-CN" altLang="en-US" sz="2000" i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#</a:t>
                      </a:r>
                      <a:endParaRPr lang="zh-CN" altLang="en-US" sz="200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#</a:t>
                      </a:r>
                      <a:endParaRPr lang="zh-CN" altLang="en-US" sz="200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#</a:t>
                      </a:r>
                      <a:endParaRPr lang="zh-CN" altLang="en-US" sz="200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#</a:t>
                      </a:r>
                      <a:endParaRPr lang="zh-CN" altLang="en-US" sz="200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9" name="灯片编号占位符 8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2</a:t>
            </a:fld>
            <a:r>
              <a:rPr lang="en-US" altLang="zh-CN" smtClean="0"/>
              <a:t>/10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082" grpId="0"/>
      <p:bldP spid="8116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58" name="Line 30"/>
          <p:cNvSpPr>
            <a:spLocks noChangeShapeType="1"/>
          </p:cNvSpPr>
          <p:nvPr/>
        </p:nvSpPr>
        <p:spPr bwMode="auto">
          <a:xfrm>
            <a:off x="2339975" y="1628775"/>
            <a:ext cx="446075" cy="442903"/>
          </a:xfrm>
          <a:prstGeom prst="line">
            <a:avLst/>
          </a:prstGeom>
          <a:noFill/>
          <a:ln w="28575" cap="sq">
            <a:solidFill>
              <a:srgbClr val="CC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60" name="Line 32"/>
          <p:cNvSpPr>
            <a:spLocks noChangeShapeType="1"/>
          </p:cNvSpPr>
          <p:nvPr/>
        </p:nvSpPr>
        <p:spPr bwMode="auto">
          <a:xfrm>
            <a:off x="4429124" y="1501774"/>
            <a:ext cx="500065" cy="498465"/>
          </a:xfrm>
          <a:prstGeom prst="line">
            <a:avLst/>
          </a:prstGeom>
          <a:noFill/>
          <a:ln w="28575" cap="sq">
            <a:solidFill>
              <a:srgbClr val="CC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59" name="Line 31"/>
          <p:cNvSpPr>
            <a:spLocks noChangeShapeType="1"/>
          </p:cNvSpPr>
          <p:nvPr/>
        </p:nvSpPr>
        <p:spPr bwMode="auto">
          <a:xfrm>
            <a:off x="3421062" y="709612"/>
            <a:ext cx="579433" cy="433371"/>
          </a:xfrm>
          <a:prstGeom prst="line">
            <a:avLst/>
          </a:prstGeom>
          <a:noFill/>
          <a:ln w="28575" cap="sq">
            <a:solidFill>
              <a:srgbClr val="CC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30" name="Oval 2"/>
          <p:cNvSpPr>
            <a:spLocks noChangeArrowheads="1"/>
          </p:cNvSpPr>
          <p:nvPr/>
        </p:nvSpPr>
        <p:spPr bwMode="auto">
          <a:xfrm>
            <a:off x="2844800" y="422275"/>
            <a:ext cx="576263" cy="5461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 i="1" dirty="0">
                <a:solidFill>
                  <a:srgbClr val="3333FF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A</a:t>
            </a:r>
          </a:p>
        </p:txBody>
      </p:sp>
      <p:sp>
        <p:nvSpPr>
          <p:cNvPr id="201731" name="Oval 3"/>
          <p:cNvSpPr>
            <a:spLocks noChangeArrowheads="1"/>
          </p:cNvSpPr>
          <p:nvPr/>
        </p:nvSpPr>
        <p:spPr bwMode="auto">
          <a:xfrm>
            <a:off x="1851025" y="1141413"/>
            <a:ext cx="561975" cy="57308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 i="1">
                <a:solidFill>
                  <a:srgbClr val="3333FF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B</a:t>
            </a:r>
          </a:p>
        </p:txBody>
      </p:sp>
      <p:sp>
        <p:nvSpPr>
          <p:cNvPr id="201732" name="Oval 4"/>
          <p:cNvSpPr>
            <a:spLocks noChangeArrowheads="1"/>
          </p:cNvSpPr>
          <p:nvPr/>
        </p:nvSpPr>
        <p:spPr bwMode="auto">
          <a:xfrm>
            <a:off x="2555875" y="1989138"/>
            <a:ext cx="579438" cy="56673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 i="1">
                <a:solidFill>
                  <a:srgbClr val="3333FF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C</a:t>
            </a:r>
          </a:p>
        </p:txBody>
      </p:sp>
      <p:sp>
        <p:nvSpPr>
          <p:cNvPr id="201733" name="Oval 5"/>
          <p:cNvSpPr>
            <a:spLocks noChangeArrowheads="1"/>
          </p:cNvSpPr>
          <p:nvPr/>
        </p:nvSpPr>
        <p:spPr bwMode="auto">
          <a:xfrm>
            <a:off x="3852863" y="1069975"/>
            <a:ext cx="576262" cy="576263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 i="1">
                <a:solidFill>
                  <a:srgbClr val="3333FF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D</a:t>
            </a:r>
          </a:p>
        </p:txBody>
      </p:sp>
      <p:sp>
        <p:nvSpPr>
          <p:cNvPr id="201734" name="Oval 6"/>
          <p:cNvSpPr>
            <a:spLocks noChangeArrowheads="1"/>
          </p:cNvSpPr>
          <p:nvPr/>
        </p:nvSpPr>
        <p:spPr bwMode="auto">
          <a:xfrm>
            <a:off x="4718050" y="1933575"/>
            <a:ext cx="574675" cy="576263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 i="1">
                <a:solidFill>
                  <a:srgbClr val="3333FF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E</a:t>
            </a:r>
          </a:p>
        </p:txBody>
      </p:sp>
      <p:sp>
        <p:nvSpPr>
          <p:cNvPr id="201735" name="Oval 7"/>
          <p:cNvSpPr>
            <a:spLocks noChangeArrowheads="1"/>
          </p:cNvSpPr>
          <p:nvPr/>
        </p:nvSpPr>
        <p:spPr bwMode="auto">
          <a:xfrm>
            <a:off x="4213225" y="2870200"/>
            <a:ext cx="622300" cy="576263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 i="1">
                <a:solidFill>
                  <a:srgbClr val="3333FF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F</a:t>
            </a:r>
          </a:p>
        </p:txBody>
      </p:sp>
      <p:sp>
        <p:nvSpPr>
          <p:cNvPr id="201757" name="Line 29"/>
          <p:cNvSpPr>
            <a:spLocks noChangeShapeType="1"/>
          </p:cNvSpPr>
          <p:nvPr/>
        </p:nvSpPr>
        <p:spPr bwMode="auto">
          <a:xfrm flipH="1">
            <a:off x="2341563" y="782638"/>
            <a:ext cx="503237" cy="431800"/>
          </a:xfrm>
          <a:prstGeom prst="line">
            <a:avLst/>
          </a:prstGeom>
          <a:noFill/>
          <a:ln w="28575" cap="sq">
            <a:solidFill>
              <a:srgbClr val="CC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61" name="Line 33"/>
          <p:cNvSpPr>
            <a:spLocks noChangeShapeType="1"/>
          </p:cNvSpPr>
          <p:nvPr/>
        </p:nvSpPr>
        <p:spPr bwMode="auto">
          <a:xfrm flipH="1">
            <a:off x="4487863" y="2451100"/>
            <a:ext cx="314325" cy="431800"/>
          </a:xfrm>
          <a:prstGeom prst="line">
            <a:avLst/>
          </a:prstGeom>
          <a:noFill/>
          <a:ln w="28575" cap="sq">
            <a:solidFill>
              <a:srgbClr val="CC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62" name="Text Box 34"/>
          <p:cNvSpPr txBox="1">
            <a:spLocks noChangeArrowheads="1"/>
          </p:cNvSpPr>
          <p:nvPr/>
        </p:nvSpPr>
        <p:spPr bwMode="auto">
          <a:xfrm>
            <a:off x="1643042" y="987966"/>
            <a:ext cx="300082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180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2</a:t>
            </a:r>
          </a:p>
        </p:txBody>
      </p:sp>
      <p:sp>
        <p:nvSpPr>
          <p:cNvPr id="201763" name="Text Box 35"/>
          <p:cNvSpPr txBox="1">
            <a:spLocks noChangeArrowheads="1"/>
          </p:cNvSpPr>
          <p:nvPr/>
        </p:nvSpPr>
        <p:spPr bwMode="auto">
          <a:xfrm>
            <a:off x="2771720" y="1643050"/>
            <a:ext cx="300082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180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5</a:t>
            </a:r>
          </a:p>
        </p:txBody>
      </p:sp>
      <p:sp>
        <p:nvSpPr>
          <p:cNvPr id="201764" name="Text Box 36"/>
          <p:cNvSpPr txBox="1">
            <a:spLocks noChangeArrowheads="1"/>
          </p:cNvSpPr>
          <p:nvPr/>
        </p:nvSpPr>
        <p:spPr bwMode="auto">
          <a:xfrm>
            <a:off x="2643174" y="273586"/>
            <a:ext cx="300082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1800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1</a:t>
            </a:r>
          </a:p>
        </p:txBody>
      </p:sp>
      <p:sp>
        <p:nvSpPr>
          <p:cNvPr id="201765" name="Text Box 37"/>
          <p:cNvSpPr txBox="1">
            <a:spLocks noChangeArrowheads="1"/>
          </p:cNvSpPr>
          <p:nvPr/>
        </p:nvSpPr>
        <p:spPr bwMode="auto">
          <a:xfrm>
            <a:off x="3929058" y="2631040"/>
            <a:ext cx="415498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180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14</a:t>
            </a:r>
          </a:p>
        </p:txBody>
      </p:sp>
      <p:sp>
        <p:nvSpPr>
          <p:cNvPr id="201766" name="Text Box 38"/>
          <p:cNvSpPr txBox="1">
            <a:spLocks noChangeArrowheads="1"/>
          </p:cNvSpPr>
          <p:nvPr/>
        </p:nvSpPr>
        <p:spPr bwMode="auto">
          <a:xfrm>
            <a:off x="4271918" y="845090"/>
            <a:ext cx="300082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180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3</a:t>
            </a:r>
          </a:p>
        </p:txBody>
      </p:sp>
      <p:sp>
        <p:nvSpPr>
          <p:cNvPr id="201767" name="Text Box 39"/>
          <p:cNvSpPr txBox="1">
            <a:spLocks noChangeArrowheads="1"/>
          </p:cNvSpPr>
          <p:nvPr/>
        </p:nvSpPr>
        <p:spPr bwMode="auto">
          <a:xfrm>
            <a:off x="4860925" y="1577975"/>
            <a:ext cx="300082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180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7</a:t>
            </a:r>
          </a:p>
        </p:txBody>
      </p:sp>
      <p:sp>
        <p:nvSpPr>
          <p:cNvPr id="201768" name="AutoShape 40"/>
          <p:cNvSpPr>
            <a:spLocks noChangeArrowheads="1"/>
          </p:cNvSpPr>
          <p:nvPr/>
        </p:nvSpPr>
        <p:spPr bwMode="auto">
          <a:xfrm>
            <a:off x="5435600" y="692150"/>
            <a:ext cx="3024188" cy="1152525"/>
          </a:xfrm>
          <a:prstGeom prst="wedgeRoundRectCallout">
            <a:avLst>
              <a:gd name="adj1" fmla="val -48005"/>
              <a:gd name="adj2" fmla="val 69560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0" rIns="0"/>
          <a:lstStyle/>
          <a:p>
            <a:pPr algn="l"/>
            <a:r>
              <a:rPr lang="zh-CN" altLang="en-US" sz="2000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一般的二叉树先</a:t>
            </a:r>
            <a:r>
              <a:rPr lang="zh-CN" altLang="en-US" sz="200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用</a:t>
            </a:r>
            <a:r>
              <a:rPr lang="zh-CN" altLang="en-US" sz="200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空结点补</a:t>
            </a:r>
            <a:r>
              <a:rPr lang="zh-CN" altLang="en-US" sz="2000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全成为</a:t>
            </a:r>
            <a:r>
              <a:rPr lang="zh-CN" altLang="en-US" sz="200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完全</a:t>
            </a:r>
            <a:r>
              <a:rPr lang="zh-CN" altLang="en-US" sz="200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二叉树，然后对结点编号</a:t>
            </a:r>
            <a:endParaRPr lang="zh-CN" altLang="en-US" sz="2000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01772" name="Text Box 44"/>
          <p:cNvSpPr txBox="1">
            <a:spLocks noChangeArrowheads="1"/>
          </p:cNvSpPr>
          <p:nvPr/>
        </p:nvSpPr>
        <p:spPr bwMode="auto">
          <a:xfrm>
            <a:off x="374664" y="258764"/>
            <a:ext cx="553998" cy="445612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vert="eaVert" wrap="square">
            <a:spAutoFit/>
          </a:bodyPr>
          <a:lstStyle/>
          <a:p>
            <a:pPr marL="457200" indent="-457200">
              <a:spcBef>
                <a:spcPct val="50000"/>
              </a:spcBef>
              <a:buBlip>
                <a:blip r:embed="rId2"/>
              </a:buBlip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非完全二叉树的顺序存储结构</a:t>
            </a:r>
          </a:p>
        </p:txBody>
      </p:sp>
      <p:sp>
        <p:nvSpPr>
          <p:cNvPr id="201769" name="Text Box 41"/>
          <p:cNvSpPr txBox="1">
            <a:spLocks noChangeArrowheads="1"/>
          </p:cNvSpPr>
          <p:nvPr/>
        </p:nvSpPr>
        <p:spPr bwMode="auto">
          <a:xfrm>
            <a:off x="1468415" y="5286388"/>
            <a:ext cx="4889506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dirty="0" err="1" smtClean="0">
                <a:cs typeface="Times New Roman" pitchFamily="18" charset="0"/>
              </a:rPr>
              <a:t>typedef</a:t>
            </a:r>
            <a:r>
              <a:rPr lang="en-US" altLang="zh-CN" sz="2000" dirty="0" smtClean="0">
                <a:cs typeface="Times New Roman" pitchFamily="18" charset="0"/>
              </a:rPr>
              <a:t>  </a:t>
            </a:r>
            <a:r>
              <a:rPr lang="en-US" altLang="zh-CN" sz="2000" dirty="0" err="1">
                <a:cs typeface="Times New Roman" pitchFamily="18" charset="0"/>
              </a:rPr>
              <a:t>ElemType</a:t>
            </a:r>
            <a:r>
              <a:rPr lang="en-US" altLang="zh-CN" sz="2000" dirty="0">
                <a:cs typeface="Times New Roman" pitchFamily="18" charset="0"/>
              </a:rPr>
              <a:t> </a:t>
            </a:r>
            <a:r>
              <a:rPr lang="en-US" altLang="zh-CN" sz="2000" dirty="0" smtClean="0"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solidFill>
                  <a:srgbClr val="FF3300"/>
                </a:solidFill>
                <a:cs typeface="Times New Roman" pitchFamily="18" charset="0"/>
              </a:rPr>
              <a:t>SqBTree</a:t>
            </a:r>
            <a:r>
              <a:rPr lang="en-US" altLang="zh-CN" sz="2000" dirty="0" smtClean="0">
                <a:cs typeface="Times New Roman" pitchFamily="18" charset="0"/>
              </a:rPr>
              <a:t>[</a:t>
            </a:r>
            <a:r>
              <a:rPr lang="en-US" altLang="zh-CN" sz="2000" dirty="0" err="1" smtClean="0">
                <a:cs typeface="Times New Roman" pitchFamily="18" charset="0"/>
              </a:rPr>
              <a:t>MaxSize</a:t>
            </a:r>
            <a:r>
              <a:rPr lang="en-US" altLang="zh-CN" sz="2000" dirty="0">
                <a:cs typeface="Times New Roman" pitchFamily="18" charset="0"/>
              </a:rPr>
              <a:t>];</a:t>
            </a:r>
          </a:p>
        </p:txBody>
      </p:sp>
      <p:sp>
        <p:nvSpPr>
          <p:cNvPr id="201770" name="Text Box 42"/>
          <p:cNvSpPr txBox="1">
            <a:spLocks noChangeArrowheads="1"/>
          </p:cNvSpPr>
          <p:nvPr/>
        </p:nvSpPr>
        <p:spPr bwMode="auto">
          <a:xfrm>
            <a:off x="1428728" y="5726125"/>
            <a:ext cx="4357689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dirty="0" err="1">
                <a:cs typeface="Times New Roman" pitchFamily="18" charset="0"/>
              </a:rPr>
              <a:t>SqBTree</a:t>
            </a:r>
            <a:r>
              <a:rPr lang="en-US" altLang="zh-CN" sz="2000" dirty="0">
                <a:cs typeface="Times New Roman" pitchFamily="18" charset="0"/>
              </a:rPr>
              <a:t> </a:t>
            </a:r>
            <a:r>
              <a:rPr lang="en-US" altLang="zh-CN" sz="2000" dirty="0" err="1">
                <a:cs typeface="Times New Roman" pitchFamily="18" charset="0"/>
              </a:rPr>
              <a:t>bt</a:t>
            </a:r>
            <a:r>
              <a:rPr lang="en-US" altLang="zh-CN" sz="2000" dirty="0">
                <a:cs typeface="Times New Roman" pitchFamily="18" charset="0"/>
              </a:rPr>
              <a:t>="#</a:t>
            </a:r>
            <a:r>
              <a:rPr lang="en-US" altLang="zh-CN" sz="2000" i="1" dirty="0" err="1">
                <a:solidFill>
                  <a:srgbClr val="FF00FF"/>
                </a:solidFill>
                <a:cs typeface="Times New Roman" pitchFamily="18" charset="0"/>
              </a:rPr>
              <a:t>ABD</a:t>
            </a:r>
            <a:r>
              <a:rPr lang="en-US" altLang="zh-CN" sz="2000" dirty="0" err="1">
                <a:cs typeface="Times New Roman" pitchFamily="18" charset="0"/>
              </a:rPr>
              <a:t>#</a:t>
            </a:r>
            <a:r>
              <a:rPr lang="en-US" altLang="zh-CN" sz="2000" i="1" dirty="0" err="1">
                <a:solidFill>
                  <a:srgbClr val="FF00FF"/>
                </a:solidFill>
                <a:cs typeface="Times New Roman" pitchFamily="18" charset="0"/>
              </a:rPr>
              <a:t>C</a:t>
            </a:r>
            <a:r>
              <a:rPr lang="en-US" altLang="zh-CN" sz="2000" dirty="0" err="1">
                <a:cs typeface="Times New Roman" pitchFamily="18" charset="0"/>
              </a:rPr>
              <a:t>#</a:t>
            </a:r>
            <a:r>
              <a:rPr lang="en-US" altLang="zh-CN" sz="2000" i="1" dirty="0" err="1">
                <a:cs typeface="Times New Roman" pitchFamily="18" charset="0"/>
              </a:rPr>
              <a:t>E</a:t>
            </a:r>
            <a:r>
              <a:rPr lang="en-US" altLang="zh-CN" sz="2000" dirty="0">
                <a:cs typeface="Times New Roman" pitchFamily="18" charset="0"/>
              </a:rPr>
              <a:t>######</a:t>
            </a:r>
            <a:r>
              <a:rPr lang="en-US" altLang="zh-CN" sz="2000" i="1" dirty="0">
                <a:solidFill>
                  <a:srgbClr val="FF00FF"/>
                </a:solidFill>
                <a:cs typeface="Times New Roman" pitchFamily="18" charset="0"/>
              </a:rPr>
              <a:t>F</a:t>
            </a:r>
            <a:r>
              <a:rPr lang="en-US" altLang="zh-CN" sz="2000" dirty="0">
                <a:cs typeface="Times New Roman" pitchFamily="18" charset="0"/>
              </a:rPr>
              <a:t>";</a:t>
            </a:r>
          </a:p>
        </p:txBody>
      </p:sp>
      <p:sp>
        <p:nvSpPr>
          <p:cNvPr id="201774" name="AutoShape 46"/>
          <p:cNvSpPr>
            <a:spLocks noChangeArrowheads="1"/>
          </p:cNvSpPr>
          <p:nvPr/>
        </p:nvSpPr>
        <p:spPr bwMode="auto">
          <a:xfrm>
            <a:off x="3643306" y="3571876"/>
            <a:ext cx="360000" cy="468000"/>
          </a:xfrm>
          <a:prstGeom prst="downArrow">
            <a:avLst>
              <a:gd name="adj1" fmla="val 50000"/>
              <a:gd name="adj2" fmla="val 28168"/>
            </a:avLst>
          </a:prstGeom>
          <a:ln>
            <a:headEnd/>
            <a:tailEnd type="none" w="med" len="lg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7" name="表格 46"/>
          <p:cNvGraphicFramePr>
            <a:graphicFrameLocks noGrp="1"/>
          </p:cNvGraphicFramePr>
          <p:nvPr/>
        </p:nvGraphicFramePr>
        <p:xfrm>
          <a:off x="1428728" y="4614874"/>
          <a:ext cx="7000924" cy="426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00066"/>
                <a:gridCol w="500066"/>
                <a:gridCol w="500066"/>
                <a:gridCol w="500066"/>
                <a:gridCol w="500066"/>
                <a:gridCol w="500066"/>
                <a:gridCol w="500066"/>
                <a:gridCol w="500066"/>
                <a:gridCol w="500066"/>
                <a:gridCol w="500066"/>
                <a:gridCol w="500066"/>
                <a:gridCol w="500066"/>
                <a:gridCol w="500066"/>
                <a:gridCol w="50006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i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zh-CN" altLang="en-US" sz="2200" i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i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zh-CN" altLang="en-US" sz="2200" i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i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zh-CN" altLang="en-US" sz="2200" i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#</a:t>
                      </a:r>
                      <a:endParaRPr lang="zh-CN" altLang="en-US" sz="2200" i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i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zh-CN" altLang="en-US" sz="2200" i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#</a:t>
                      </a:r>
                      <a:endParaRPr lang="zh-CN" altLang="en-US" sz="2200" i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i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lang="zh-CN" altLang="en-US" sz="2200" i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#</a:t>
                      </a:r>
                      <a:endParaRPr lang="zh-CN" altLang="en-US" sz="2200" i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#</a:t>
                      </a:r>
                      <a:endParaRPr lang="zh-CN" altLang="en-US" sz="2200" i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#</a:t>
                      </a:r>
                      <a:endParaRPr lang="zh-CN" altLang="en-US" sz="2200" i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#</a:t>
                      </a:r>
                      <a:endParaRPr lang="zh-CN" altLang="en-US" sz="2200" i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#</a:t>
                      </a:r>
                      <a:endParaRPr lang="zh-CN" altLang="en-US" sz="2200" i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#</a:t>
                      </a:r>
                      <a:endParaRPr lang="zh-CN" altLang="en-US" sz="2200" i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i="1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lang="zh-CN" altLang="en-US" sz="2200" i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6" name="组合 95"/>
          <p:cNvGrpSpPr/>
          <p:nvPr/>
        </p:nvGrpSpPr>
        <p:grpSpPr>
          <a:xfrm>
            <a:off x="1562101" y="4191000"/>
            <a:ext cx="7081865" cy="334963"/>
            <a:chOff x="1562101" y="4191000"/>
            <a:chExt cx="7081865" cy="334963"/>
          </a:xfrm>
        </p:grpSpPr>
        <p:sp>
          <p:nvSpPr>
            <p:cNvPr id="50" name="Rectangle 1071"/>
            <p:cNvSpPr>
              <a:spLocks noChangeArrowheads="1"/>
            </p:cNvSpPr>
            <p:nvPr/>
          </p:nvSpPr>
          <p:spPr bwMode="auto">
            <a:xfrm>
              <a:off x="7956448" y="4191000"/>
              <a:ext cx="473204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charset="-122"/>
                </a:rPr>
                <a:t>14</a:t>
              </a:r>
            </a:p>
          </p:txBody>
        </p:sp>
        <p:sp>
          <p:nvSpPr>
            <p:cNvPr id="51" name="Rectangle 1072"/>
            <p:cNvSpPr>
              <a:spLocks noChangeArrowheads="1"/>
            </p:cNvSpPr>
            <p:nvPr/>
          </p:nvSpPr>
          <p:spPr bwMode="auto">
            <a:xfrm>
              <a:off x="7432781" y="4191000"/>
              <a:ext cx="471405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charset="-122"/>
                </a:rPr>
                <a:t>13</a:t>
              </a:r>
            </a:p>
          </p:txBody>
        </p:sp>
        <p:sp>
          <p:nvSpPr>
            <p:cNvPr id="52" name="Rectangle 1073"/>
            <p:cNvSpPr>
              <a:spLocks noChangeArrowheads="1"/>
            </p:cNvSpPr>
            <p:nvPr/>
          </p:nvSpPr>
          <p:spPr bwMode="auto">
            <a:xfrm>
              <a:off x="6925037" y="4191000"/>
              <a:ext cx="442617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charset="-122"/>
                </a:rPr>
                <a:t>12</a:t>
              </a:r>
            </a:p>
          </p:txBody>
        </p:sp>
        <p:sp>
          <p:nvSpPr>
            <p:cNvPr id="53" name="Rectangle 1074"/>
            <p:cNvSpPr>
              <a:spLocks noChangeArrowheads="1"/>
            </p:cNvSpPr>
            <p:nvPr/>
          </p:nvSpPr>
          <p:spPr bwMode="auto">
            <a:xfrm>
              <a:off x="6423044" y="4191000"/>
              <a:ext cx="501993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charset="-122"/>
                </a:rPr>
                <a:t>11</a:t>
              </a:r>
            </a:p>
          </p:txBody>
        </p:sp>
        <p:sp>
          <p:nvSpPr>
            <p:cNvPr id="54" name="Rectangle 1075"/>
            <p:cNvSpPr>
              <a:spLocks noChangeArrowheads="1"/>
            </p:cNvSpPr>
            <p:nvPr/>
          </p:nvSpPr>
          <p:spPr bwMode="auto">
            <a:xfrm>
              <a:off x="5951640" y="4191000"/>
              <a:ext cx="471405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charset="-122"/>
                </a:rPr>
                <a:t>10</a:t>
              </a:r>
            </a:p>
          </p:txBody>
        </p:sp>
        <p:sp>
          <p:nvSpPr>
            <p:cNvPr id="55" name="Rectangle 1076"/>
            <p:cNvSpPr>
              <a:spLocks noChangeArrowheads="1"/>
            </p:cNvSpPr>
            <p:nvPr/>
          </p:nvSpPr>
          <p:spPr bwMode="auto">
            <a:xfrm>
              <a:off x="5445629" y="4191000"/>
              <a:ext cx="455212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charset="-122"/>
                </a:rPr>
                <a:t>9</a:t>
              </a:r>
            </a:p>
          </p:txBody>
        </p:sp>
        <p:sp>
          <p:nvSpPr>
            <p:cNvPr id="56" name="Rectangle 1077"/>
            <p:cNvSpPr>
              <a:spLocks noChangeArrowheads="1"/>
            </p:cNvSpPr>
            <p:nvPr/>
          </p:nvSpPr>
          <p:spPr bwMode="auto">
            <a:xfrm>
              <a:off x="4925644" y="4191000"/>
              <a:ext cx="519985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charset="-122"/>
                </a:rPr>
                <a:t>8</a:t>
              </a:r>
            </a:p>
          </p:txBody>
        </p:sp>
        <p:sp>
          <p:nvSpPr>
            <p:cNvPr id="57" name="Rectangle 1078"/>
            <p:cNvSpPr>
              <a:spLocks noChangeArrowheads="1"/>
            </p:cNvSpPr>
            <p:nvPr/>
          </p:nvSpPr>
          <p:spPr bwMode="auto">
            <a:xfrm>
              <a:off x="4483027" y="4191000"/>
              <a:ext cx="442617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charset="-122"/>
                </a:rPr>
                <a:t>7</a:t>
              </a:r>
            </a:p>
          </p:txBody>
        </p:sp>
        <p:sp>
          <p:nvSpPr>
            <p:cNvPr id="58" name="Rectangle 1079"/>
            <p:cNvSpPr>
              <a:spLocks noChangeArrowheads="1"/>
            </p:cNvSpPr>
            <p:nvPr/>
          </p:nvSpPr>
          <p:spPr bwMode="auto">
            <a:xfrm>
              <a:off x="3922723" y="4191000"/>
              <a:ext cx="471405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charset="-122"/>
                </a:rPr>
                <a:t>6</a:t>
              </a:r>
            </a:p>
          </p:txBody>
        </p:sp>
        <p:sp>
          <p:nvSpPr>
            <p:cNvPr id="59" name="Rectangle 1080"/>
            <p:cNvSpPr>
              <a:spLocks noChangeArrowheads="1"/>
            </p:cNvSpPr>
            <p:nvPr/>
          </p:nvSpPr>
          <p:spPr bwMode="auto">
            <a:xfrm>
              <a:off x="3451318" y="4191000"/>
              <a:ext cx="471405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charset="-122"/>
                </a:rPr>
                <a:t>5</a:t>
              </a:r>
            </a:p>
          </p:txBody>
        </p:sp>
        <p:sp>
          <p:nvSpPr>
            <p:cNvPr id="60" name="Rectangle 1081"/>
            <p:cNvSpPr>
              <a:spLocks noChangeArrowheads="1"/>
            </p:cNvSpPr>
            <p:nvPr/>
          </p:nvSpPr>
          <p:spPr bwMode="auto">
            <a:xfrm>
              <a:off x="2978115" y="4191000"/>
              <a:ext cx="473204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charset="-122"/>
                </a:rPr>
                <a:t>4</a:t>
              </a:r>
            </a:p>
          </p:txBody>
        </p:sp>
        <p:sp>
          <p:nvSpPr>
            <p:cNvPr id="61" name="Rectangle 1082"/>
            <p:cNvSpPr>
              <a:spLocks noChangeArrowheads="1"/>
            </p:cNvSpPr>
            <p:nvPr/>
          </p:nvSpPr>
          <p:spPr bwMode="auto">
            <a:xfrm>
              <a:off x="2506710" y="4191000"/>
              <a:ext cx="471405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charset="-122"/>
                </a:rPr>
                <a:t>3</a:t>
              </a:r>
            </a:p>
          </p:txBody>
        </p:sp>
        <p:sp>
          <p:nvSpPr>
            <p:cNvPr id="62" name="Rectangle 1083"/>
            <p:cNvSpPr>
              <a:spLocks noChangeArrowheads="1"/>
            </p:cNvSpPr>
            <p:nvPr/>
          </p:nvSpPr>
          <p:spPr bwMode="auto">
            <a:xfrm>
              <a:off x="2020911" y="4191000"/>
              <a:ext cx="413828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600" dirty="0">
                  <a:solidFill>
                    <a:srgbClr val="FF0000"/>
                  </a:solidFill>
                  <a:ea typeface="宋体" charset="-122"/>
                </a:rPr>
                <a:t>2</a:t>
              </a:r>
            </a:p>
          </p:txBody>
        </p:sp>
        <p:sp>
          <p:nvSpPr>
            <p:cNvPr id="63" name="Rectangle 1084"/>
            <p:cNvSpPr>
              <a:spLocks noChangeArrowheads="1"/>
            </p:cNvSpPr>
            <p:nvPr/>
          </p:nvSpPr>
          <p:spPr bwMode="auto">
            <a:xfrm>
              <a:off x="1562101" y="4191000"/>
              <a:ext cx="530781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charset="-122"/>
                </a:rPr>
                <a:t>1</a:t>
              </a:r>
            </a:p>
          </p:txBody>
        </p:sp>
        <p:sp>
          <p:nvSpPr>
            <p:cNvPr id="64" name="Line 1085"/>
            <p:cNvSpPr>
              <a:spLocks noChangeShapeType="1"/>
            </p:cNvSpPr>
            <p:nvPr/>
          </p:nvSpPr>
          <p:spPr bwMode="auto">
            <a:xfrm>
              <a:off x="1562101" y="4525963"/>
              <a:ext cx="530781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" name="Line 1086"/>
            <p:cNvSpPr>
              <a:spLocks noChangeShapeType="1"/>
            </p:cNvSpPr>
            <p:nvPr/>
          </p:nvSpPr>
          <p:spPr bwMode="auto">
            <a:xfrm>
              <a:off x="1562101" y="4191000"/>
              <a:ext cx="0" cy="334963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" name="Line 1101"/>
            <p:cNvSpPr>
              <a:spLocks noChangeShapeType="1"/>
            </p:cNvSpPr>
            <p:nvPr/>
          </p:nvSpPr>
          <p:spPr bwMode="auto">
            <a:xfrm>
              <a:off x="8643966" y="4191000"/>
              <a:ext cx="0" cy="334963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" name="Line 1102"/>
            <p:cNvSpPr>
              <a:spLocks noChangeShapeType="1"/>
            </p:cNvSpPr>
            <p:nvPr/>
          </p:nvSpPr>
          <p:spPr bwMode="auto">
            <a:xfrm>
              <a:off x="4836744" y="4191000"/>
              <a:ext cx="519985" cy="0"/>
            </a:xfrm>
            <a:prstGeom prst="line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" name="Line 1103"/>
            <p:cNvSpPr>
              <a:spLocks noChangeShapeType="1"/>
            </p:cNvSpPr>
            <p:nvPr/>
          </p:nvSpPr>
          <p:spPr bwMode="auto">
            <a:xfrm>
              <a:off x="1562101" y="4191000"/>
              <a:ext cx="530781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" name="Line 1104"/>
            <p:cNvSpPr>
              <a:spLocks noChangeShapeType="1"/>
            </p:cNvSpPr>
            <p:nvPr/>
          </p:nvSpPr>
          <p:spPr bwMode="auto">
            <a:xfrm>
              <a:off x="5356729" y="4191000"/>
              <a:ext cx="455212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" name="Line 1135"/>
            <p:cNvSpPr>
              <a:spLocks noChangeShapeType="1"/>
            </p:cNvSpPr>
            <p:nvPr/>
          </p:nvSpPr>
          <p:spPr bwMode="auto">
            <a:xfrm>
              <a:off x="2092882" y="4525963"/>
              <a:ext cx="413828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" name="Line 1136"/>
            <p:cNvSpPr>
              <a:spLocks noChangeShapeType="1"/>
            </p:cNvSpPr>
            <p:nvPr/>
          </p:nvSpPr>
          <p:spPr bwMode="auto">
            <a:xfrm>
              <a:off x="2506710" y="4525963"/>
              <a:ext cx="47140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" name="Line 1137"/>
            <p:cNvSpPr>
              <a:spLocks noChangeShapeType="1"/>
            </p:cNvSpPr>
            <p:nvPr/>
          </p:nvSpPr>
          <p:spPr bwMode="auto">
            <a:xfrm>
              <a:off x="2978115" y="4525963"/>
              <a:ext cx="473204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" name="Line 1138"/>
            <p:cNvSpPr>
              <a:spLocks noChangeShapeType="1"/>
            </p:cNvSpPr>
            <p:nvPr/>
          </p:nvSpPr>
          <p:spPr bwMode="auto">
            <a:xfrm>
              <a:off x="3451318" y="4525963"/>
              <a:ext cx="47140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" name="Line 1139"/>
            <p:cNvSpPr>
              <a:spLocks noChangeShapeType="1"/>
            </p:cNvSpPr>
            <p:nvPr/>
          </p:nvSpPr>
          <p:spPr bwMode="auto">
            <a:xfrm>
              <a:off x="3922723" y="4525963"/>
              <a:ext cx="47140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" name="Line 1140"/>
            <p:cNvSpPr>
              <a:spLocks noChangeShapeType="1"/>
            </p:cNvSpPr>
            <p:nvPr/>
          </p:nvSpPr>
          <p:spPr bwMode="auto">
            <a:xfrm>
              <a:off x="4394127" y="4525963"/>
              <a:ext cx="442617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" name="Line 1141"/>
            <p:cNvSpPr>
              <a:spLocks noChangeShapeType="1"/>
            </p:cNvSpPr>
            <p:nvPr/>
          </p:nvSpPr>
          <p:spPr bwMode="auto">
            <a:xfrm>
              <a:off x="4836744" y="4525963"/>
              <a:ext cx="51998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" name="Line 1142"/>
            <p:cNvSpPr>
              <a:spLocks noChangeShapeType="1"/>
            </p:cNvSpPr>
            <p:nvPr/>
          </p:nvSpPr>
          <p:spPr bwMode="auto">
            <a:xfrm>
              <a:off x="5356729" y="4525963"/>
              <a:ext cx="455212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" name="Line 1143"/>
            <p:cNvSpPr>
              <a:spLocks noChangeShapeType="1"/>
            </p:cNvSpPr>
            <p:nvPr/>
          </p:nvSpPr>
          <p:spPr bwMode="auto">
            <a:xfrm>
              <a:off x="5811940" y="4525963"/>
              <a:ext cx="47140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" name="Line 1144"/>
            <p:cNvSpPr>
              <a:spLocks noChangeShapeType="1"/>
            </p:cNvSpPr>
            <p:nvPr/>
          </p:nvSpPr>
          <p:spPr bwMode="auto">
            <a:xfrm>
              <a:off x="6283344" y="4525963"/>
              <a:ext cx="501993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" name="Line 1145"/>
            <p:cNvSpPr>
              <a:spLocks noChangeShapeType="1"/>
            </p:cNvSpPr>
            <p:nvPr/>
          </p:nvSpPr>
          <p:spPr bwMode="auto">
            <a:xfrm>
              <a:off x="6785337" y="4525963"/>
              <a:ext cx="442617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" name="Line 1146"/>
            <p:cNvSpPr>
              <a:spLocks noChangeShapeType="1"/>
            </p:cNvSpPr>
            <p:nvPr/>
          </p:nvSpPr>
          <p:spPr bwMode="auto">
            <a:xfrm>
              <a:off x="7227953" y="4525963"/>
              <a:ext cx="47140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" name="Line 1147"/>
            <p:cNvSpPr>
              <a:spLocks noChangeShapeType="1"/>
            </p:cNvSpPr>
            <p:nvPr/>
          </p:nvSpPr>
          <p:spPr bwMode="auto">
            <a:xfrm>
              <a:off x="7699358" y="4525963"/>
              <a:ext cx="473204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3" name="Line 1148"/>
            <p:cNvSpPr>
              <a:spLocks noChangeShapeType="1"/>
            </p:cNvSpPr>
            <p:nvPr/>
          </p:nvSpPr>
          <p:spPr bwMode="auto">
            <a:xfrm>
              <a:off x="8172561" y="4525963"/>
              <a:ext cx="47140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4" name="Line 1196"/>
            <p:cNvSpPr>
              <a:spLocks noChangeShapeType="1"/>
            </p:cNvSpPr>
            <p:nvPr/>
          </p:nvSpPr>
          <p:spPr bwMode="auto">
            <a:xfrm>
              <a:off x="2092882" y="4191000"/>
              <a:ext cx="413828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5" name="Line 1197"/>
            <p:cNvSpPr>
              <a:spLocks noChangeShapeType="1"/>
            </p:cNvSpPr>
            <p:nvPr/>
          </p:nvSpPr>
          <p:spPr bwMode="auto">
            <a:xfrm>
              <a:off x="2506710" y="4191000"/>
              <a:ext cx="47140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6" name="Line 1198"/>
            <p:cNvSpPr>
              <a:spLocks noChangeShapeType="1"/>
            </p:cNvSpPr>
            <p:nvPr/>
          </p:nvSpPr>
          <p:spPr bwMode="auto">
            <a:xfrm>
              <a:off x="2978115" y="4191000"/>
              <a:ext cx="473204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" name="Line 1199"/>
            <p:cNvSpPr>
              <a:spLocks noChangeShapeType="1"/>
            </p:cNvSpPr>
            <p:nvPr/>
          </p:nvSpPr>
          <p:spPr bwMode="auto">
            <a:xfrm>
              <a:off x="3451318" y="4191000"/>
              <a:ext cx="47140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" name="Line 1200"/>
            <p:cNvSpPr>
              <a:spLocks noChangeShapeType="1"/>
            </p:cNvSpPr>
            <p:nvPr/>
          </p:nvSpPr>
          <p:spPr bwMode="auto">
            <a:xfrm>
              <a:off x="3922723" y="4191000"/>
              <a:ext cx="47140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" name="Line 1201"/>
            <p:cNvSpPr>
              <a:spLocks noChangeShapeType="1"/>
            </p:cNvSpPr>
            <p:nvPr/>
          </p:nvSpPr>
          <p:spPr bwMode="auto">
            <a:xfrm>
              <a:off x="4394127" y="4191000"/>
              <a:ext cx="442617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0" name="Line 1202"/>
            <p:cNvSpPr>
              <a:spLocks noChangeShapeType="1"/>
            </p:cNvSpPr>
            <p:nvPr/>
          </p:nvSpPr>
          <p:spPr bwMode="auto">
            <a:xfrm>
              <a:off x="5811940" y="4191000"/>
              <a:ext cx="47140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" name="Line 1203"/>
            <p:cNvSpPr>
              <a:spLocks noChangeShapeType="1"/>
            </p:cNvSpPr>
            <p:nvPr/>
          </p:nvSpPr>
          <p:spPr bwMode="auto">
            <a:xfrm>
              <a:off x="6283344" y="4191000"/>
              <a:ext cx="501993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" name="Line 1204"/>
            <p:cNvSpPr>
              <a:spLocks noChangeShapeType="1"/>
            </p:cNvSpPr>
            <p:nvPr/>
          </p:nvSpPr>
          <p:spPr bwMode="auto">
            <a:xfrm>
              <a:off x="6785337" y="4191000"/>
              <a:ext cx="442617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" name="Line 1205"/>
            <p:cNvSpPr>
              <a:spLocks noChangeShapeType="1"/>
            </p:cNvSpPr>
            <p:nvPr/>
          </p:nvSpPr>
          <p:spPr bwMode="auto">
            <a:xfrm>
              <a:off x="7227953" y="4191000"/>
              <a:ext cx="47140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4" name="Line 1206"/>
            <p:cNvSpPr>
              <a:spLocks noChangeShapeType="1"/>
            </p:cNvSpPr>
            <p:nvPr/>
          </p:nvSpPr>
          <p:spPr bwMode="auto">
            <a:xfrm>
              <a:off x="7699358" y="4191000"/>
              <a:ext cx="473204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5" name="Line 1207"/>
            <p:cNvSpPr>
              <a:spLocks noChangeShapeType="1"/>
            </p:cNvSpPr>
            <p:nvPr/>
          </p:nvSpPr>
          <p:spPr bwMode="auto">
            <a:xfrm>
              <a:off x="8172561" y="4191000"/>
              <a:ext cx="47140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6143636" y="5500702"/>
            <a:ext cx="2571768" cy="571504"/>
            <a:chOff x="6143636" y="5500702"/>
            <a:chExt cx="2571768" cy="571504"/>
          </a:xfrm>
        </p:grpSpPr>
        <p:sp>
          <p:nvSpPr>
            <p:cNvPr id="98" name="右大括号 97"/>
            <p:cNvSpPr/>
            <p:nvPr/>
          </p:nvSpPr>
          <p:spPr>
            <a:xfrm>
              <a:off x="6143636" y="5500702"/>
              <a:ext cx="214314" cy="571504"/>
            </a:xfrm>
            <a:prstGeom prst="rightBrace">
              <a:avLst/>
            </a:prstGeom>
            <a:ln w="28575">
              <a:solidFill>
                <a:srgbClr val="7030A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357950" y="5500702"/>
              <a:ext cx="235745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 smtClean="0">
                  <a:latin typeface="楷体" pitchFamily="49" charset="-122"/>
                  <a:ea typeface="楷体" pitchFamily="49" charset="-122"/>
                </a:rPr>
                <a:t>用一个数组存储</a:t>
              </a:r>
              <a:endParaRPr lang="zh-CN" altLang="en-US" sz="2200"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97" name="灯片编号占位符 9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3</a:t>
            </a:fld>
            <a:r>
              <a:rPr lang="en-US" altLang="zh-CN" smtClean="0"/>
              <a:t>/10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0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0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62" grpId="0" autoUpdateAnimBg="0"/>
      <p:bldP spid="201763" grpId="0" autoUpdateAnimBg="0"/>
      <p:bldP spid="201764" grpId="0" autoUpdateAnimBg="0"/>
      <p:bldP spid="201765" grpId="0" autoUpdateAnimBg="0"/>
      <p:bldP spid="201766" grpId="0" autoUpdateAnimBg="0"/>
      <p:bldP spid="201767" grpId="0" autoUpdateAnimBg="0"/>
      <p:bldP spid="201768" grpId="0" animBg="1"/>
      <p:bldP spid="201769" grpId="0"/>
      <p:bldP spid="201770" grpId="0"/>
      <p:bldP spid="20177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Text Box 2"/>
          <p:cNvSpPr txBox="1">
            <a:spLocks noChangeArrowheads="1"/>
          </p:cNvSpPr>
          <p:nvPr/>
        </p:nvSpPr>
        <p:spPr bwMode="auto">
          <a:xfrm>
            <a:off x="395288" y="1196975"/>
            <a:ext cx="8280400" cy="3477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对于</a:t>
            </a:r>
            <a:r>
              <a:rPr lang="zh-CN" altLang="en-US" sz="2200" dirty="0">
                <a:solidFill>
                  <a:srgbClr val="CC00FF"/>
                </a:solidFill>
                <a:latin typeface="楷体" pitchFamily="49" charset="-122"/>
                <a:ea typeface="楷体" pitchFamily="49" charset="-122"/>
              </a:rPr>
              <a:t>完全</a:t>
            </a:r>
            <a:r>
              <a:rPr lang="zh-CN" altLang="en-US" sz="2200">
                <a:solidFill>
                  <a:srgbClr val="CC00FF"/>
                </a:solidFill>
                <a:latin typeface="楷体" pitchFamily="49" charset="-122"/>
                <a:ea typeface="楷体" pitchFamily="49" charset="-122"/>
              </a:rPr>
              <a:t>二叉树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来说，其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顺序存储是十分合适的。</a:t>
            </a: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对于</a:t>
            </a:r>
            <a:r>
              <a:rPr lang="zh-CN" altLang="en-US" sz="2200" dirty="0">
                <a:solidFill>
                  <a:srgbClr val="CC00FF"/>
                </a:solidFill>
                <a:latin typeface="楷体" pitchFamily="49" charset="-122"/>
                <a:ea typeface="楷体" pitchFamily="49" charset="-122"/>
              </a:rPr>
              <a:t>一般</a:t>
            </a:r>
            <a:r>
              <a:rPr lang="zh-CN" altLang="en-US" sz="2200">
                <a:solidFill>
                  <a:srgbClr val="CC00FF"/>
                </a:solidFill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2200" smtClean="0">
                <a:solidFill>
                  <a:srgbClr val="CC00FF"/>
                </a:solidFill>
                <a:latin typeface="楷体" pitchFamily="49" charset="-122"/>
                <a:ea typeface="楷体" pitchFamily="49" charset="-122"/>
              </a:rPr>
              <a:t>二叉树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，特别是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对于那些</a:t>
            </a:r>
            <a:r>
              <a:rPr lang="zh-CN" altLang="en-US" sz="2200">
                <a:latin typeface="楷体" pitchFamily="49" charset="-122"/>
                <a:ea typeface="楷体" pitchFamily="49" charset="-122"/>
              </a:rPr>
              <a:t>单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分支结点较多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的二叉树来说是很不</a:t>
            </a:r>
            <a:r>
              <a:rPr lang="zh-CN" altLang="en-US" sz="2200">
                <a:latin typeface="楷体" pitchFamily="49" charset="-122"/>
                <a:ea typeface="楷体" pitchFamily="49" charset="-122"/>
              </a:rPr>
              <a:t>合适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的，因为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可能只有少数存储单元</a:t>
            </a:r>
            <a:r>
              <a:rPr lang="zh-CN" altLang="en-US" sz="2200">
                <a:latin typeface="楷体" pitchFamily="49" charset="-122"/>
                <a:ea typeface="楷体" pitchFamily="49" charset="-122"/>
              </a:rPr>
              <a:t>被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利用，特别是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对退化的二叉树（即</a:t>
            </a:r>
            <a:r>
              <a:rPr lang="zh-CN" altLang="en-US" sz="2200">
                <a:latin typeface="楷体" pitchFamily="49" charset="-122"/>
                <a:ea typeface="楷体" pitchFamily="49" charset="-122"/>
              </a:rPr>
              <a:t>每个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分支结点都是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单分支</a:t>
            </a:r>
            <a:r>
              <a:rPr lang="zh-CN" altLang="en-US" sz="2200"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），空间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浪费更是惊人。</a:t>
            </a: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在顺序存储</a:t>
            </a:r>
            <a:r>
              <a:rPr lang="zh-CN" altLang="en-US" sz="2200">
                <a:latin typeface="楷体" pitchFamily="49" charset="-122"/>
                <a:ea typeface="楷体" pitchFamily="49" charset="-122"/>
              </a:rPr>
              <a:t>结构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中，</a:t>
            </a:r>
            <a:r>
              <a:rPr lang="zh-CN" altLang="en-US" sz="2200" smtClean="0">
                <a:solidFill>
                  <a:srgbClr val="CC00FF"/>
                </a:solidFill>
                <a:latin typeface="楷体" pitchFamily="49" charset="-122"/>
                <a:ea typeface="楷体" pitchFamily="49" charset="-122"/>
              </a:rPr>
              <a:t>找</a:t>
            </a:r>
            <a:r>
              <a:rPr lang="zh-CN" altLang="en-US" sz="2200">
                <a:solidFill>
                  <a:srgbClr val="CC00FF"/>
                </a:solidFill>
                <a:latin typeface="楷体" pitchFamily="49" charset="-122"/>
                <a:ea typeface="楷体" pitchFamily="49" charset="-122"/>
              </a:rPr>
              <a:t>一</a:t>
            </a:r>
            <a:r>
              <a:rPr lang="zh-CN" altLang="en-US" sz="2200" smtClean="0">
                <a:solidFill>
                  <a:srgbClr val="CC00FF"/>
                </a:solidFill>
                <a:latin typeface="楷体" pitchFamily="49" charset="-122"/>
                <a:ea typeface="楷体" pitchFamily="49" charset="-122"/>
              </a:rPr>
              <a:t>个结点的</a:t>
            </a:r>
            <a:r>
              <a:rPr lang="zh-CN" altLang="en-US" sz="2200" dirty="0">
                <a:solidFill>
                  <a:srgbClr val="CC00FF"/>
                </a:solidFill>
                <a:latin typeface="楷体" pitchFamily="49" charset="-122"/>
                <a:ea typeface="楷体" pitchFamily="49" charset="-122"/>
              </a:rPr>
              <a:t>双亲和孩子都很容易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。</a:t>
            </a:r>
          </a:p>
        </p:txBody>
      </p:sp>
      <p:sp>
        <p:nvSpPr>
          <p:cNvPr id="380931" name="Text Box 3"/>
          <p:cNvSpPr txBox="1">
            <a:spLocks noChangeArrowheads="1"/>
          </p:cNvSpPr>
          <p:nvPr/>
        </p:nvSpPr>
        <p:spPr bwMode="auto">
          <a:xfrm>
            <a:off x="468312" y="333375"/>
            <a:ext cx="4389439" cy="457200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二叉树顺序存储结构的特点：</a:t>
            </a:r>
          </a:p>
        </p:txBody>
      </p:sp>
      <p:grpSp>
        <p:nvGrpSpPr>
          <p:cNvPr id="4" name="组合 3"/>
          <p:cNvGrpSpPr>
            <a:grpSpLocks noChangeAspect="1"/>
          </p:cNvGrpSpPr>
          <p:nvPr/>
        </p:nvGrpSpPr>
        <p:grpSpPr>
          <a:xfrm>
            <a:off x="5286381" y="4915220"/>
            <a:ext cx="1834298" cy="1497440"/>
            <a:chOff x="2500298" y="4000504"/>
            <a:chExt cx="2653788" cy="2166435"/>
          </a:xfrm>
        </p:grpSpPr>
        <p:sp>
          <p:nvSpPr>
            <p:cNvPr id="5" name="椭圆 4"/>
            <p:cNvSpPr/>
            <p:nvPr/>
          </p:nvSpPr>
          <p:spPr>
            <a:xfrm>
              <a:off x="3428992" y="4000504"/>
              <a:ext cx="714380" cy="52336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 dirty="0" err="1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CN" sz="1200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/2</a:t>
              </a:r>
              <a:endParaRPr lang="zh-CN" altLang="en-US" sz="12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428992" y="4857760"/>
              <a:ext cx="714380" cy="52336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i="1" dirty="0" err="1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endParaRPr lang="zh-CN" altLang="en-US" sz="1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500298" y="5643578"/>
              <a:ext cx="714380" cy="52336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CN" sz="1400" i="1" dirty="0" err="1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endParaRPr lang="zh-CN" altLang="en-US" sz="1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4153954" y="5643578"/>
              <a:ext cx="1000132" cy="52336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CN" sz="1200" i="1" dirty="0" err="1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CN" sz="1200" dirty="0" err="1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+1</a:t>
              </a:r>
              <a:endParaRPr lang="zh-CN" altLang="en-US" sz="12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" name="直接连接符 8"/>
            <p:cNvCxnSpPr>
              <a:stCxn id="5" idx="4"/>
              <a:endCxn id="6" idx="0"/>
            </p:cNvCxnSpPr>
            <p:nvPr/>
          </p:nvCxnSpPr>
          <p:spPr>
            <a:xfrm rot="5400000">
              <a:off x="3619235" y="4690812"/>
              <a:ext cx="333895" cy="1588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6" idx="3"/>
              <a:endCxn id="7" idx="7"/>
            </p:cNvCxnSpPr>
            <p:nvPr/>
          </p:nvCxnSpPr>
          <p:spPr>
            <a:xfrm rot="5400000">
              <a:off x="3113963" y="5300573"/>
              <a:ext cx="415745" cy="423552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6" idx="5"/>
              <a:endCxn id="8" idx="1"/>
            </p:cNvCxnSpPr>
            <p:nvPr/>
          </p:nvCxnSpPr>
          <p:spPr>
            <a:xfrm rot="16200000" flipH="1">
              <a:off x="3961713" y="5381515"/>
              <a:ext cx="415748" cy="261665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左弧形箭头 11"/>
          <p:cNvSpPr/>
          <p:nvPr/>
        </p:nvSpPr>
        <p:spPr>
          <a:xfrm rot="10800000">
            <a:off x="6572265" y="4572008"/>
            <a:ext cx="214314" cy="642942"/>
          </a:xfrm>
          <a:prstGeom prst="curved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4</a:t>
            </a:fld>
            <a:r>
              <a:rPr lang="en-US" altLang="zh-CN" smtClean="0"/>
              <a:t>/10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755651" y="2445406"/>
            <a:ext cx="4387854" cy="174468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typedef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struct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node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{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kumimoji="1" lang="en-US" altLang="zh-CN" sz="2000" dirty="0" err="1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ElemType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data;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kumimoji="1" lang="en-US" altLang="zh-CN" sz="2000" dirty="0" err="1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struct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node 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lchild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rchild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}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kumimoji="1" lang="en-US" altLang="zh-CN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BTNode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kumimoji="1" lang="en-US" altLang="zh-CN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</a:p>
        </p:txBody>
      </p:sp>
      <p:sp>
        <p:nvSpPr>
          <p:cNvPr id="171010" name="Text Box 2" descr="纸莎草纸"/>
          <p:cNvSpPr txBox="1">
            <a:spLocks noChangeArrowheads="1"/>
          </p:cNvSpPr>
          <p:nvPr/>
        </p:nvSpPr>
        <p:spPr bwMode="auto">
          <a:xfrm>
            <a:off x="250824" y="495282"/>
            <a:ext cx="5249869" cy="43338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28575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7.3.2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二叉树的链式存储结构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itchFamily="49" charset="-122"/>
            </a:endParaRPr>
          </a:p>
        </p:txBody>
      </p:sp>
      <p:sp>
        <p:nvSpPr>
          <p:cNvPr id="171011" name="Text Box 3"/>
          <p:cNvSpPr txBox="1">
            <a:spLocks noChangeArrowheads="1"/>
          </p:cNvSpPr>
          <p:nvPr/>
        </p:nvSpPr>
        <p:spPr bwMode="auto">
          <a:xfrm>
            <a:off x="395288" y="1246844"/>
            <a:ext cx="7920037" cy="86793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借鉴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树的孩子链存储</a:t>
            </a:r>
            <a:r>
              <a:rPr kumimoji="1" lang="zh-CN" altLang="en-US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结构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zh-CN" altLang="en-US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  <a:sym typeface="Wingdings"/>
              </a:rPr>
              <a:t>  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  <a:sym typeface="Wingdings" pitchFamily="2" charset="2"/>
              </a:rPr>
              <a:t>二叉树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  <a:sym typeface="Wingdings" pitchFamily="2" charset="2"/>
              </a:rPr>
              <a:t>的链式存储结构。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在二叉树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链式存储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中，结点的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类型定义如下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:</a:t>
            </a:r>
            <a:endParaRPr lang="en-US" altLang="zh-CN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000232" y="3635376"/>
            <a:ext cx="4786346" cy="1612611"/>
            <a:chOff x="2000232" y="3635376"/>
            <a:chExt cx="4786346" cy="1612611"/>
          </a:xfrm>
        </p:grpSpPr>
        <p:sp>
          <p:nvSpPr>
            <p:cNvPr id="6" name="TextBox 5"/>
            <p:cNvSpPr txBox="1"/>
            <p:nvPr/>
          </p:nvSpPr>
          <p:spPr>
            <a:xfrm>
              <a:off x="2000232" y="4786322"/>
              <a:ext cx="47863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mtClean="0">
                  <a:latin typeface="楷体" pitchFamily="49" charset="-122"/>
                  <a:ea typeface="楷体" pitchFamily="49" charset="-122"/>
                </a:rPr>
                <a:t>指向的都是</a:t>
              </a:r>
              <a:r>
                <a:rPr kumimoji="1" lang="zh-CN" altLang="en-US" smtClean="0">
                  <a:latin typeface="楷体" pitchFamily="49" charset="-122"/>
                  <a:ea typeface="楷体" pitchFamily="49" charset="-122"/>
                  <a:cs typeface="Times New Roman" pitchFamily="18" charset="0"/>
                  <a:sym typeface="Wingdings" pitchFamily="2" charset="2"/>
                </a:rPr>
                <a:t>二叉树：递归性</a:t>
              </a:r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8" name="直接箭头连接符 7"/>
            <p:cNvCxnSpPr/>
            <p:nvPr/>
          </p:nvCxnSpPr>
          <p:spPr>
            <a:xfrm rot="5400000" flipH="1" flipV="1">
              <a:off x="2856693" y="4214024"/>
              <a:ext cx="1143008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2714612" y="3635376"/>
              <a:ext cx="1571636" cy="1588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5</a:t>
            </a:fld>
            <a:r>
              <a:rPr lang="en-US" altLang="zh-CN" smtClean="0"/>
              <a:t>/10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2568575" y="3292487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-36513" y="3292487"/>
            <a:ext cx="9144001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1928" name="Rectangle 8"/>
          <p:cNvSpPr>
            <a:spLocks noChangeArrowheads="1"/>
          </p:cNvSpPr>
          <p:nvPr/>
        </p:nvSpPr>
        <p:spPr bwMode="auto">
          <a:xfrm>
            <a:off x="-36513" y="3292487"/>
            <a:ext cx="9144001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54" name="组合 53"/>
          <p:cNvGrpSpPr/>
          <p:nvPr/>
        </p:nvGrpSpPr>
        <p:grpSpPr>
          <a:xfrm>
            <a:off x="358775" y="1385900"/>
            <a:ext cx="2592388" cy="2016125"/>
            <a:chOff x="358775" y="1385900"/>
            <a:chExt cx="2592388" cy="2016125"/>
          </a:xfrm>
        </p:grpSpPr>
        <p:sp>
          <p:nvSpPr>
            <p:cNvPr id="81940" name="Line 20"/>
            <p:cNvSpPr>
              <a:spLocks noChangeShapeType="1"/>
            </p:cNvSpPr>
            <p:nvPr/>
          </p:nvSpPr>
          <p:spPr bwMode="auto">
            <a:xfrm>
              <a:off x="717550" y="2825762"/>
              <a:ext cx="288925" cy="2873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37" name="Line 17"/>
            <p:cNvSpPr>
              <a:spLocks noChangeShapeType="1"/>
            </p:cNvSpPr>
            <p:nvPr/>
          </p:nvSpPr>
          <p:spPr bwMode="auto">
            <a:xfrm flipH="1">
              <a:off x="1222375" y="1673237"/>
              <a:ext cx="287338" cy="2873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38" name="Freeform 18"/>
            <p:cNvSpPr>
              <a:spLocks/>
            </p:cNvSpPr>
            <p:nvPr/>
          </p:nvSpPr>
          <p:spPr bwMode="auto">
            <a:xfrm>
              <a:off x="1831975" y="1625612"/>
              <a:ext cx="261938" cy="3698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5" y="233"/>
                </a:cxn>
              </a:cxnLst>
              <a:rect l="0" t="0" r="r" b="b"/>
              <a:pathLst>
                <a:path w="165" h="233">
                  <a:moveTo>
                    <a:pt x="0" y="0"/>
                  </a:moveTo>
                  <a:lnTo>
                    <a:pt x="165" y="233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39" name="Line 19"/>
            <p:cNvSpPr>
              <a:spLocks noChangeShapeType="1"/>
            </p:cNvSpPr>
            <p:nvPr/>
          </p:nvSpPr>
          <p:spPr bwMode="auto">
            <a:xfrm flipH="1">
              <a:off x="646113" y="2249500"/>
              <a:ext cx="360362" cy="360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41" name="Line 21"/>
            <p:cNvSpPr>
              <a:spLocks noChangeShapeType="1"/>
            </p:cNvSpPr>
            <p:nvPr/>
          </p:nvSpPr>
          <p:spPr bwMode="auto">
            <a:xfrm flipH="1">
              <a:off x="1789113" y="2278075"/>
              <a:ext cx="287337" cy="2873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42" name="Line 22"/>
            <p:cNvSpPr>
              <a:spLocks noChangeShapeType="1"/>
            </p:cNvSpPr>
            <p:nvPr/>
          </p:nvSpPr>
          <p:spPr bwMode="auto">
            <a:xfrm>
              <a:off x="2374900" y="2249500"/>
              <a:ext cx="287338" cy="360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30" name="Oval 10"/>
            <p:cNvSpPr>
              <a:spLocks noChangeArrowheads="1"/>
            </p:cNvSpPr>
            <p:nvPr/>
          </p:nvSpPr>
          <p:spPr bwMode="auto">
            <a:xfrm>
              <a:off x="1438275" y="1385900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81931" name="Oval 11"/>
            <p:cNvSpPr>
              <a:spLocks noChangeArrowheads="1"/>
            </p:cNvSpPr>
            <p:nvPr/>
          </p:nvSpPr>
          <p:spPr bwMode="auto">
            <a:xfrm>
              <a:off x="933450" y="1960575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81932" name="Oval 12"/>
            <p:cNvSpPr>
              <a:spLocks noChangeArrowheads="1"/>
            </p:cNvSpPr>
            <p:nvPr/>
          </p:nvSpPr>
          <p:spPr bwMode="auto">
            <a:xfrm>
              <a:off x="2014538" y="1960575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81933" name="Oval 13"/>
            <p:cNvSpPr>
              <a:spLocks noChangeArrowheads="1"/>
            </p:cNvSpPr>
            <p:nvPr/>
          </p:nvSpPr>
          <p:spPr bwMode="auto">
            <a:xfrm>
              <a:off x="358775" y="2536837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81934" name="Oval 14"/>
            <p:cNvSpPr>
              <a:spLocks noChangeArrowheads="1"/>
            </p:cNvSpPr>
            <p:nvPr/>
          </p:nvSpPr>
          <p:spPr bwMode="auto">
            <a:xfrm>
              <a:off x="1439863" y="2536837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81935" name="Oval 15"/>
            <p:cNvSpPr>
              <a:spLocks noChangeArrowheads="1"/>
            </p:cNvSpPr>
            <p:nvPr/>
          </p:nvSpPr>
          <p:spPr bwMode="auto">
            <a:xfrm>
              <a:off x="933450" y="3041662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</a:p>
          </p:txBody>
        </p:sp>
        <p:sp>
          <p:nvSpPr>
            <p:cNvPr id="81936" name="Oval 16"/>
            <p:cNvSpPr>
              <a:spLocks noChangeArrowheads="1"/>
            </p:cNvSpPr>
            <p:nvPr/>
          </p:nvSpPr>
          <p:spPr bwMode="auto">
            <a:xfrm>
              <a:off x="2519363" y="2536837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</p:grpSp>
      <p:sp>
        <p:nvSpPr>
          <p:cNvPr id="81929" name="AutoShape 9"/>
          <p:cNvSpPr>
            <a:spLocks noChangeArrowheads="1"/>
          </p:cNvSpPr>
          <p:nvPr/>
        </p:nvSpPr>
        <p:spPr bwMode="auto">
          <a:xfrm>
            <a:off x="3168650" y="2970225"/>
            <a:ext cx="719138" cy="287337"/>
          </a:xfrm>
          <a:prstGeom prst="rightArrow">
            <a:avLst>
              <a:gd name="adj1" fmla="val 50000"/>
              <a:gd name="adj2" fmla="val 62569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4102100" y="784238"/>
            <a:ext cx="4826000" cy="3265488"/>
            <a:chOff x="2584" y="360"/>
            <a:chExt cx="3040" cy="2057"/>
          </a:xfrm>
        </p:grpSpPr>
        <p:sp>
          <p:nvSpPr>
            <p:cNvPr id="81943" name="Rectangle 23"/>
            <p:cNvSpPr>
              <a:spLocks noChangeArrowheads="1"/>
            </p:cNvSpPr>
            <p:nvPr/>
          </p:nvSpPr>
          <p:spPr bwMode="auto">
            <a:xfrm>
              <a:off x="3718" y="739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/>
            </a:p>
          </p:txBody>
        </p:sp>
        <p:sp>
          <p:nvSpPr>
            <p:cNvPr id="81944" name="Rectangle 24"/>
            <p:cNvSpPr>
              <a:spLocks noChangeArrowheads="1"/>
            </p:cNvSpPr>
            <p:nvPr/>
          </p:nvSpPr>
          <p:spPr bwMode="auto">
            <a:xfrm>
              <a:off x="3945" y="739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81945" name="Rectangle 25"/>
            <p:cNvSpPr>
              <a:spLocks noChangeArrowheads="1"/>
            </p:cNvSpPr>
            <p:nvPr/>
          </p:nvSpPr>
          <p:spPr bwMode="auto">
            <a:xfrm>
              <a:off x="4172" y="739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/>
            </a:p>
          </p:txBody>
        </p:sp>
        <p:sp>
          <p:nvSpPr>
            <p:cNvPr id="81946" name="Rectangle 26"/>
            <p:cNvSpPr>
              <a:spLocks noChangeArrowheads="1"/>
            </p:cNvSpPr>
            <p:nvPr/>
          </p:nvSpPr>
          <p:spPr bwMode="auto">
            <a:xfrm>
              <a:off x="2993" y="1237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/>
            </a:p>
          </p:txBody>
        </p:sp>
        <p:sp>
          <p:nvSpPr>
            <p:cNvPr id="81947" name="Rectangle 27"/>
            <p:cNvSpPr>
              <a:spLocks noChangeArrowheads="1"/>
            </p:cNvSpPr>
            <p:nvPr/>
          </p:nvSpPr>
          <p:spPr bwMode="auto">
            <a:xfrm>
              <a:off x="3220" y="1237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81948" name="Rectangle 28"/>
            <p:cNvSpPr>
              <a:spLocks noChangeArrowheads="1"/>
            </p:cNvSpPr>
            <p:nvPr/>
          </p:nvSpPr>
          <p:spPr bwMode="auto">
            <a:xfrm>
              <a:off x="3447" y="1237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/>
                <a:t>∧</a:t>
              </a:r>
            </a:p>
          </p:txBody>
        </p:sp>
        <p:sp>
          <p:nvSpPr>
            <p:cNvPr id="81949" name="Rectangle 29"/>
            <p:cNvSpPr>
              <a:spLocks noChangeArrowheads="1"/>
            </p:cNvSpPr>
            <p:nvPr/>
          </p:nvSpPr>
          <p:spPr bwMode="auto">
            <a:xfrm>
              <a:off x="2584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/>
                <a:t>∧</a:t>
              </a:r>
            </a:p>
          </p:txBody>
        </p:sp>
        <p:sp>
          <p:nvSpPr>
            <p:cNvPr id="81950" name="Rectangle 30"/>
            <p:cNvSpPr>
              <a:spLocks noChangeArrowheads="1"/>
            </p:cNvSpPr>
            <p:nvPr/>
          </p:nvSpPr>
          <p:spPr bwMode="auto">
            <a:xfrm>
              <a:off x="2811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81951" name="Rectangle 31"/>
            <p:cNvSpPr>
              <a:spLocks noChangeArrowheads="1"/>
            </p:cNvSpPr>
            <p:nvPr/>
          </p:nvSpPr>
          <p:spPr bwMode="auto">
            <a:xfrm>
              <a:off x="3038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/>
            </a:p>
          </p:txBody>
        </p:sp>
        <p:sp>
          <p:nvSpPr>
            <p:cNvPr id="81952" name="Rectangle 32"/>
            <p:cNvSpPr>
              <a:spLocks noChangeArrowheads="1"/>
            </p:cNvSpPr>
            <p:nvPr/>
          </p:nvSpPr>
          <p:spPr bwMode="auto">
            <a:xfrm>
              <a:off x="3129" y="2190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/>
                <a:t>∧</a:t>
              </a:r>
            </a:p>
          </p:txBody>
        </p:sp>
        <p:sp>
          <p:nvSpPr>
            <p:cNvPr id="81953" name="Rectangle 33"/>
            <p:cNvSpPr>
              <a:spLocks noChangeArrowheads="1"/>
            </p:cNvSpPr>
            <p:nvPr/>
          </p:nvSpPr>
          <p:spPr bwMode="auto">
            <a:xfrm>
              <a:off x="3356" y="2190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</a:p>
          </p:txBody>
        </p:sp>
        <p:sp>
          <p:nvSpPr>
            <p:cNvPr id="81954" name="Rectangle 34"/>
            <p:cNvSpPr>
              <a:spLocks noChangeArrowheads="1"/>
            </p:cNvSpPr>
            <p:nvPr/>
          </p:nvSpPr>
          <p:spPr bwMode="auto">
            <a:xfrm>
              <a:off x="3583" y="2190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/>
                <a:t>∧</a:t>
              </a:r>
            </a:p>
          </p:txBody>
        </p:sp>
        <p:sp>
          <p:nvSpPr>
            <p:cNvPr id="81955" name="Rectangle 35"/>
            <p:cNvSpPr>
              <a:spLocks noChangeArrowheads="1"/>
            </p:cNvSpPr>
            <p:nvPr/>
          </p:nvSpPr>
          <p:spPr bwMode="auto">
            <a:xfrm>
              <a:off x="4399" y="1238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/>
            </a:p>
          </p:txBody>
        </p:sp>
        <p:sp>
          <p:nvSpPr>
            <p:cNvPr id="81956" name="Rectangle 36"/>
            <p:cNvSpPr>
              <a:spLocks noChangeArrowheads="1"/>
            </p:cNvSpPr>
            <p:nvPr/>
          </p:nvSpPr>
          <p:spPr bwMode="auto">
            <a:xfrm>
              <a:off x="4626" y="1238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81957" name="Rectangle 37"/>
            <p:cNvSpPr>
              <a:spLocks noChangeArrowheads="1"/>
            </p:cNvSpPr>
            <p:nvPr/>
          </p:nvSpPr>
          <p:spPr bwMode="auto">
            <a:xfrm>
              <a:off x="4853" y="1238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/>
            </a:p>
          </p:txBody>
        </p:sp>
        <p:sp>
          <p:nvSpPr>
            <p:cNvPr id="81958" name="Rectangle 38"/>
            <p:cNvSpPr>
              <a:spLocks noChangeArrowheads="1"/>
            </p:cNvSpPr>
            <p:nvPr/>
          </p:nvSpPr>
          <p:spPr bwMode="auto">
            <a:xfrm>
              <a:off x="3810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/>
                <a:t>∧</a:t>
              </a:r>
            </a:p>
          </p:txBody>
        </p:sp>
        <p:sp>
          <p:nvSpPr>
            <p:cNvPr id="81959" name="Rectangle 39"/>
            <p:cNvSpPr>
              <a:spLocks noChangeArrowheads="1"/>
            </p:cNvSpPr>
            <p:nvPr/>
          </p:nvSpPr>
          <p:spPr bwMode="auto">
            <a:xfrm>
              <a:off x="4037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81960" name="Rectangle 40"/>
            <p:cNvSpPr>
              <a:spLocks noChangeArrowheads="1"/>
            </p:cNvSpPr>
            <p:nvPr/>
          </p:nvSpPr>
          <p:spPr bwMode="auto">
            <a:xfrm>
              <a:off x="4264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/>
                <a:t>∧</a:t>
              </a:r>
            </a:p>
          </p:txBody>
        </p:sp>
        <p:sp>
          <p:nvSpPr>
            <p:cNvPr id="81961" name="Rectangle 41"/>
            <p:cNvSpPr>
              <a:spLocks noChangeArrowheads="1"/>
            </p:cNvSpPr>
            <p:nvPr/>
          </p:nvSpPr>
          <p:spPr bwMode="auto">
            <a:xfrm>
              <a:off x="4943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/>
                <a:t>∧</a:t>
              </a:r>
            </a:p>
          </p:txBody>
        </p:sp>
        <p:sp>
          <p:nvSpPr>
            <p:cNvPr id="81962" name="Rectangle 42"/>
            <p:cNvSpPr>
              <a:spLocks noChangeArrowheads="1"/>
            </p:cNvSpPr>
            <p:nvPr/>
          </p:nvSpPr>
          <p:spPr bwMode="auto">
            <a:xfrm>
              <a:off x="5170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  <p:sp>
          <p:nvSpPr>
            <p:cNvPr id="81963" name="Rectangle 43"/>
            <p:cNvSpPr>
              <a:spLocks noChangeArrowheads="1"/>
            </p:cNvSpPr>
            <p:nvPr/>
          </p:nvSpPr>
          <p:spPr bwMode="auto">
            <a:xfrm>
              <a:off x="5397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/>
                <a:t>∧</a:t>
              </a:r>
            </a:p>
          </p:txBody>
        </p:sp>
        <p:sp>
          <p:nvSpPr>
            <p:cNvPr id="81964" name="Line 44"/>
            <p:cNvSpPr>
              <a:spLocks noChangeShapeType="1"/>
            </p:cNvSpPr>
            <p:nvPr/>
          </p:nvSpPr>
          <p:spPr bwMode="auto">
            <a:xfrm flipH="1">
              <a:off x="3447" y="875"/>
              <a:ext cx="408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65" name="Line 45"/>
            <p:cNvSpPr>
              <a:spLocks noChangeShapeType="1"/>
            </p:cNvSpPr>
            <p:nvPr/>
          </p:nvSpPr>
          <p:spPr bwMode="auto">
            <a:xfrm flipH="1">
              <a:off x="2857" y="1328"/>
              <a:ext cx="272" cy="4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66" name="Line 46"/>
            <p:cNvSpPr>
              <a:spLocks noChangeShapeType="1"/>
            </p:cNvSpPr>
            <p:nvPr/>
          </p:nvSpPr>
          <p:spPr bwMode="auto">
            <a:xfrm>
              <a:off x="4309" y="875"/>
              <a:ext cx="408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67" name="Freeform 47"/>
            <p:cNvSpPr>
              <a:spLocks/>
            </p:cNvSpPr>
            <p:nvPr/>
          </p:nvSpPr>
          <p:spPr bwMode="auto">
            <a:xfrm>
              <a:off x="3137" y="1857"/>
              <a:ext cx="264" cy="33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4" y="333"/>
                </a:cxn>
              </a:cxnLst>
              <a:rect l="0" t="0" r="r" b="b"/>
              <a:pathLst>
                <a:path w="264" h="333">
                  <a:moveTo>
                    <a:pt x="0" y="0"/>
                  </a:moveTo>
                  <a:lnTo>
                    <a:pt x="264" y="333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68" name="Line 48"/>
            <p:cNvSpPr>
              <a:spLocks noChangeShapeType="1"/>
            </p:cNvSpPr>
            <p:nvPr/>
          </p:nvSpPr>
          <p:spPr bwMode="auto">
            <a:xfrm flipH="1">
              <a:off x="4127" y="1374"/>
              <a:ext cx="408" cy="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69" name="Line 49"/>
            <p:cNvSpPr>
              <a:spLocks noChangeShapeType="1"/>
            </p:cNvSpPr>
            <p:nvPr/>
          </p:nvSpPr>
          <p:spPr bwMode="auto">
            <a:xfrm>
              <a:off x="4944" y="1374"/>
              <a:ext cx="317" cy="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70" name="Line 50"/>
            <p:cNvSpPr>
              <a:spLocks noChangeShapeType="1"/>
            </p:cNvSpPr>
            <p:nvPr/>
          </p:nvSpPr>
          <p:spPr bwMode="auto">
            <a:xfrm>
              <a:off x="4082" y="466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71" name="Text Box 51"/>
            <p:cNvSpPr txBox="1">
              <a:spLocks noChangeArrowheads="1"/>
            </p:cNvSpPr>
            <p:nvPr/>
          </p:nvSpPr>
          <p:spPr bwMode="auto">
            <a:xfrm>
              <a:off x="3960" y="360"/>
              <a:ext cx="40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b</a:t>
              </a:r>
            </a:p>
          </p:txBody>
        </p:sp>
      </p:grpSp>
      <p:sp>
        <p:nvSpPr>
          <p:cNvPr id="81974" name="Text Box 54"/>
          <p:cNvSpPr txBox="1">
            <a:spLocks noChangeArrowheads="1"/>
          </p:cNvSpPr>
          <p:nvPr/>
        </p:nvSpPr>
        <p:spPr bwMode="auto">
          <a:xfrm>
            <a:off x="395288" y="473087"/>
            <a:ext cx="4032250" cy="457200"/>
          </a:xfrm>
          <a:prstGeom prst="rect">
            <a:avLst/>
          </a:prstGeom>
          <a:solidFill>
            <a:srgbClr val="CC00FF"/>
          </a:solidFill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二叉链存储</a:t>
            </a:r>
            <a:r>
              <a:rPr lang="zh-CN" altLang="en-US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结构演示</a:t>
            </a:r>
            <a:endParaRPr lang="zh-CN" altLang="en-US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3" name="Group 57"/>
          <p:cNvGrpSpPr>
            <a:grpSpLocks/>
          </p:cNvGrpSpPr>
          <p:nvPr/>
        </p:nvGrpSpPr>
        <p:grpSpPr bwMode="auto">
          <a:xfrm>
            <a:off x="6249988" y="4002102"/>
            <a:ext cx="1368425" cy="1243013"/>
            <a:chOff x="3937" y="2387"/>
            <a:chExt cx="862" cy="783"/>
          </a:xfrm>
        </p:grpSpPr>
        <p:sp>
          <p:nvSpPr>
            <p:cNvPr id="81924" name="Text Box 4"/>
            <p:cNvSpPr txBox="1">
              <a:spLocks noChangeArrowheads="1"/>
            </p:cNvSpPr>
            <p:nvPr/>
          </p:nvSpPr>
          <p:spPr bwMode="auto">
            <a:xfrm>
              <a:off x="3937" y="2899"/>
              <a:ext cx="862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200" dirty="0">
                  <a:latin typeface="楷体" pitchFamily="49" charset="-122"/>
                  <a:ea typeface="楷体" pitchFamily="49" charset="-122"/>
                </a:rPr>
                <a:t>二叉链</a:t>
              </a:r>
              <a:r>
                <a:rPr kumimoji="1" lang="zh-CN" altLang="en-US" sz="2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 </a:t>
              </a:r>
            </a:p>
          </p:txBody>
        </p:sp>
        <p:sp>
          <p:nvSpPr>
            <p:cNvPr id="81975" name="Line 55"/>
            <p:cNvSpPr>
              <a:spLocks noChangeShapeType="1"/>
            </p:cNvSpPr>
            <p:nvPr/>
          </p:nvSpPr>
          <p:spPr bwMode="auto">
            <a:xfrm flipV="1">
              <a:off x="4332" y="2387"/>
              <a:ext cx="0" cy="499"/>
            </a:xfrm>
            <a:prstGeom prst="line">
              <a:avLst/>
            </a:prstGeom>
            <a:noFill/>
            <a:ln w="57150">
              <a:solidFill>
                <a:srgbClr val="CC00FF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5" name="灯片编号占位符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6</a:t>
            </a:fld>
            <a:r>
              <a:rPr lang="en-US" altLang="zh-CN" smtClean="0"/>
              <a:t>/10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8" name="Text Box 4"/>
          <p:cNvSpPr txBox="1">
            <a:spLocks noChangeArrowheads="1"/>
          </p:cNvSpPr>
          <p:nvPr/>
        </p:nvSpPr>
        <p:spPr bwMode="auto">
          <a:xfrm>
            <a:off x="500034" y="500042"/>
            <a:ext cx="4248150" cy="457200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   二</a:t>
            </a:r>
            <a:r>
              <a:rPr lang="zh-CN" altLang="en-US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叉链存储结构的特点：</a:t>
            </a:r>
          </a:p>
        </p:txBody>
      </p:sp>
      <p:sp>
        <p:nvSpPr>
          <p:cNvPr id="379909" name="Text Box 5"/>
          <p:cNvSpPr txBox="1">
            <a:spLocks noChangeArrowheads="1"/>
          </p:cNvSpPr>
          <p:nvPr/>
        </p:nvSpPr>
        <p:spPr bwMode="auto">
          <a:xfrm>
            <a:off x="611188" y="1268413"/>
            <a:ext cx="8032778" cy="161582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ct val="150000"/>
              </a:lnSpc>
              <a:buFontTx/>
              <a:buBlip>
                <a:blip r:embed="rId2"/>
              </a:buBlip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除了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指针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外，二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叉链</a:t>
            </a:r>
            <a:r>
              <a:rPr lang="zh-CN" altLang="en-US" sz="22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比较节省存储空间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。占用的存储空间与树形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没有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关系，只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与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树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中结点个数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有关。</a:t>
            </a:r>
          </a:p>
          <a:p>
            <a:pPr marL="457200" indent="-457200" algn="l">
              <a:lnSpc>
                <a:spcPct val="150000"/>
              </a:lnSpc>
              <a:buFontTx/>
              <a:buBlip>
                <a:blip r:embed="rId2"/>
              </a:buBlip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在二叉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链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中，</a:t>
            </a:r>
            <a:r>
              <a:rPr lang="zh-CN" altLang="en-US" sz="220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找</a:t>
            </a:r>
            <a:r>
              <a:rPr lang="zh-CN" altLang="en-US" sz="220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一</a:t>
            </a:r>
            <a:r>
              <a:rPr lang="zh-CN" altLang="en-US" sz="220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个结点的</a:t>
            </a:r>
            <a:r>
              <a:rPr lang="zh-CN" altLang="en-US" sz="22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孩子</a:t>
            </a:r>
            <a:r>
              <a:rPr lang="zh-CN" altLang="en-US" sz="220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很</a:t>
            </a:r>
            <a:r>
              <a:rPr lang="zh-CN" altLang="en-US" sz="220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容易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，但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找其双亲不方便。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8662" y="3429000"/>
            <a:ext cx="714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  <a:sym typeface="Wingdings"/>
              </a:rPr>
              <a:t></a:t>
            </a:r>
            <a:r>
              <a:rPr lang="zh-CN" altLang="en-US" smtClean="0">
                <a:ea typeface="楷体" pitchFamily="49" charset="-122"/>
                <a:cs typeface="Times New Roman" pitchFamily="18" charset="0"/>
                <a:sym typeface="Wingdings"/>
              </a:rPr>
              <a:t>  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一颗树采用孩子兄弟链存储结构表示 </a:t>
            </a:r>
            <a:r>
              <a:rPr lang="zh-CN" altLang="en-US" smtClean="0">
                <a:solidFill>
                  <a:srgbClr val="C00000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二叉链</a:t>
            </a:r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7</a:t>
            </a:fld>
            <a:r>
              <a:rPr lang="en-US" altLang="zh-CN" smtClean="0"/>
              <a:t>/10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500034" y="928670"/>
            <a:ext cx="4826000" cy="3265488"/>
            <a:chOff x="2584" y="360"/>
            <a:chExt cx="3040" cy="2057"/>
          </a:xfrm>
        </p:grpSpPr>
        <p:sp>
          <p:nvSpPr>
            <p:cNvPr id="4" name="Rectangle 23"/>
            <p:cNvSpPr>
              <a:spLocks noChangeArrowheads="1"/>
            </p:cNvSpPr>
            <p:nvPr/>
          </p:nvSpPr>
          <p:spPr bwMode="auto">
            <a:xfrm>
              <a:off x="3718" y="739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/>
            </a:p>
          </p:txBody>
        </p:sp>
        <p:sp>
          <p:nvSpPr>
            <p:cNvPr id="5" name="Rectangle 24"/>
            <p:cNvSpPr>
              <a:spLocks noChangeArrowheads="1"/>
            </p:cNvSpPr>
            <p:nvPr/>
          </p:nvSpPr>
          <p:spPr bwMode="auto">
            <a:xfrm>
              <a:off x="3945" y="739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6" name="Rectangle 25"/>
            <p:cNvSpPr>
              <a:spLocks noChangeArrowheads="1"/>
            </p:cNvSpPr>
            <p:nvPr/>
          </p:nvSpPr>
          <p:spPr bwMode="auto">
            <a:xfrm>
              <a:off x="4172" y="739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/>
            </a:p>
          </p:txBody>
        </p:sp>
        <p:sp>
          <p:nvSpPr>
            <p:cNvPr id="7" name="Rectangle 26"/>
            <p:cNvSpPr>
              <a:spLocks noChangeArrowheads="1"/>
            </p:cNvSpPr>
            <p:nvPr/>
          </p:nvSpPr>
          <p:spPr bwMode="auto">
            <a:xfrm>
              <a:off x="2993" y="1237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/>
            </a:p>
          </p:txBody>
        </p:sp>
        <p:sp>
          <p:nvSpPr>
            <p:cNvPr id="8" name="Rectangle 27"/>
            <p:cNvSpPr>
              <a:spLocks noChangeArrowheads="1"/>
            </p:cNvSpPr>
            <p:nvPr/>
          </p:nvSpPr>
          <p:spPr bwMode="auto">
            <a:xfrm>
              <a:off x="3220" y="1237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9" name="Rectangle 28"/>
            <p:cNvSpPr>
              <a:spLocks noChangeArrowheads="1"/>
            </p:cNvSpPr>
            <p:nvPr/>
          </p:nvSpPr>
          <p:spPr bwMode="auto">
            <a:xfrm>
              <a:off x="3447" y="1237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/>
                <a:t>∧</a:t>
              </a:r>
            </a:p>
          </p:txBody>
        </p:sp>
        <p:sp>
          <p:nvSpPr>
            <p:cNvPr id="10" name="Rectangle 29"/>
            <p:cNvSpPr>
              <a:spLocks noChangeArrowheads="1"/>
            </p:cNvSpPr>
            <p:nvPr/>
          </p:nvSpPr>
          <p:spPr bwMode="auto">
            <a:xfrm>
              <a:off x="2584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/>
                <a:t>∧</a:t>
              </a:r>
            </a:p>
          </p:txBody>
        </p:sp>
        <p:sp>
          <p:nvSpPr>
            <p:cNvPr id="11" name="Rectangle 30"/>
            <p:cNvSpPr>
              <a:spLocks noChangeArrowheads="1"/>
            </p:cNvSpPr>
            <p:nvPr/>
          </p:nvSpPr>
          <p:spPr bwMode="auto">
            <a:xfrm>
              <a:off x="2811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12" name="Rectangle 31"/>
            <p:cNvSpPr>
              <a:spLocks noChangeArrowheads="1"/>
            </p:cNvSpPr>
            <p:nvPr/>
          </p:nvSpPr>
          <p:spPr bwMode="auto">
            <a:xfrm>
              <a:off x="3038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/>
            </a:p>
          </p:txBody>
        </p:sp>
        <p:sp>
          <p:nvSpPr>
            <p:cNvPr id="13" name="Rectangle 32"/>
            <p:cNvSpPr>
              <a:spLocks noChangeArrowheads="1"/>
            </p:cNvSpPr>
            <p:nvPr/>
          </p:nvSpPr>
          <p:spPr bwMode="auto">
            <a:xfrm>
              <a:off x="3129" y="2190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/>
                <a:t>∧</a:t>
              </a:r>
            </a:p>
          </p:txBody>
        </p:sp>
        <p:sp>
          <p:nvSpPr>
            <p:cNvPr id="14" name="Rectangle 33"/>
            <p:cNvSpPr>
              <a:spLocks noChangeArrowheads="1"/>
            </p:cNvSpPr>
            <p:nvPr/>
          </p:nvSpPr>
          <p:spPr bwMode="auto">
            <a:xfrm>
              <a:off x="3356" y="2190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</a:p>
          </p:txBody>
        </p:sp>
        <p:sp>
          <p:nvSpPr>
            <p:cNvPr id="15" name="Rectangle 34"/>
            <p:cNvSpPr>
              <a:spLocks noChangeArrowheads="1"/>
            </p:cNvSpPr>
            <p:nvPr/>
          </p:nvSpPr>
          <p:spPr bwMode="auto">
            <a:xfrm>
              <a:off x="3583" y="2190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/>
                <a:t>∧</a:t>
              </a:r>
            </a:p>
          </p:txBody>
        </p:sp>
        <p:sp>
          <p:nvSpPr>
            <p:cNvPr id="16" name="Rectangle 35"/>
            <p:cNvSpPr>
              <a:spLocks noChangeArrowheads="1"/>
            </p:cNvSpPr>
            <p:nvPr/>
          </p:nvSpPr>
          <p:spPr bwMode="auto">
            <a:xfrm>
              <a:off x="4399" y="1238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/>
            </a:p>
          </p:txBody>
        </p:sp>
        <p:sp>
          <p:nvSpPr>
            <p:cNvPr id="17" name="Rectangle 36"/>
            <p:cNvSpPr>
              <a:spLocks noChangeArrowheads="1"/>
            </p:cNvSpPr>
            <p:nvPr/>
          </p:nvSpPr>
          <p:spPr bwMode="auto">
            <a:xfrm>
              <a:off x="4626" y="1238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18" name="Rectangle 37"/>
            <p:cNvSpPr>
              <a:spLocks noChangeArrowheads="1"/>
            </p:cNvSpPr>
            <p:nvPr/>
          </p:nvSpPr>
          <p:spPr bwMode="auto">
            <a:xfrm>
              <a:off x="4853" y="1238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/>
            </a:p>
          </p:txBody>
        </p:sp>
        <p:sp>
          <p:nvSpPr>
            <p:cNvPr id="19" name="Rectangle 38"/>
            <p:cNvSpPr>
              <a:spLocks noChangeArrowheads="1"/>
            </p:cNvSpPr>
            <p:nvPr/>
          </p:nvSpPr>
          <p:spPr bwMode="auto">
            <a:xfrm>
              <a:off x="3810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/>
                <a:t>∧</a:t>
              </a:r>
            </a:p>
          </p:txBody>
        </p:sp>
        <p:sp>
          <p:nvSpPr>
            <p:cNvPr id="20" name="Rectangle 39"/>
            <p:cNvSpPr>
              <a:spLocks noChangeArrowheads="1"/>
            </p:cNvSpPr>
            <p:nvPr/>
          </p:nvSpPr>
          <p:spPr bwMode="auto">
            <a:xfrm>
              <a:off x="4037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21" name="Rectangle 40"/>
            <p:cNvSpPr>
              <a:spLocks noChangeArrowheads="1"/>
            </p:cNvSpPr>
            <p:nvPr/>
          </p:nvSpPr>
          <p:spPr bwMode="auto">
            <a:xfrm>
              <a:off x="4264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/>
                <a:t>∧</a:t>
              </a:r>
            </a:p>
          </p:txBody>
        </p:sp>
        <p:sp>
          <p:nvSpPr>
            <p:cNvPr id="22" name="Rectangle 41"/>
            <p:cNvSpPr>
              <a:spLocks noChangeArrowheads="1"/>
            </p:cNvSpPr>
            <p:nvPr/>
          </p:nvSpPr>
          <p:spPr bwMode="auto">
            <a:xfrm>
              <a:off x="4943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/>
                <a:t>∧</a:t>
              </a:r>
            </a:p>
          </p:txBody>
        </p:sp>
        <p:sp>
          <p:nvSpPr>
            <p:cNvPr id="23" name="Rectangle 42"/>
            <p:cNvSpPr>
              <a:spLocks noChangeArrowheads="1"/>
            </p:cNvSpPr>
            <p:nvPr/>
          </p:nvSpPr>
          <p:spPr bwMode="auto">
            <a:xfrm>
              <a:off x="5170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  <p:sp>
          <p:nvSpPr>
            <p:cNvPr id="24" name="Rectangle 43"/>
            <p:cNvSpPr>
              <a:spLocks noChangeArrowheads="1"/>
            </p:cNvSpPr>
            <p:nvPr/>
          </p:nvSpPr>
          <p:spPr bwMode="auto">
            <a:xfrm>
              <a:off x="5397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/>
                <a:t>∧</a:t>
              </a:r>
            </a:p>
          </p:txBody>
        </p:sp>
        <p:sp>
          <p:nvSpPr>
            <p:cNvPr id="25" name="Line 44"/>
            <p:cNvSpPr>
              <a:spLocks noChangeShapeType="1"/>
            </p:cNvSpPr>
            <p:nvPr/>
          </p:nvSpPr>
          <p:spPr bwMode="auto">
            <a:xfrm flipH="1">
              <a:off x="3447" y="875"/>
              <a:ext cx="408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Line 45"/>
            <p:cNvSpPr>
              <a:spLocks noChangeShapeType="1"/>
            </p:cNvSpPr>
            <p:nvPr/>
          </p:nvSpPr>
          <p:spPr bwMode="auto">
            <a:xfrm flipH="1">
              <a:off x="2857" y="1328"/>
              <a:ext cx="272" cy="4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Line 46"/>
            <p:cNvSpPr>
              <a:spLocks noChangeShapeType="1"/>
            </p:cNvSpPr>
            <p:nvPr/>
          </p:nvSpPr>
          <p:spPr bwMode="auto">
            <a:xfrm>
              <a:off x="4309" y="875"/>
              <a:ext cx="408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Freeform 47"/>
            <p:cNvSpPr>
              <a:spLocks/>
            </p:cNvSpPr>
            <p:nvPr/>
          </p:nvSpPr>
          <p:spPr bwMode="auto">
            <a:xfrm>
              <a:off x="3137" y="1857"/>
              <a:ext cx="264" cy="33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4" y="333"/>
                </a:cxn>
              </a:cxnLst>
              <a:rect l="0" t="0" r="r" b="b"/>
              <a:pathLst>
                <a:path w="264" h="333">
                  <a:moveTo>
                    <a:pt x="0" y="0"/>
                  </a:moveTo>
                  <a:lnTo>
                    <a:pt x="264" y="333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" name="Line 48"/>
            <p:cNvSpPr>
              <a:spLocks noChangeShapeType="1"/>
            </p:cNvSpPr>
            <p:nvPr/>
          </p:nvSpPr>
          <p:spPr bwMode="auto">
            <a:xfrm flipH="1">
              <a:off x="4127" y="1374"/>
              <a:ext cx="408" cy="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" name="Line 49"/>
            <p:cNvSpPr>
              <a:spLocks noChangeShapeType="1"/>
            </p:cNvSpPr>
            <p:nvPr/>
          </p:nvSpPr>
          <p:spPr bwMode="auto">
            <a:xfrm>
              <a:off x="4944" y="1374"/>
              <a:ext cx="317" cy="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" name="Line 50"/>
            <p:cNvSpPr>
              <a:spLocks noChangeShapeType="1"/>
            </p:cNvSpPr>
            <p:nvPr/>
          </p:nvSpPr>
          <p:spPr bwMode="auto">
            <a:xfrm>
              <a:off x="4082" y="466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" name="Text Box 51"/>
            <p:cNvSpPr txBox="1">
              <a:spLocks noChangeArrowheads="1"/>
            </p:cNvSpPr>
            <p:nvPr/>
          </p:nvSpPr>
          <p:spPr bwMode="auto">
            <a:xfrm>
              <a:off x="3960" y="360"/>
              <a:ext cx="40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b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57158" y="285728"/>
            <a:ext cx="4429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在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二叉链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中，空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指针的个数？</a:t>
            </a:r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1472" y="4500570"/>
            <a:ext cx="55721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lang="en-US" altLang="zh-CN" sz="2200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个结点 </a:t>
            </a:r>
            <a:r>
              <a:rPr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  <a:sym typeface="Wingdings"/>
              </a:rPr>
              <a:t> 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  <a:sym typeface="Wingdings"/>
              </a:rPr>
              <a:t>2</a:t>
            </a:r>
            <a:r>
              <a:rPr lang="en-US" altLang="zh-CN" sz="2200" i="1" smtClean="0">
                <a:ea typeface="楷体" pitchFamily="49" charset="-122"/>
                <a:cs typeface="Times New Roman" pitchFamily="18" charset="0"/>
                <a:sym typeface="Wingdings"/>
              </a:rPr>
              <a:t>n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  <a:sym typeface="Wingdings"/>
              </a:rPr>
              <a:t>个指针域</a:t>
            </a:r>
            <a:endParaRPr lang="en-US" altLang="zh-CN" sz="2200" smtClean="0">
              <a:ea typeface="楷体" pitchFamily="49" charset="-122"/>
              <a:cs typeface="Times New Roman" pitchFamily="18" charset="0"/>
              <a:sym typeface="Wingdings"/>
            </a:endParaRPr>
          </a:p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lang="zh-CN" altLang="en-US" sz="2200" smtClean="0">
                <a:ea typeface="楷体" pitchFamily="49" charset="-122"/>
                <a:cs typeface="Times New Roman" pitchFamily="18" charset="0"/>
                <a:sym typeface="Wingdings"/>
              </a:rPr>
              <a:t>分支数为</a:t>
            </a:r>
            <a:r>
              <a:rPr lang="en-US" altLang="zh-CN" sz="2200" i="1" smtClean="0">
                <a:ea typeface="楷体" pitchFamily="49" charset="-122"/>
                <a:cs typeface="Times New Roman" pitchFamily="18" charset="0"/>
                <a:sym typeface="Wingdings"/>
              </a:rPr>
              <a:t>n</a:t>
            </a:r>
            <a:r>
              <a:rPr lang="en-US" altLang="zh-CN" sz="2200" smtClean="0">
                <a:latin typeface="+mn-ea"/>
                <a:ea typeface="+mn-ea"/>
                <a:cs typeface="Times New Roman" pitchFamily="18" charset="0"/>
                <a:sym typeface="Wingdings"/>
              </a:rPr>
              <a:t>-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  <a:sym typeface="Wingdings"/>
              </a:rPr>
              <a:t>1 </a:t>
            </a:r>
            <a:r>
              <a:rPr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  <a:sym typeface="Wingdings"/>
              </a:rPr>
              <a:t> 非空指针域有</a:t>
            </a:r>
            <a:r>
              <a:rPr lang="en-US" altLang="zh-CN" sz="2200" i="1" smtClean="0">
                <a:ea typeface="楷体" pitchFamily="49" charset="-122"/>
                <a:cs typeface="Times New Roman" pitchFamily="18" charset="0"/>
                <a:sym typeface="Wingdings"/>
              </a:rPr>
              <a:t>n</a:t>
            </a:r>
            <a:r>
              <a:rPr lang="en-US" altLang="zh-CN" sz="2200" smtClean="0">
                <a:latin typeface="+mn-ea"/>
                <a:ea typeface="+mn-ea"/>
                <a:cs typeface="Times New Roman" pitchFamily="18" charset="0"/>
                <a:sym typeface="Wingdings"/>
              </a:rPr>
              <a:t>-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  <a:sym typeface="Wingdings"/>
              </a:rPr>
              <a:t>1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  <a:sym typeface="Wingdings"/>
              </a:rPr>
              <a:t>个</a:t>
            </a:r>
            <a:endParaRPr lang="en-US" altLang="zh-CN" sz="2200" smtClean="0">
              <a:ea typeface="楷体" pitchFamily="49" charset="-122"/>
              <a:cs typeface="Times New Roman" pitchFamily="18" charset="0"/>
              <a:sym typeface="Wingdings"/>
            </a:endParaRPr>
          </a:p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lang="zh-CN" altLang="en-US" sz="2200" smtClean="0">
                <a:ea typeface="楷体" pitchFamily="49" charset="-122"/>
                <a:cs typeface="Times New Roman" pitchFamily="18" charset="0"/>
                <a:sym typeface="Wingdings"/>
              </a:rPr>
              <a:t>空指针域个数 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  <a:sym typeface="Wingdings"/>
              </a:rPr>
              <a:t>= 2</a:t>
            </a:r>
            <a:r>
              <a:rPr lang="en-US" altLang="zh-CN" sz="2200" i="1" smtClean="0">
                <a:ea typeface="楷体" pitchFamily="49" charset="-122"/>
                <a:cs typeface="Times New Roman" pitchFamily="18" charset="0"/>
                <a:sym typeface="Wingdings"/>
              </a:rPr>
              <a:t>n</a:t>
            </a:r>
            <a:r>
              <a:rPr lang="en-US" altLang="zh-CN" sz="2200" smtClean="0">
                <a:latin typeface="+mj-ea"/>
                <a:ea typeface="+mj-ea"/>
                <a:cs typeface="Times New Roman" pitchFamily="18" charset="0"/>
                <a:sym typeface="Wingdings"/>
              </a:rPr>
              <a:t>-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  <a:sym typeface="Wingdings"/>
              </a:rPr>
              <a:t>(</a:t>
            </a:r>
            <a:r>
              <a:rPr lang="en-US" altLang="zh-CN" sz="2200" i="1" smtClean="0">
                <a:ea typeface="楷体" pitchFamily="49" charset="-122"/>
                <a:cs typeface="Times New Roman" pitchFamily="18" charset="0"/>
                <a:sym typeface="Wingdings"/>
              </a:rPr>
              <a:t>n</a:t>
            </a:r>
            <a:r>
              <a:rPr lang="en-US" altLang="zh-CN" sz="2200" smtClean="0">
                <a:latin typeface="+mj-ea"/>
                <a:ea typeface="+mj-ea"/>
                <a:cs typeface="Times New Roman" pitchFamily="18" charset="0"/>
                <a:sym typeface="Wingdings"/>
              </a:rPr>
              <a:t>-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  <a:sym typeface="Wingdings"/>
              </a:rPr>
              <a:t>1) = </a:t>
            </a:r>
            <a:r>
              <a:rPr lang="en-US" altLang="zh-CN" sz="2200" i="1" smtClean="0">
                <a:ea typeface="楷体" pitchFamily="49" charset="-122"/>
                <a:cs typeface="Times New Roman" pitchFamily="18" charset="0"/>
                <a:sym typeface="Wingdings"/>
              </a:rPr>
              <a:t>n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  <a:sym typeface="Wingdings"/>
              </a:rPr>
              <a:t>+1</a:t>
            </a:r>
            <a:endParaRPr lang="zh-CN" altLang="en-US" sz="220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5572132" y="1357298"/>
            <a:ext cx="3071834" cy="2786082"/>
            <a:chOff x="5572132" y="1357298"/>
            <a:chExt cx="3071834" cy="2786082"/>
          </a:xfrm>
        </p:grpSpPr>
        <p:sp>
          <p:nvSpPr>
            <p:cNvPr id="35" name="TextBox 34"/>
            <p:cNvSpPr txBox="1"/>
            <p:nvPr/>
          </p:nvSpPr>
          <p:spPr>
            <a:xfrm>
              <a:off x="5929322" y="2230178"/>
              <a:ext cx="2714644" cy="913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200"/>
                </a:lnSpc>
              </a:pPr>
              <a:r>
                <a:rPr lang="en-US" altLang="zh-CN" sz="2200" i="1" smtClean="0"/>
                <a:t>n</a:t>
              </a:r>
              <a:r>
                <a:rPr lang="en-US" altLang="zh-CN" sz="2200" smtClean="0"/>
                <a:t>=7</a:t>
              </a:r>
            </a:p>
            <a:p>
              <a:pPr algn="l">
                <a:lnSpc>
                  <a:spcPts val="3200"/>
                </a:lnSpc>
              </a:pPr>
              <a:r>
                <a:rPr lang="zh-CN" altLang="en-US" sz="2200" smtClean="0">
                  <a:ea typeface="楷体" pitchFamily="49" charset="-122"/>
                  <a:cs typeface="Times New Roman" pitchFamily="18" charset="0"/>
                  <a:sym typeface="Wingdings"/>
                </a:rPr>
                <a:t>空指针域个数</a:t>
              </a:r>
              <a:r>
                <a:rPr lang="en-US" altLang="zh-CN" sz="2200" smtClean="0">
                  <a:ea typeface="楷体" pitchFamily="49" charset="-122"/>
                  <a:cs typeface="Times New Roman" pitchFamily="18" charset="0"/>
                  <a:sym typeface="Wingdings"/>
                </a:rPr>
                <a:t>=8</a:t>
              </a:r>
              <a:endParaRPr lang="zh-CN" altLang="en-US" sz="2200"/>
            </a:p>
          </p:txBody>
        </p:sp>
        <p:sp>
          <p:nvSpPr>
            <p:cNvPr id="36" name="右大括号 35"/>
            <p:cNvSpPr/>
            <p:nvPr/>
          </p:nvSpPr>
          <p:spPr>
            <a:xfrm>
              <a:off x="5572132" y="1357298"/>
              <a:ext cx="285752" cy="2786082"/>
            </a:xfrm>
            <a:prstGeom prst="rightBrace">
              <a:avLst/>
            </a:prstGeom>
            <a:ln w="28575">
              <a:solidFill>
                <a:srgbClr val="7030A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8</a:t>
            </a:fld>
            <a:r>
              <a:rPr lang="en-US" altLang="zh-CN" smtClean="0"/>
              <a:t>/10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857232"/>
            <a:ext cx="8001056" cy="1754326"/>
          </a:xfrm>
          <a:prstGeom prst="rect">
            <a:avLst/>
          </a:prstGeom>
          <a:scene3d>
            <a:camera prst="perspectiveAbove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</a:t>
            </a:r>
            <a:endParaRPr lang="en-US" altLang="zh-CN" smtClean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      </a:t>
            </a:r>
            <a:r>
              <a:rPr lang="zh-CN" altLang="en-US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    二叉树的顺序存储结构和二叉链存储结构各有什么优缺点？</a:t>
            </a:r>
            <a:endParaRPr lang="zh-CN" altLang="en-US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9</a:t>
            </a:fld>
            <a:r>
              <a:rPr lang="en-US" altLang="zh-CN" smtClean="0"/>
              <a:t>/10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FF00FF"/>
          </a:solidFill>
          <a:tailEnd type="arrow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2739</TotalTime>
  <Words>530</Words>
  <Application>Microsoft PowerPoint</Application>
  <PresentationFormat>全屏显示(4:3)</PresentationFormat>
  <Paragraphs>186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lenove</cp:lastModifiedBy>
  <cp:revision>913</cp:revision>
  <dcterms:created xsi:type="dcterms:W3CDTF">2004-04-08T11:59:15Z</dcterms:created>
  <dcterms:modified xsi:type="dcterms:W3CDTF">2017-05-20T02:28:56Z</dcterms:modified>
</cp:coreProperties>
</file>