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426" r:id="rId2"/>
    <p:sldId id="427" r:id="rId3"/>
    <p:sldId id="428" r:id="rId4"/>
    <p:sldId id="440" r:id="rId5"/>
    <p:sldId id="443" r:id="rId6"/>
    <p:sldId id="445" r:id="rId7"/>
    <p:sldId id="431" r:id="rId8"/>
    <p:sldId id="432" r:id="rId9"/>
    <p:sldId id="446" r:id="rId10"/>
    <p:sldId id="447" r:id="rId11"/>
    <p:sldId id="433" r:id="rId12"/>
    <p:sldId id="444" r:id="rId13"/>
    <p:sldId id="434" r:id="rId14"/>
    <p:sldId id="435" r:id="rId15"/>
    <p:sldId id="436" r:id="rId16"/>
    <p:sldId id="437" r:id="rId17"/>
    <p:sldId id="438" r:id="rId18"/>
    <p:sldId id="441" r:id="rId19"/>
    <p:sldId id="439" r:id="rId2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FF0000"/>
    <a:srgbClr val="CC00FF"/>
    <a:srgbClr val="663300"/>
    <a:srgbClr val="003300"/>
    <a:srgbClr val="0E0E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3DA3-8CAA-4756-9ABE-F18ED2177E4F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A6D6-D83A-4C5E-AC13-CEF6D73A77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92D3-3945-43CE-9113-67B04255EE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0A6F-1B6A-4468-BC7F-38B6B88A5B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D415-054A-4EA2-9A73-0AA5BC2F4C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3274-B887-4B19-943F-7ACE2BEB89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B602-8887-4866-B21B-04A4D49EF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F4A8-3965-4162-AB0B-BCB276CCE0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65C-8DE2-4876-9161-45E467A2C4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51C3-D713-491D-A1C9-1C484A5998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7BFFB3EE-0930-44F9-825B-B02961BFCE37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0840-40C3-4D6D-9F90-F4ED103F3E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0837D-274D-460F-A686-D2DCDEE4A6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E894-CF56-4470-AC12-AAA238AC8D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333404" y="2623507"/>
            <a:ext cx="8382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CreateBTNode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根据二叉树括号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表示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法字符串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生成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对应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的二叉链存储结构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销毁二叉链存储结构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DestroyBT(*b)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销毁二叉链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并释放空间。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查找结点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FindNode</a:t>
            </a:r>
            <a:r>
              <a:rPr kumimoji="1" lang="en-US" altLang="zh-CN" sz="20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中寻找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data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域值为</a:t>
            </a:r>
            <a:r>
              <a:rPr kumimoji="1" lang="en-US" altLang="zh-CN" sz="2000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的结点，并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该结点的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       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7876" name="Text Box 4" descr="纸莎草纸"/>
          <p:cNvSpPr txBox="1">
            <a:spLocks noChangeArrowheads="1"/>
          </p:cNvSpPr>
          <p:nvPr/>
        </p:nvSpPr>
        <p:spPr bwMode="auto">
          <a:xfrm>
            <a:off x="476280" y="1285860"/>
            <a:ext cx="5113337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二叉树的基本运算概述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9156" y="2110079"/>
            <a:ext cx="5857916" cy="46166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归纳起来，二叉树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有以下</a:t>
            </a:r>
            <a:r>
              <a:rPr kumimoji="1" lang="zh-CN" altLang="en-US" dirty="0" smtClean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基本运算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Text Box 15" descr="信纸"/>
          <p:cNvSpPr txBox="1">
            <a:spLocks noChangeArrowheads="1"/>
          </p:cNvSpPr>
          <p:nvPr/>
        </p:nvSpPr>
        <p:spPr bwMode="auto">
          <a:xfrm>
            <a:off x="1428728" y="277795"/>
            <a:ext cx="6121400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7.4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二叉树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基本运算及其实现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000792" cy="4247317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(BTNode *&amp;b)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(b==NULL)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(b-&gt;lchild);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(b-&gt;rchild);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free(b);    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剩下一个结点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，直接释放</a:t>
            </a:r>
            <a:endParaRPr kumimoji="1" lang="en-US" altLang="zh-CN" sz="200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14290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0787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在二叉树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中查找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值为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的结点（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唯一）。找到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后返回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指针，否则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NULL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000" dirty="0">
              <a:solidFill>
                <a:srgbClr val="66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85720" y="142852"/>
            <a:ext cx="4462464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）查找结点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FindNode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/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：大问题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06" y="31003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&gt;lchild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&gt;rchild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x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8215370" cy="17569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NULL		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&gt;data==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endParaRPr lang="zh-CN" altLang="en-US" sz="2000" i="1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若在左子树中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找到了，即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&gt;lchild，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且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</a:t>
            </a:r>
            <a:endParaRPr lang="zh-CN" altLang="en-US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</a:t>
            </a:r>
            <a:r>
              <a:rPr lang="en-US" sz="2000" i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dirty="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&gt;rchild，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785786" y="928670"/>
            <a:ext cx="6572296" cy="4708981"/>
          </a:xfrm>
          <a:prstGeom prst="rect">
            <a:avLst/>
          </a:prstGeom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ElemType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x)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*p;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if (b==NULL) return NULL;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else if (b-&gt;data==x) return b;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{     p=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if (p!=NULL) return p;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else return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(b-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rchild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28604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142976" y="2071678"/>
            <a:ext cx="6335712" cy="336098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rIns="252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LchildNod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763270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孩子结点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LchildNode(p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RchildNode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538164" y="1181385"/>
            <a:ext cx="731998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直接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返回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孩子结点或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孩子结点的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323850" y="260350"/>
            <a:ext cx="5040313" cy="535531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求高度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82636" y="4286256"/>
            <a:ext cx="6769100" cy="1901236"/>
            <a:chOff x="582636" y="4286256"/>
            <a:chExt cx="6769100" cy="1901236"/>
          </a:xfrm>
        </p:grpSpPr>
        <p:sp>
          <p:nvSpPr>
            <p:cNvPr id="217090" name="Text Box 2"/>
            <p:cNvSpPr txBox="1">
              <a:spLocks noChangeArrowheads="1"/>
            </p:cNvSpPr>
            <p:nvPr/>
          </p:nvSpPr>
          <p:spPr bwMode="auto">
            <a:xfrm>
              <a:off x="727099" y="5076831"/>
              <a:ext cx="6559545" cy="111066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144000" tIns="108000" rIns="144000" bIns="10800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= 0				 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0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=NULL</a:t>
              </a:r>
              <a:endPara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 = MAX{</a:t>
              </a:r>
              <a:r>
                <a:rPr kumimoji="1" lang="en-US" altLang="zh-CN" sz="2000" i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000" err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lchild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i="1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000" smtClean="0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&gt;</a:t>
              </a:r>
              <a:r>
                <a:rPr kumimoji="1" lang="en-US" altLang="zh-CN" sz="2000" dirty="0" err="1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rchild</a:t>
              </a:r>
              <a:r>
                <a:rPr kumimoji="1" lang="en-US" altLang="zh-CN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)}+1    </a:t>
              </a:r>
              <a:r>
                <a:rPr kumimoji="1" lang="zh-CN" altLang="en-US" sz="2000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其他情况</a:t>
              </a: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582636" y="4286256"/>
              <a:ext cx="6769100" cy="6613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 lIns="144000" tIns="108000" rIns="144000" bIns="1080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求二叉树的高度的递归模型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f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i="1" dirty="0" smtClean="0">
                  <a:ea typeface="楷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dirty="0" smtClean="0">
                  <a:ea typeface="楷体" pitchFamily="49" charset="-122"/>
                  <a:cs typeface="Times New Roman" pitchFamily="18" charset="0"/>
                </a:rPr>
                <a:t>)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如下：</a:t>
              </a:r>
              <a:endParaRPr lang="zh-CN" altLang="en-US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17093" name="Oval 5"/>
          <p:cNvSpPr>
            <a:spLocks noChangeArrowheads="1"/>
          </p:cNvSpPr>
          <p:nvPr/>
        </p:nvSpPr>
        <p:spPr bwMode="auto">
          <a:xfrm>
            <a:off x="3706815" y="1538230"/>
            <a:ext cx="863600" cy="504825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000" i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94" name="Arc 6"/>
          <p:cNvSpPr>
            <a:spLocks/>
          </p:cNvSpPr>
          <p:nvPr/>
        </p:nvSpPr>
        <p:spPr bwMode="auto">
          <a:xfrm>
            <a:off x="3443290" y="1288993"/>
            <a:ext cx="433387" cy="287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C00FF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AutoShape 7"/>
          <p:cNvSpPr>
            <a:spLocks noChangeArrowheads="1"/>
          </p:cNvSpPr>
          <p:nvPr/>
        </p:nvSpPr>
        <p:spPr bwMode="auto">
          <a:xfrm>
            <a:off x="2554290" y="24748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6" name="AutoShape 8"/>
          <p:cNvSpPr>
            <a:spLocks noChangeArrowheads="1"/>
          </p:cNvSpPr>
          <p:nvPr/>
        </p:nvSpPr>
        <p:spPr bwMode="auto">
          <a:xfrm>
            <a:off x="4403727" y="2462155"/>
            <a:ext cx="1150937" cy="792163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 flipH="1">
            <a:off x="3189290" y="1970030"/>
            <a:ext cx="64770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>
            <a:off x="4403727" y="1995430"/>
            <a:ext cx="5048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2914652" y="1081030"/>
            <a:ext cx="719137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/>
              <a:t>b</a:t>
            </a:r>
          </a:p>
        </p:txBody>
      </p:sp>
      <p:sp>
        <p:nvSpPr>
          <p:cNvPr id="217101" name="Text Box 13"/>
          <p:cNvSpPr txBox="1">
            <a:spLocks noChangeArrowheads="1"/>
          </p:cNvSpPr>
          <p:nvPr/>
        </p:nvSpPr>
        <p:spPr bwMode="auto">
          <a:xfrm>
            <a:off x="2344734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&gt;lchild</a:t>
            </a:r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210052" y="3386080"/>
            <a:ext cx="172720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b</a:t>
            </a:r>
            <a:r>
              <a:rPr lang="en-US" altLang="zh-CN" sz="2000">
                <a:latin typeface="宋体" charset="-122"/>
                <a:ea typeface="宋体" charset="-122"/>
              </a:rPr>
              <a:t>-</a:t>
            </a:r>
            <a:r>
              <a:rPr lang="en-US" altLang="zh-CN" sz="2000"/>
              <a:t>&gt;rchild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29124" y="114298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：大问题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7818" y="235743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-&gt;rchild)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4282" y="257174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-&gt;lchild) 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642910" y="1035276"/>
            <a:ext cx="7888315" cy="44654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(b==NULL) return(0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空树的高度为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else  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求左子树的高度为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求右子树的高度为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return(lchilddep&gt;rchilddep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)?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):(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rchilddep+1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52691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对应的递归算法如下：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5041900" cy="457200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(*b)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522303" y="1390648"/>
            <a:ext cx="62642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二叉树的二叉链　 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二叉树的括号表示</a:t>
            </a:r>
          </a:p>
        </p:txBody>
      </p:sp>
      <p:grpSp>
        <p:nvGrpSpPr>
          <p:cNvPr id="219148" name="Group 12"/>
          <p:cNvGrpSpPr>
            <a:grpSpLocks/>
          </p:cNvGrpSpPr>
          <p:nvPr/>
        </p:nvGrpSpPr>
        <p:grpSpPr bwMode="auto">
          <a:xfrm>
            <a:off x="954103" y="1893884"/>
            <a:ext cx="4895850" cy="1006475"/>
            <a:chOff x="476" y="1026"/>
            <a:chExt cx="3084" cy="634"/>
          </a:xfrm>
        </p:grpSpPr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V="1">
              <a:off x="2970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2517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 flipV="1">
              <a:off x="929" y="1026"/>
              <a:ext cx="0" cy="27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476" y="1253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19146" name="AutoShape 10"/>
            <p:cNvSpPr>
              <a:spLocks noChangeArrowheads="1"/>
            </p:cNvSpPr>
            <p:nvPr/>
          </p:nvSpPr>
          <p:spPr bwMode="auto">
            <a:xfrm>
              <a:off x="1428" y="1318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19147" name="Text Box 11"/>
            <p:cNvSpPr txBox="1">
              <a:spLocks noChangeArrowheads="1"/>
            </p:cNvSpPr>
            <p:nvPr/>
          </p:nvSpPr>
          <p:spPr bwMode="auto">
            <a:xfrm>
              <a:off x="1429" y="1408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输出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785786" y="1130275"/>
            <a:ext cx="7345363" cy="4496204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144000" bIns="10800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*b)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||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("(");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递归处理左子树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(b-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递归处理右子树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(")");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57166"/>
            <a:ext cx="114300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根结点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（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左子树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54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，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0430" y="357166"/>
            <a:ext cx="11430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右子树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3438" y="357166"/>
            <a:ext cx="28575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20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43504" y="324129"/>
            <a:ext cx="2143140" cy="461665"/>
            <a:chOff x="5143504" y="324129"/>
            <a:chExt cx="2143140" cy="461665"/>
          </a:xfrm>
        </p:grpSpPr>
        <p:sp>
          <p:nvSpPr>
            <p:cNvPr id="9" name="左箭头 8"/>
            <p:cNvSpPr/>
            <p:nvPr/>
          </p:nvSpPr>
          <p:spPr>
            <a:xfrm>
              <a:off x="5143504" y="428604"/>
              <a:ext cx="571504" cy="214314"/>
            </a:xfrm>
            <a:prstGeom prst="lef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7884" y="324129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itchFamily="49" charset="-122"/>
                  <a:cs typeface="Times New Roman" pitchFamily="18" charset="0"/>
                  <a:sym typeface="Wingdings" pitchFamily="2" charset="2"/>
                </a:rPr>
                <a:t>括号表示</a:t>
              </a:r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571472" y="2857496"/>
            <a:ext cx="8135938" cy="1938992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isometricOffAxis1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本讲算法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都是以二叉链为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结构，如果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采用顺序</a:t>
            </a:r>
            <a:r>
              <a:rPr lang="zh-CN" altLang="en-US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</a:t>
            </a:r>
            <a:r>
              <a:rPr lang="zh-CN" altLang="en-US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结构，算法</a:t>
            </a:r>
            <a:r>
              <a:rPr lang="zh-CN" altLang="en-US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如何改写？</a:t>
            </a:r>
          </a:p>
        </p:txBody>
      </p:sp>
      <p:pic>
        <p:nvPicPr>
          <p:cNvPr id="379910" name="Picture 6" descr="u=156936711,3313617084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7313" y="333375"/>
            <a:ext cx="1724025" cy="2447925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39750" y="1052513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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找孩子结点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LchildNode(p)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Rchild-Node(p)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：分别求二叉树中结点*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的左孩子结点和右孩子结点。</a:t>
            </a:r>
            <a:endParaRPr kumimoji="1" lang="en-US" altLang="zh-CN" sz="2000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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高度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BTNodeDepth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求二叉树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的高度。若二叉树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空，则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其高度为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；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否则，其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高度等于左子树与右子树中的最大高度加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 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输出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en-US" altLang="zh-CN" sz="2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DispBTNode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(*b)</a:t>
            </a:r>
            <a:r>
              <a:rPr kumimoji="1" lang="zh-CN" altLang="en-US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以括号表示法输出一棵二叉树。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1285860"/>
            <a:ext cx="5834063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）创建二叉树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CreateBTNode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(*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 err="1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   </a:t>
            </a:r>
          </a:p>
        </p:txBody>
      </p:sp>
      <p:sp>
        <p:nvSpPr>
          <p:cNvPr id="209923" name="Text Box 3" descr="纸莎草纸"/>
          <p:cNvSpPr txBox="1">
            <a:spLocks noChangeArrowheads="1"/>
          </p:cNvSpPr>
          <p:nvPr/>
        </p:nvSpPr>
        <p:spPr bwMode="auto">
          <a:xfrm>
            <a:off x="250825" y="333375"/>
            <a:ext cx="5976938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noFill/>
            <a:miter lim="800000"/>
            <a:headEnd/>
            <a:tailEnd type="none" w="med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15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7.4.2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二叉树的基本运算算法实现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75612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由正确的二叉树括号表示串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lang="zh-CN" altLang="en-US" dirty="0">
                <a:ea typeface="楷体" pitchFamily="49" charset="-122"/>
                <a:cs typeface="Times New Roman" pitchFamily="18" charset="0"/>
                <a:sym typeface="Wingdings" pitchFamily="2" charset="2"/>
              </a:rPr>
              <a:t>　二叉链存储结构</a:t>
            </a:r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2416175" y="2420938"/>
            <a:ext cx="4819650" cy="1193800"/>
            <a:chOff x="1522" y="1525"/>
            <a:chExt cx="3036" cy="752"/>
          </a:xfrm>
        </p:grpSpPr>
        <p:sp>
          <p:nvSpPr>
            <p:cNvPr id="209926" name="Line 6"/>
            <p:cNvSpPr>
              <a:spLocks noChangeShapeType="1"/>
            </p:cNvSpPr>
            <p:nvPr/>
          </p:nvSpPr>
          <p:spPr bwMode="auto">
            <a:xfrm flipV="1">
              <a:off x="1927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27" name="Text Box 7"/>
            <p:cNvSpPr txBox="1">
              <a:spLocks noChangeArrowheads="1"/>
            </p:cNvSpPr>
            <p:nvPr/>
          </p:nvSpPr>
          <p:spPr bwMode="auto">
            <a:xfrm>
              <a:off x="1522" y="1800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 flipV="1">
              <a:off x="3968" y="1525"/>
              <a:ext cx="0" cy="27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29" name="Text Box 9"/>
            <p:cNvSpPr txBox="1">
              <a:spLocks noChangeArrowheads="1"/>
            </p:cNvSpPr>
            <p:nvPr/>
          </p:nvSpPr>
          <p:spPr bwMode="auto">
            <a:xfrm>
              <a:off x="3515" y="1799"/>
              <a:ext cx="1043" cy="2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209930" name="AutoShape 10"/>
            <p:cNvSpPr>
              <a:spLocks noChangeArrowheads="1"/>
            </p:cNvSpPr>
            <p:nvPr/>
          </p:nvSpPr>
          <p:spPr bwMode="auto">
            <a:xfrm>
              <a:off x="2517" y="1889"/>
              <a:ext cx="953" cy="90"/>
            </a:xfrm>
            <a:prstGeom prst="rightArrow">
              <a:avLst>
                <a:gd name="adj1" fmla="val 50000"/>
                <a:gd name="adj2" fmla="val 264722"/>
              </a:avLst>
            </a:prstGeom>
            <a:ln>
              <a:headEnd/>
              <a:tailEnd type="none" w="med" len="lg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2517" y="2025"/>
              <a:ext cx="8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映射</a:t>
              </a:r>
            </a:p>
          </p:txBody>
        </p:sp>
      </p:grpSp>
      <p:grpSp>
        <p:nvGrpSpPr>
          <p:cNvPr id="209935" name="Group 15"/>
          <p:cNvGrpSpPr>
            <a:grpSpLocks/>
          </p:cNvGrpSpPr>
          <p:nvPr/>
        </p:nvGrpSpPr>
        <p:grpSpPr bwMode="auto">
          <a:xfrm>
            <a:off x="754063" y="3789363"/>
            <a:ext cx="5905500" cy="2381250"/>
            <a:chOff x="475" y="2387"/>
            <a:chExt cx="3720" cy="1500"/>
          </a:xfrm>
        </p:grpSpPr>
        <p:sp>
          <p:nvSpPr>
            <p:cNvPr id="209932" name="Text Box 12"/>
            <p:cNvSpPr txBox="1">
              <a:spLocks noChangeArrowheads="1"/>
            </p:cNvSpPr>
            <p:nvPr/>
          </p:nvSpPr>
          <p:spPr bwMode="auto">
            <a:xfrm>
              <a:off x="475" y="2387"/>
              <a:ext cx="3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正确的二叉树括号表示串中只有</a:t>
              </a:r>
              <a:r>
                <a:rPr lang="en-US" altLang="zh-CN" dirty="0"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dirty="0">
                  <a:ea typeface="楷体" pitchFamily="49" charset="-122"/>
                  <a:cs typeface="Times New Roman" pitchFamily="18" charset="0"/>
                </a:rPr>
                <a:t>类字符：</a:t>
              </a:r>
            </a:p>
          </p:txBody>
        </p:sp>
        <p:sp>
          <p:nvSpPr>
            <p:cNvPr id="209933" name="Text Box 13"/>
            <p:cNvSpPr txBox="1">
              <a:spLocks noChangeArrowheads="1"/>
            </p:cNvSpPr>
            <p:nvPr/>
          </p:nvSpPr>
          <p:spPr bwMode="auto">
            <a:xfrm>
              <a:off x="611" y="2840"/>
              <a:ext cx="3266" cy="1047"/>
            </a:xfrm>
            <a:prstGeom prst="rect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单个</a:t>
              </a:r>
              <a:r>
                <a:rPr lang="zh-CN" altLang="en-US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字符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：结点的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值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(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：表示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一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棵左子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树的开始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000" dirty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)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：表示一棵子树的结束</a:t>
              </a:r>
            </a:p>
            <a:p>
              <a:pPr marL="457200" indent="-457200" algn="l">
                <a:lnSpc>
                  <a:spcPct val="9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：表示一棵右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子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树的开始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642910" y="285728"/>
            <a:ext cx="18859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算法设计：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0984" y="2282815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L</a:t>
            </a:r>
            <a:endParaRPr kumimoji="1" lang="en-US" altLang="zh-CN" sz="2000" b="0" i="1" dirty="0">
              <a:solidFill>
                <a:srgbClr val="0000CC"/>
              </a:solidFill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00298" y="928670"/>
            <a:ext cx="2500330" cy="2078045"/>
            <a:chOff x="2500298" y="928670"/>
            <a:chExt cx="2500330" cy="207804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52796" y="92867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r>
                <a:rPr kumimoji="1" lang="en-US" altLang="zh-CN" sz="2000" i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1" lang="en-US" altLang="zh-CN" sz="2000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00298" y="2000240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143372" y="2025629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429124" y="2301821"/>
            <a:ext cx="35618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R</a:t>
            </a:r>
            <a:endParaRPr kumimoji="1" lang="en-US" altLang="zh-CN" sz="2000" b="0" i="1" dirty="0">
              <a:solidFill>
                <a:srgbClr val="0000CC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3429000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先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根结点</a:t>
            </a:r>
            <a:r>
              <a:rPr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再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构造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左子</a:t>
            </a:r>
            <a:r>
              <a:rPr kumimoji="1"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树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，最后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子树</a:t>
            </a:r>
            <a:r>
              <a:rPr kumimoji="1" lang="en-US" altLang="zh-CN" sz="2200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</a:t>
            </a:r>
            <a:endParaRPr lang="zh-CN" altLang="en-US" sz="2200" i="1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7224" y="4000504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右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子树</a:t>
            </a:r>
            <a:r>
              <a:rPr kumimoji="1" lang="en-US" altLang="zh-CN" sz="2200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时，找不到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了，所以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需要保存</a:t>
            </a:r>
            <a:r>
              <a:rPr kumimoji="1"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2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538971"/>
            <a:ext cx="7643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而结点是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按最近原则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匹配的，所以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使用一个</a:t>
            </a: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保存</a:t>
            </a:r>
            <a:r>
              <a:rPr lang="en-US" altLang="zh-CN" sz="2200" i="1" dirty="0" smtClean="0">
                <a:ea typeface="楷体" pitchFamily="49" charset="-122"/>
                <a:cs typeface="Times New Roman" pitchFamily="18" charset="0"/>
              </a:rPr>
              <a:t>N</a:t>
            </a:r>
            <a:endParaRPr lang="zh-CN" altLang="en-US" sz="2200" i="1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87052" y="2285992"/>
            <a:ext cx="34176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i="1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L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357158" y="981075"/>
            <a:ext cx="8643998" cy="3911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7030A0"/>
            </a:solidFill>
            <a:miter lim="800000"/>
            <a:headEnd/>
            <a:tailEnd type="none" w="med" len="lg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tIns="108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        ① 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000" dirty="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=‘</a:t>
            </a:r>
            <a:r>
              <a:rPr kumimoji="1" lang="en-US" altLang="zh-CN" sz="20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’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则将前面刚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的结点作为双亲结点进栈，并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，表示开始处理左孩子结点；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     ② 若</a:t>
            </a:r>
            <a:r>
              <a:rPr kumimoji="1" lang="en-US" altLang="zh-CN" sz="2000" dirty="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=‘</a:t>
            </a:r>
            <a:r>
              <a:rPr kumimoji="1" lang="en-US" altLang="zh-CN" sz="20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’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：表示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顶结点的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左、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右孩子结点处理完毕，退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栈；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       ③ 若</a:t>
            </a:r>
            <a:r>
              <a:rPr kumimoji="1" lang="en-US" altLang="zh-CN" sz="2000" err="1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=‘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’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表示开始处理右孩子结点，置</a:t>
            </a:r>
            <a:r>
              <a:rPr kumimoji="1" lang="en-US" altLang="zh-CN" sz="2000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=2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；</a:t>
            </a:r>
            <a:endParaRPr kumimoji="1"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       ④ 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其他情况（</a:t>
            </a:r>
            <a:r>
              <a:rPr kumimoji="1"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结点值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）：</a:t>
            </a:r>
            <a:endParaRPr kumimoji="1" lang="zh-CN" altLang="en-US" sz="2000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　     创建*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结点用于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存放</a:t>
            </a:r>
            <a:r>
              <a:rPr kumimoji="1" lang="en-US" altLang="zh-CN" sz="2000" dirty="0" err="1" smtClean="0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             当</a:t>
            </a:r>
            <a:r>
              <a:rPr kumimoji="1"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=1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时，将*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结点作为栈顶结点的左孩子结点；</a:t>
            </a:r>
            <a:endParaRPr kumimoji="1" lang="zh-CN" altLang="en-US" sz="2000" dirty="0" smtClean="0"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             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en-US" altLang="zh-CN" sz="2000" i="1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=2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时，将*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p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结点作为栈顶结点的右孩子结点。</a:t>
            </a:r>
            <a:endParaRPr kumimoji="1" lang="zh-CN" altLang="en-US" sz="20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24129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用</a:t>
            </a:r>
            <a:r>
              <a:rPr kumimoji="1" lang="en-US" altLang="zh-CN" dirty="0" err="1" smtClean="0"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扫描采用括号表示法表示二叉树的字符串：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898524" y="963603"/>
            <a:ext cx="49593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en-US" altLang="zh-CN" i="1" dirty="0">
                <a:ea typeface="宋体" charset="-122"/>
                <a:cs typeface="Times New Roman" pitchFamily="18" charset="0"/>
              </a:rPr>
              <a:t>A </a:t>
            </a:r>
            <a:r>
              <a:rPr kumimoji="1" lang="en-US" altLang="zh-CN" i="1" dirty="0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i="1" dirty="0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B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 D </a:t>
            </a:r>
            <a:r>
              <a:rPr kumimoji="1" lang="en-US" altLang="zh-CN" smtClean="0">
                <a:ea typeface="宋体" charset="-122"/>
                <a:cs typeface="Times New Roman" pitchFamily="18" charset="0"/>
              </a:rPr>
              <a:t>( </a:t>
            </a:r>
            <a:r>
              <a:rPr kumimoji="1" lang="en-US" altLang="zh-CN" i="1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zh-CN" altLang="en-US" smtClean="0"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ea typeface="宋体" charset="-122"/>
                <a:cs typeface="Times New Roman" pitchFamily="18" charset="0"/>
              </a:rPr>
              <a:t>G 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)  </a:t>
            </a:r>
            <a:r>
              <a:rPr kumimoji="1" lang="en-US" altLang="zh-CN">
                <a:ea typeface="宋体" charset="-122"/>
                <a:cs typeface="Times New Roman" pitchFamily="18" charset="0"/>
              </a:rPr>
              <a:t>) </a:t>
            </a:r>
            <a:r>
              <a:rPr kumimoji="1" lang="en-US" altLang="zh-CN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zh-CN" altLang="en-US" smtClean="0"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>
                <a:ea typeface="宋体" charset="-122"/>
                <a:cs typeface="Times New Roman" pitchFamily="18" charset="0"/>
              </a:rPr>
              <a:t>C </a:t>
            </a:r>
            <a:r>
              <a:rPr kumimoji="1" lang="en-US" altLang="zh-CN" i="1" dirty="0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( </a:t>
            </a:r>
            <a:r>
              <a:rPr kumimoji="1" lang="en-US" altLang="zh-CN" i="1" dirty="0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>
                <a:ea typeface="宋体" charset="-122"/>
                <a:cs typeface="Times New Roman" pitchFamily="18" charset="0"/>
              </a:rPr>
              <a:t>E </a:t>
            </a:r>
            <a:r>
              <a:rPr kumimoji="1" lang="zh-CN" altLang="en-US" smtClean="0"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i="1" smtClean="0"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i="1" dirty="0" smtClean="0">
                <a:ea typeface="宋体" charset="-122"/>
                <a:cs typeface="Times New Roman" pitchFamily="18" charset="0"/>
              </a:rPr>
              <a:t>F </a:t>
            </a:r>
            <a:r>
              <a:rPr kumimoji="1" lang="en-US" altLang="zh-CN" dirty="0" smtClean="0">
                <a:ea typeface="宋体" charset="-122"/>
                <a:cs typeface="Times New Roman" pitchFamily="18" charset="0"/>
              </a:rPr>
              <a:t> )  </a:t>
            </a:r>
            <a:r>
              <a:rPr kumimoji="1" lang="en-US" altLang="zh-CN" dirty="0">
                <a:ea typeface="宋体" charset="-122"/>
                <a:cs typeface="Times New Roman" pitchFamily="18" charset="0"/>
              </a:rPr>
              <a:t>)</a:t>
            </a: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 flipV="1">
            <a:off x="1114425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7092950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8532813" y="2536564"/>
            <a:ext cx="0" cy="288000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7092950" y="5426075"/>
            <a:ext cx="1439863" cy="0"/>
          </a:xfrm>
          <a:prstGeom prst="line">
            <a:avLst/>
          </a:prstGeom>
          <a:noFill/>
          <a:ln w="31750">
            <a:solidFill>
              <a:srgbClr val="CC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7237413" y="4786322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</a:t>
            </a: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237413" y="41449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</a:t>
            </a:r>
          </a:p>
        </p:txBody>
      </p:sp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7240606" y="34972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</a:t>
            </a:r>
          </a:p>
        </p:txBody>
      </p:sp>
      <p:sp>
        <p:nvSpPr>
          <p:cNvPr id="212015" name="Rectangle 47"/>
          <p:cNvSpPr>
            <a:spLocks noChangeArrowheads="1"/>
          </p:cNvSpPr>
          <p:nvPr/>
        </p:nvSpPr>
        <p:spPr bwMode="auto">
          <a:xfrm>
            <a:off x="7240606" y="4144963"/>
            <a:ext cx="1152525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</a:t>
            </a:r>
          </a:p>
        </p:txBody>
      </p:sp>
      <p:sp>
        <p:nvSpPr>
          <p:cNvPr id="212016" name="Line 48"/>
          <p:cNvSpPr>
            <a:spLocks noChangeShapeType="1"/>
          </p:cNvSpPr>
          <p:nvPr/>
        </p:nvSpPr>
        <p:spPr bwMode="auto">
          <a:xfrm flipV="1">
            <a:off x="135729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 flipV="1">
            <a:off x="161764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 flipV="1">
            <a:off x="185735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 flipV="1">
            <a:off x="209707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0" name="Line 52"/>
          <p:cNvSpPr>
            <a:spLocks noChangeShapeType="1"/>
          </p:cNvSpPr>
          <p:nvPr/>
        </p:nvSpPr>
        <p:spPr bwMode="auto">
          <a:xfrm flipV="1">
            <a:off x="231932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1" name="Line 53"/>
          <p:cNvSpPr>
            <a:spLocks noChangeShapeType="1"/>
          </p:cNvSpPr>
          <p:nvPr/>
        </p:nvSpPr>
        <p:spPr bwMode="auto">
          <a:xfrm flipV="1">
            <a:off x="257173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2" name="Line 54"/>
          <p:cNvSpPr>
            <a:spLocks noChangeShapeType="1"/>
          </p:cNvSpPr>
          <p:nvPr/>
        </p:nvSpPr>
        <p:spPr bwMode="auto">
          <a:xfrm flipV="1">
            <a:off x="278605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3" name="Line 55"/>
          <p:cNvSpPr>
            <a:spLocks noChangeShapeType="1"/>
          </p:cNvSpPr>
          <p:nvPr/>
        </p:nvSpPr>
        <p:spPr bwMode="auto">
          <a:xfrm flipV="1">
            <a:off x="307180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4" name="Line 56"/>
          <p:cNvSpPr>
            <a:spLocks noChangeShapeType="1"/>
          </p:cNvSpPr>
          <p:nvPr/>
        </p:nvSpPr>
        <p:spPr bwMode="auto">
          <a:xfrm flipV="1">
            <a:off x="335755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5" name="Line 57"/>
          <p:cNvSpPr>
            <a:spLocks noChangeShapeType="1"/>
          </p:cNvSpPr>
          <p:nvPr/>
        </p:nvSpPr>
        <p:spPr bwMode="auto">
          <a:xfrm flipV="1">
            <a:off x="3597268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6" name="Line 58"/>
          <p:cNvSpPr>
            <a:spLocks noChangeShapeType="1"/>
          </p:cNvSpPr>
          <p:nvPr/>
        </p:nvSpPr>
        <p:spPr bwMode="auto">
          <a:xfrm flipV="1">
            <a:off x="3798882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7" name="Line 59"/>
          <p:cNvSpPr>
            <a:spLocks noChangeShapeType="1"/>
          </p:cNvSpPr>
          <p:nvPr/>
        </p:nvSpPr>
        <p:spPr bwMode="auto">
          <a:xfrm flipV="1">
            <a:off x="4111620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8" name="Line 60"/>
          <p:cNvSpPr>
            <a:spLocks noChangeShapeType="1"/>
          </p:cNvSpPr>
          <p:nvPr/>
        </p:nvSpPr>
        <p:spPr bwMode="auto">
          <a:xfrm flipV="1">
            <a:off x="442912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29" name="Line 61"/>
          <p:cNvSpPr>
            <a:spLocks noChangeShapeType="1"/>
          </p:cNvSpPr>
          <p:nvPr/>
        </p:nvSpPr>
        <p:spPr bwMode="auto">
          <a:xfrm flipV="1">
            <a:off x="4641849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0" name="Line 62"/>
          <p:cNvSpPr>
            <a:spLocks noChangeShapeType="1"/>
          </p:cNvSpPr>
          <p:nvPr/>
        </p:nvSpPr>
        <p:spPr bwMode="auto">
          <a:xfrm flipV="1">
            <a:off x="4840294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1" name="Line 63"/>
          <p:cNvSpPr>
            <a:spLocks noChangeShapeType="1"/>
          </p:cNvSpPr>
          <p:nvPr/>
        </p:nvSpPr>
        <p:spPr bwMode="auto">
          <a:xfrm flipV="1">
            <a:off x="5127631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2" name="Line 64"/>
          <p:cNvSpPr>
            <a:spLocks noChangeShapeType="1"/>
          </p:cNvSpPr>
          <p:nvPr/>
        </p:nvSpPr>
        <p:spPr bwMode="auto">
          <a:xfrm flipV="1">
            <a:off x="5416556" y="1495415"/>
            <a:ext cx="0" cy="504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68312" y="328594"/>
            <a:ext cx="6246828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　根据括号表示法字符串构造二叉链</a:t>
            </a:r>
            <a:r>
              <a:rPr kumimoji="1"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kumimoji="1"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2034" name="Text Box 66"/>
          <p:cNvSpPr txBox="1">
            <a:spLocks noChangeArrowheads="1"/>
          </p:cNvSpPr>
          <p:nvPr/>
        </p:nvSpPr>
        <p:spPr bwMode="auto">
          <a:xfrm>
            <a:off x="2714612" y="5786454"/>
            <a:ext cx="28082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二叉链创建完毕</a:t>
            </a:r>
          </a:p>
        </p:txBody>
      </p:sp>
      <p:grpSp>
        <p:nvGrpSpPr>
          <p:cNvPr id="2" name="组合 94"/>
          <p:cNvGrpSpPr/>
          <p:nvPr/>
        </p:nvGrpSpPr>
        <p:grpSpPr>
          <a:xfrm>
            <a:off x="1577950" y="3678230"/>
            <a:ext cx="1081088" cy="360363"/>
            <a:chOff x="1577950" y="3678230"/>
            <a:chExt cx="1081088" cy="360363"/>
          </a:xfrm>
        </p:grpSpPr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577950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938312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2298675" y="367823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</p:grpSp>
      <p:grpSp>
        <p:nvGrpSpPr>
          <p:cNvPr id="3" name="组合 98"/>
          <p:cNvGrpSpPr/>
          <p:nvPr/>
        </p:nvGrpSpPr>
        <p:grpSpPr>
          <a:xfrm>
            <a:off x="928662" y="4470392"/>
            <a:ext cx="1081088" cy="360363"/>
            <a:chOff x="928662" y="4470392"/>
            <a:chExt cx="1081088" cy="360363"/>
          </a:xfrm>
        </p:grpSpPr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928662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1289025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164938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4" name="组合 99"/>
          <p:cNvGrpSpPr/>
          <p:nvPr/>
        </p:nvGrpSpPr>
        <p:grpSpPr>
          <a:xfrm>
            <a:off x="1793850" y="5191117"/>
            <a:ext cx="1081088" cy="360363"/>
            <a:chOff x="1793850" y="5191117"/>
            <a:chExt cx="1081088" cy="360363"/>
          </a:xfrm>
        </p:grpSpPr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1793850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154212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2514575" y="51911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</p:grpSp>
      <p:grpSp>
        <p:nvGrpSpPr>
          <p:cNvPr id="5" name="组合 95"/>
          <p:cNvGrpSpPr/>
          <p:nvPr/>
        </p:nvGrpSpPr>
        <p:grpSpPr>
          <a:xfrm>
            <a:off x="3809975" y="3679817"/>
            <a:ext cx="1081088" cy="360363"/>
            <a:chOff x="3809975" y="3679817"/>
            <a:chExt cx="1081088" cy="360363"/>
          </a:xfrm>
        </p:grpSpPr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3809975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4170337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4530700" y="367981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6" name="组合 97"/>
          <p:cNvGrpSpPr/>
          <p:nvPr/>
        </p:nvGrpSpPr>
        <p:grpSpPr>
          <a:xfrm>
            <a:off x="2874937" y="4470392"/>
            <a:ext cx="1081088" cy="360363"/>
            <a:chOff x="2874937" y="4470392"/>
            <a:chExt cx="1081088" cy="360363"/>
          </a:xfrm>
        </p:grpSpPr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87493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235300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3595662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</p:grpSp>
      <p:grpSp>
        <p:nvGrpSpPr>
          <p:cNvPr id="7" name="组合 96"/>
          <p:cNvGrpSpPr/>
          <p:nvPr/>
        </p:nvGrpSpPr>
        <p:grpSpPr>
          <a:xfrm>
            <a:off x="4673575" y="4470392"/>
            <a:ext cx="1081088" cy="360363"/>
            <a:chOff x="4673575" y="4470392"/>
            <a:chExt cx="1081088" cy="360363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4673575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/>
                <a:t>∧</a:t>
              </a:r>
            </a:p>
          </p:txBody>
        </p:sp>
        <p:sp>
          <p:nvSpPr>
            <p:cNvPr id="84" name="Rectangle 42"/>
            <p:cNvSpPr>
              <a:spLocks noChangeArrowheads="1"/>
            </p:cNvSpPr>
            <p:nvPr/>
          </p:nvSpPr>
          <p:spPr bwMode="auto">
            <a:xfrm>
              <a:off x="5033937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5" name="Rectangle 43"/>
            <p:cNvSpPr>
              <a:spLocks noChangeArrowheads="1"/>
            </p:cNvSpPr>
            <p:nvPr/>
          </p:nvSpPr>
          <p:spPr bwMode="auto">
            <a:xfrm>
              <a:off x="5394300" y="447039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/>
                <a:t>∧</a:t>
              </a:r>
            </a:p>
          </p:txBody>
        </p:sp>
      </p:grpSp>
      <p:sp>
        <p:nvSpPr>
          <p:cNvPr id="87" name="Line 45"/>
          <p:cNvSpPr>
            <a:spLocks noChangeShapeType="1"/>
          </p:cNvSpPr>
          <p:nvPr/>
        </p:nvSpPr>
        <p:spPr bwMode="auto">
          <a:xfrm flipH="1">
            <a:off x="1362050" y="3822692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Freeform 47"/>
          <p:cNvSpPr>
            <a:spLocks/>
          </p:cNvSpPr>
          <p:nvPr/>
        </p:nvSpPr>
        <p:spPr bwMode="auto">
          <a:xfrm>
            <a:off x="1806550" y="4662480"/>
            <a:ext cx="419100" cy="528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" y="333"/>
              </a:cxn>
            </a:cxnLst>
            <a:rect l="0" t="0" r="r" b="b"/>
            <a:pathLst>
              <a:path w="264" h="333">
                <a:moveTo>
                  <a:pt x="0" y="0"/>
                </a:moveTo>
                <a:lnTo>
                  <a:pt x="264" y="33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 flipH="1">
            <a:off x="3378175" y="3895717"/>
            <a:ext cx="6477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Line 49"/>
          <p:cNvSpPr>
            <a:spLocks noChangeShapeType="1"/>
          </p:cNvSpPr>
          <p:nvPr/>
        </p:nvSpPr>
        <p:spPr bwMode="auto">
          <a:xfrm>
            <a:off x="4675162" y="3895717"/>
            <a:ext cx="503238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组合 109"/>
          <p:cNvGrpSpPr/>
          <p:nvPr/>
        </p:nvGrpSpPr>
        <p:grpSpPr>
          <a:xfrm>
            <a:off x="2728887" y="2887655"/>
            <a:ext cx="1081088" cy="360363"/>
            <a:chOff x="2728887" y="2887655"/>
            <a:chExt cx="1081088" cy="360363"/>
          </a:xfrm>
        </p:grpSpPr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728887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089250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449612" y="2887655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/>
            </a:p>
          </p:txBody>
        </p:sp>
      </p:grpSp>
      <p:grpSp>
        <p:nvGrpSpPr>
          <p:cNvPr id="9" name="组合 110"/>
          <p:cNvGrpSpPr/>
          <p:nvPr/>
        </p:nvGrpSpPr>
        <p:grpSpPr>
          <a:xfrm>
            <a:off x="3113062" y="2285992"/>
            <a:ext cx="647700" cy="600075"/>
            <a:chOff x="3113062" y="2285992"/>
            <a:chExt cx="647700" cy="600075"/>
          </a:xfrm>
        </p:grpSpPr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3306737" y="2454267"/>
              <a:ext cx="0" cy="43180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3113062" y="2285992"/>
              <a:ext cx="6477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572132" y="2357430"/>
            <a:ext cx="7143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i="1" dirty="0" smtClean="0"/>
              <a:t>k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500958" y="5572140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 dirty="0"/>
          </a:p>
        </p:txBody>
      </p:sp>
      <p:sp>
        <p:nvSpPr>
          <p:cNvPr id="86" name="Line 44"/>
          <p:cNvSpPr>
            <a:spLocks noChangeShapeType="1"/>
          </p:cNvSpPr>
          <p:nvPr/>
        </p:nvSpPr>
        <p:spPr bwMode="auto">
          <a:xfrm flipH="1">
            <a:off x="2298675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143636" y="2345288"/>
            <a:ext cx="42862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667100" y="3103555"/>
            <a:ext cx="64770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4" name="灯片编号占位符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12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12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12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120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212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12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21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1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212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212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12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6" dur="5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21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7" grpId="0" animBg="1"/>
      <p:bldP spid="211971" grpId="0" animBg="1"/>
      <p:bldP spid="211971" grpId="1" animBg="1"/>
      <p:bldP spid="211975" grpId="0" animBg="1"/>
      <p:bldP spid="211975" grpId="1" animBg="1"/>
      <p:bldP spid="211979" grpId="0" animBg="1"/>
      <p:bldP spid="211979" grpId="1" animBg="1"/>
      <p:bldP spid="212014" grpId="0" animBg="1"/>
      <p:bldP spid="212014" grpId="1" animBg="1"/>
      <p:bldP spid="212015" grpId="0" animBg="1"/>
      <p:bldP spid="212015" grpId="1" animBg="1"/>
      <p:bldP spid="212016" grpId="0" animBg="1"/>
      <p:bldP spid="212016" grpId="1" animBg="1"/>
      <p:bldP spid="212017" grpId="0" animBg="1"/>
      <p:bldP spid="212017" grpId="1" animBg="1"/>
      <p:bldP spid="212018" grpId="0" animBg="1"/>
      <p:bldP spid="212018" grpId="1" animBg="1"/>
      <p:bldP spid="212019" grpId="0" animBg="1"/>
      <p:bldP spid="212019" grpId="1" animBg="1"/>
      <p:bldP spid="212020" grpId="0" animBg="1"/>
      <p:bldP spid="212020" grpId="1" animBg="1"/>
      <p:bldP spid="212021" grpId="0" animBg="1"/>
      <p:bldP spid="212021" grpId="1" animBg="1"/>
      <p:bldP spid="212022" grpId="0" animBg="1"/>
      <p:bldP spid="212022" grpId="1" animBg="1"/>
      <p:bldP spid="212023" grpId="0" animBg="1"/>
      <p:bldP spid="212023" grpId="1" animBg="1"/>
      <p:bldP spid="212024" grpId="0" animBg="1"/>
      <p:bldP spid="212024" grpId="1" animBg="1"/>
      <p:bldP spid="212025" grpId="0" animBg="1"/>
      <p:bldP spid="212025" grpId="1" animBg="1"/>
      <p:bldP spid="212026" grpId="0" animBg="1"/>
      <p:bldP spid="212026" grpId="1" animBg="1"/>
      <p:bldP spid="212027" grpId="0" animBg="1"/>
      <p:bldP spid="212027" grpId="1" animBg="1"/>
      <p:bldP spid="212028" grpId="0" animBg="1"/>
      <p:bldP spid="212028" grpId="1" animBg="1"/>
      <p:bldP spid="212029" grpId="0" animBg="1"/>
      <p:bldP spid="212029" grpId="1" animBg="1"/>
      <p:bldP spid="212030" grpId="0" animBg="1"/>
      <p:bldP spid="212030" grpId="1" animBg="1"/>
      <p:bldP spid="212031" grpId="0" animBg="1"/>
      <p:bldP spid="212031" grpId="1" animBg="1"/>
      <p:bldP spid="212032" grpId="0" animBg="1"/>
      <p:bldP spid="212034" grpId="0"/>
      <p:bldP spid="87" grpId="0" animBg="1"/>
      <p:bldP spid="89" grpId="0" animBg="1"/>
      <p:bldP spid="90" grpId="0" animBg="1"/>
      <p:bldP spid="91" grpId="0" animBg="1"/>
      <p:bldP spid="86" grpId="0" animBg="1"/>
      <p:bldP spid="109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/>
          <p:cNvSpPr txBox="1">
            <a:spLocks noChangeArrowheads="1"/>
          </p:cNvSpPr>
          <p:nvPr/>
        </p:nvSpPr>
        <p:spPr bwMode="auto">
          <a:xfrm>
            <a:off x="214282" y="302667"/>
            <a:ext cx="8782020" cy="51425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//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由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二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叉链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St[</a:t>
            </a:r>
            <a:r>
              <a:rPr kumimoji="1" lang="en-US" altLang="zh-CN" sz="200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k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char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b=NULL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建立的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叉链初始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时为空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!='\0')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未扫描完时循环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switch(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'('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top++;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k=1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break;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可能有左孩子结点，进栈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')'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top--;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lvl="1" algn="just">
              <a:lnSpc>
                <a:spcPct val="75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case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</a:t>
            </a:r>
            <a:r>
              <a:rPr kumimoji="1"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'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k=2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后面为右孩子结点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416800" cy="54810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default:        		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遇到结点值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BTNode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if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b==NULL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为二叉树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b=p;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else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已建立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二叉树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switch(k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{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case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case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  St[top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]-&gt;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=p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break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j++;  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[j];	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继续扫描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</a:t>
            </a:r>
            <a:endParaRPr kumimoji="1"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81000" y="714356"/>
            <a:ext cx="84058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销毁二叉链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大问题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。则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&gt;lchild)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销毁左子树，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 f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mtClean="0">
                <a:latin typeface="+mn-ea"/>
                <a:cs typeface="Times New Roman" pitchFamily="18" charset="0"/>
              </a:rPr>
              <a:t>-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&gt;rchild)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销毁右子树：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两个小问题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357158" y="109815"/>
            <a:ext cx="5500726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）销毁二叉链</a:t>
            </a:r>
            <a:r>
              <a:rPr kumimoji="1" lang="en-US" altLang="zh-CN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DestroyBT(*b)</a:t>
            </a:r>
            <a:r>
              <a:rPr kumimoji="1" lang="zh-CN" altLang="en-US" smtClean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2285984" y="1571612"/>
            <a:ext cx="3814762" cy="2705160"/>
            <a:chOff x="1857356" y="2143116"/>
            <a:chExt cx="3814762" cy="270516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90881" y="2600316"/>
              <a:ext cx="863600" cy="504825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smtClean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zh-CN" altLang="en-US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rc 6"/>
            <p:cNvSpPr>
              <a:spLocks/>
            </p:cNvSpPr>
            <p:nvPr/>
          </p:nvSpPr>
          <p:spPr bwMode="auto">
            <a:xfrm>
              <a:off x="3178156" y="2351079"/>
              <a:ext cx="433387" cy="287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00FF"/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289156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4138593" y="3536941"/>
              <a:ext cx="1150937" cy="79216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algn="ctr">
              <a:solidFill>
                <a:schemeClr val="tx1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936856" y="3044816"/>
              <a:ext cx="647700" cy="649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100493" y="3032116"/>
              <a:ext cx="555645" cy="6111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649518" y="2143116"/>
              <a:ext cx="719137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857356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/>
                <a:t>b</a:t>
              </a:r>
              <a:r>
                <a:rPr lang="en-US" altLang="zh-CN" sz="200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/>
                <a:t>&gt;lchild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944918" y="4448166"/>
              <a:ext cx="1727200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/>
                <a:t>b</a:t>
              </a:r>
              <a:r>
                <a:rPr lang="en-US" altLang="zh-CN" sz="2000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2000" dirty="0"/>
                <a:t>&gt;</a:t>
              </a:r>
              <a:r>
                <a:rPr lang="en-US" altLang="zh-CN" sz="2000" dirty="0" err="1"/>
                <a:t>rchild</a:t>
              </a:r>
              <a:endParaRPr lang="en-US" altLang="zh-CN" sz="2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86248" y="164305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：大问题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3100328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&gt;lchild)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3570" y="307181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 dirty="0" smtClean="0"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smtClean="0">
                <a:ea typeface="楷体" pitchFamily="49" charset="-122"/>
                <a:cs typeface="Times New Roman" pitchFamily="18" charset="0"/>
              </a:rPr>
              <a:t>&gt;rchild) </a:t>
            </a:r>
            <a:r>
              <a:rPr lang="zh-CN" altLang="en-US" sz="2000" dirty="0" smtClean="0">
                <a:ea typeface="楷体" pitchFamily="49" charset="-122"/>
                <a:cs typeface="Times New Roman" pitchFamily="18" charset="0"/>
              </a:rPr>
              <a:t>：小问题</a:t>
            </a:r>
            <a:endParaRPr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34" y="4214818"/>
            <a:ext cx="364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递归模型如下：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348" y="4714884"/>
            <a:ext cx="6715172" cy="1141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≡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不做任何事件</a:t>
            </a:r>
            <a:r>
              <a:rPr 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=NULL</a:t>
            </a:r>
            <a:endParaRPr lang="zh-CN" altLang="en-US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≡   </a:t>
            </a:r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i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sz="2000" smtClean="0">
                <a:solidFill>
                  <a:srgbClr val="3333FF"/>
                </a:solidFill>
                <a:latin typeface="+mn-ea"/>
                <a:cs typeface="Times New Roman" pitchFamily="18" charset="0"/>
              </a:rPr>
              <a:t>-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&gt;rchild)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  <a:r>
              <a:rPr 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其他情况</a:t>
            </a:r>
            <a:endParaRPr lang="en-US" altLang="zh-CN" sz="200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i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B3EE-0930-44F9-825B-B02961BFCE37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1040</Words>
  <Application>Microsoft PowerPoint</Application>
  <PresentationFormat>全屏显示(4:3)</PresentationFormat>
  <Paragraphs>222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918</cp:revision>
  <dcterms:created xsi:type="dcterms:W3CDTF">2004-04-08T11:59:15Z</dcterms:created>
  <dcterms:modified xsi:type="dcterms:W3CDTF">2017-05-20T03:07:50Z</dcterms:modified>
</cp:coreProperties>
</file>