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5"/>
  </p:notesMasterIdLst>
  <p:sldIdLst>
    <p:sldId id="295" r:id="rId2"/>
    <p:sldId id="424" r:id="rId3"/>
    <p:sldId id="427" r:id="rId4"/>
    <p:sldId id="428" r:id="rId5"/>
    <p:sldId id="430" r:id="rId6"/>
    <p:sldId id="431" r:id="rId7"/>
    <p:sldId id="433" r:id="rId8"/>
    <p:sldId id="432" r:id="rId9"/>
    <p:sldId id="435" r:id="rId10"/>
    <p:sldId id="434" r:id="rId11"/>
    <p:sldId id="455" r:id="rId12"/>
    <p:sldId id="404" r:id="rId13"/>
    <p:sldId id="421" r:id="rId14"/>
    <p:sldId id="449" r:id="rId15"/>
    <p:sldId id="438" r:id="rId16"/>
    <p:sldId id="439" r:id="rId17"/>
    <p:sldId id="441" r:id="rId18"/>
    <p:sldId id="442" r:id="rId19"/>
    <p:sldId id="450" r:id="rId20"/>
    <p:sldId id="452" r:id="rId21"/>
    <p:sldId id="453" r:id="rId22"/>
    <p:sldId id="454" r:id="rId23"/>
    <p:sldId id="456" r:id="rId2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9900CC"/>
    <a:srgbClr val="000000"/>
    <a:srgbClr val="0033CC"/>
    <a:srgbClr val="6600CC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71477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107157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321471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050" y="3789296"/>
            <a:ext cx="478634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的树中所有结点的度 </a:t>
            </a:r>
            <a:r>
              <a:rPr lang="zh-CN" altLang="en-US" sz="22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至少有一个度为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428992" y="5143513"/>
            <a:ext cx="3500462" cy="919833"/>
            <a:chOff x="2714612" y="3857634"/>
            <a:chExt cx="3500462" cy="689875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4214822"/>
              <a:ext cx="350046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度为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的树至少有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个结点！</a:t>
              </a: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214810" y="385763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1" y="4095755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92895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树的存储结构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619238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双亲存储结构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：表示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的关系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：表示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的关系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孩子兄弟链存储结构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：树转化为二叉树，对应二叉链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968293"/>
            <a:ext cx="664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在一棵树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中最常用的操作是查找某个结点的祖先结点，采用</a:t>
            </a: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哪种存储结构最合适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6124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285852" y="2190741"/>
            <a:ext cx="2714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双亲存储结构</a:t>
            </a:r>
            <a:endParaRPr lang="en-US" altLang="zh-CN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1" y="4095755"/>
            <a:ext cx="6169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或者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孩子兄弟链存储结构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786" y="2946723"/>
            <a:ext cx="635798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如最常用的操作是查找某个结点的所有兄弟，采用</a:t>
            </a:r>
            <a:r>
              <a:rPr lang="zh-CN" altLang="en-US" sz="2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哪种存储结构最合适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785786" y="67157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836617" y="72211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761982"/>
            <a:ext cx="207170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 叉 树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1809739"/>
            <a:ext cx="535785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en-US" altLang="zh-CN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个不同的结点构造的二叉树个数？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5918" y="3902242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2" y="2666999"/>
            <a:ext cx="5929352" cy="899646"/>
            <a:chOff x="1714481" y="2000247"/>
            <a:chExt cx="5929352" cy="674734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1" y="2000247"/>
              <a:ext cx="2928958" cy="6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5392421" y="2143120"/>
              <a:ext cx="2251412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966992" y="2189160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1538" y="833663"/>
            <a:ext cx="74295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个结点并且高度为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不同形态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的二叉树个数是多少？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1940660"/>
            <a:ext cx="6643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该二叉树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：有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层，每层一个结点，该结点可以作为双亲结点的左孩子，也可以作为右孩子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这样的二叉树的个数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=1×2×</a:t>
            </a:r>
            <a:r>
              <a:rPr 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…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×2=2</a:t>
            </a:r>
            <a:r>
              <a:rPr lang="en-US" sz="2200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例如，当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个这样的二叉树。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786050" y="3929066"/>
            <a:ext cx="4072528" cy="2000264"/>
            <a:chOff x="1214414" y="2786064"/>
            <a:chExt cx="4072528" cy="1500198"/>
          </a:xfrm>
        </p:grpSpPr>
        <p:sp>
          <p:nvSpPr>
            <p:cNvPr id="24" name="椭圆 23"/>
            <p:cNvSpPr/>
            <p:nvPr/>
          </p:nvSpPr>
          <p:spPr>
            <a:xfrm>
              <a:off x="1785918" y="336709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98480" y="365284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214414" y="400834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1719691" y="3576072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3"/>
              <a:endCxn id="26" idx="7"/>
            </p:cNvCxnSpPr>
            <p:nvPr/>
          </p:nvCxnSpPr>
          <p:spPr>
            <a:xfrm rot="5400000">
              <a:off x="1399063" y="3898386"/>
              <a:ext cx="202769" cy="8042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71461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427174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712926" y="407026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直接连接符 31"/>
            <p:cNvCxnSpPr>
              <a:stCxn id="29" idx="3"/>
              <a:endCxn id="30" idx="7"/>
            </p:cNvCxnSpPr>
            <p:nvPr/>
          </p:nvCxnSpPr>
          <p:spPr>
            <a:xfrm rot="5400000">
              <a:off x="2648385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5"/>
              <a:endCxn id="31" idx="0"/>
            </p:cNvCxnSpPr>
            <p:nvPr/>
          </p:nvCxnSpPr>
          <p:spPr>
            <a:xfrm rot="16200000" flipH="1">
              <a:off x="2643674" y="3857009"/>
              <a:ext cx="242575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42899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1643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30678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直接连接符 38"/>
            <p:cNvCxnSpPr>
              <a:stCxn id="36" idx="5"/>
              <a:endCxn id="37" idx="1"/>
            </p:cNvCxnSpPr>
            <p:nvPr/>
          </p:nvCxnSpPr>
          <p:spPr>
            <a:xfrm rot="16200000" flipH="1">
              <a:off x="365020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  <a:endCxn id="38" idx="7"/>
            </p:cNvCxnSpPr>
            <p:nvPr/>
          </p:nvCxnSpPr>
          <p:spPr>
            <a:xfrm rot="5400000">
              <a:off x="3616170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442575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1319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942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>
              <a:stCxn id="43" idx="5"/>
              <a:endCxn id="44" idx="1"/>
            </p:cNvCxnSpPr>
            <p:nvPr/>
          </p:nvCxnSpPr>
          <p:spPr>
            <a:xfrm rot="16200000" flipH="1">
              <a:off x="464696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5"/>
              <a:endCxn id="45" idx="1"/>
            </p:cNvCxnSpPr>
            <p:nvPr/>
          </p:nvCxnSpPr>
          <p:spPr>
            <a:xfrm rot="16200000" flipH="1">
              <a:off x="4898682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下箭头 49"/>
            <p:cNvSpPr/>
            <p:nvPr/>
          </p:nvSpPr>
          <p:spPr>
            <a:xfrm>
              <a:off x="2928926" y="278606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7077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85852" y="666731"/>
            <a:ext cx="4143404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二叉树中结点计算方法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4480" y="2285993"/>
            <a:ext cx="600079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二叉树中所有结点的度</a:t>
            </a:r>
            <a:r>
              <a:rPr lang="zh-CN" altLang="en-US" sz="2200" smtClean="0">
                <a:solidFill>
                  <a:srgbClr val="0000FF"/>
                </a:solidFill>
                <a:latin typeface="+mn-ea"/>
                <a:ea typeface="+mn-ea"/>
              </a:rPr>
              <a:t>≤</a:t>
            </a:r>
            <a:r>
              <a:rPr lang="en-US" altLang="zh-CN" sz="2200" smtClean="0">
                <a:solidFill>
                  <a:srgbClr val="0000FF"/>
                </a:solidFill>
              </a:rPr>
              <a:t>2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分支数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所有结点度之和，分支数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en-US" altLang="zh-CN" sz="2200" i="1" baseline="-25000" smtClean="0">
              <a:solidFill>
                <a:srgbClr val="0000FF"/>
              </a:solidFill>
              <a:ea typeface="宋体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所有结点度之和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+ 2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1554669"/>
            <a:ext cx="164307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643470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完全二叉树中结点计算方法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285993"/>
            <a:ext cx="685804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结点个数为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树形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可以唯一确定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叶子结点个数为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，树形不能唯一确定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为奇数时，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为偶数时，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sym typeface="Symbol"/>
              </a:rPr>
              <a:t> log</a:t>
            </a:r>
            <a:r>
              <a:rPr lang="en-US" sz="2200" baseline="-2500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220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2200" i="1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200" smtClean="0">
                <a:solidFill>
                  <a:srgbClr val="0000FF"/>
                </a:solidFill>
                <a:sym typeface="Symbol"/>
              </a:rPr>
              <a:t>+1)</a:t>
            </a:r>
            <a:r>
              <a:rPr lang="zh-CN" altLang="en-US" sz="2200" smtClean="0">
                <a:solidFill>
                  <a:srgbClr val="0000FF"/>
                </a:solidFill>
                <a:sym typeface="Symbol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是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个结点高度最小的二叉树</a:t>
            </a:r>
            <a:endParaRPr lang="en-US" altLang="zh-CN" sz="2200" i="1" baseline="-25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1363979"/>
            <a:ext cx="6715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含有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60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个叶子结点的二叉树的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221235"/>
            <a:ext cx="7500990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在该二叉树中，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=60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-1=59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=119+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且为完全二叉树时高度最小。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此时高度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173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71490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满二叉树中结点计算方法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2411736"/>
            <a:ext cx="63579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sym typeface="Symbol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2200" i="1" smtClean="0">
                <a:solidFill>
                  <a:srgbClr val="0000FF"/>
                </a:solidFill>
                <a:sym typeface="Symbol"/>
              </a:rPr>
              <a:t>n</a:t>
            </a:r>
            <a:endParaRPr lang="en-US" altLang="zh-CN" sz="2200" i="1" baseline="-25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高度为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的满二叉树，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en-US" altLang="zh-CN" sz="2200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一定为奇数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395696"/>
            <a:ext cx="7858180" cy="83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已知一棵非空满二叉树中有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个分支结点，则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总结点个数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360536"/>
            <a:ext cx="7429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，所以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（双分支结点个数）。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+1=32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（二叉树性质），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=63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175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609696"/>
            <a:ext cx="371477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二叉树的存储结构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809739"/>
            <a:ext cx="250033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顺序存储结构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28662" y="2762245"/>
            <a:ext cx="1643074" cy="2051262"/>
            <a:chOff x="1714480" y="1928808"/>
            <a:chExt cx="1643074" cy="1538446"/>
          </a:xfrm>
        </p:grpSpPr>
        <p:sp>
          <p:nvSpPr>
            <p:cNvPr id="8" name="椭圆 7"/>
            <p:cNvSpPr/>
            <p:nvPr/>
          </p:nvSpPr>
          <p:spPr>
            <a:xfrm>
              <a:off x="1714480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2555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14546" y="3143254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直接连接符 11"/>
            <p:cNvCxnSpPr>
              <a:stCxn id="3" idx="3"/>
              <a:endCxn id="8" idx="7"/>
            </p:cNvCxnSpPr>
            <p:nvPr/>
          </p:nvCxnSpPr>
          <p:spPr>
            <a:xfrm rot="5400000">
              <a:off x="1974955" y="2249765"/>
              <a:ext cx="347262" cy="2584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9" idx="1"/>
            </p:cNvCxnSpPr>
            <p:nvPr/>
          </p:nvCxnSpPr>
          <p:spPr>
            <a:xfrm rot="16200000" flipH="1">
              <a:off x="2614850" y="2173790"/>
              <a:ext cx="342401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3"/>
              <a:endCxn id="10" idx="7"/>
            </p:cNvCxnSpPr>
            <p:nvPr/>
          </p:nvCxnSpPr>
          <p:spPr>
            <a:xfrm rot="5400000">
              <a:off x="2579130" y="2781013"/>
              <a:ext cx="413840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857356" y="2762245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16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3489403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16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422" y="3286124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endParaRPr lang="zh-CN" altLang="en-US" sz="16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414" y="4346659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6</a:t>
            </a:r>
            <a:endParaRPr lang="zh-CN" altLang="en-US" sz="16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6116" y="3013149"/>
            <a:ext cx="3429024" cy="892104"/>
            <a:chOff x="4357686" y="2116986"/>
            <a:chExt cx="3429024" cy="669078"/>
          </a:xfrm>
        </p:grpSpPr>
        <p:sp>
          <p:nvSpPr>
            <p:cNvPr id="22" name="矩形 21"/>
            <p:cNvSpPr/>
            <p:nvPr/>
          </p:nvSpPr>
          <p:spPr>
            <a:xfrm>
              <a:off x="435768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343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29190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494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0694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endParaRPr lang="zh-CN" altLang="en-US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72198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8651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endParaRPr lang="zh-CN" altLang="en-US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43702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16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endParaRPr lang="zh-CN" altLang="en-US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1520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9520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  <a:endParaRPr lang="zh-CN" altLang="en-US" sz="16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2643174" y="3476625"/>
            <a:ext cx="428628" cy="38100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7286644" y="2519997"/>
            <a:ext cx="1571636" cy="2242512"/>
            <a:chOff x="7500958" y="1928808"/>
            <a:chExt cx="1571636" cy="1681884"/>
          </a:xfrm>
        </p:grpSpPr>
        <p:sp>
          <p:nvSpPr>
            <p:cNvPr id="38" name="椭圆 37"/>
            <p:cNvSpPr/>
            <p:nvPr/>
          </p:nvSpPr>
          <p:spPr>
            <a:xfrm>
              <a:off x="8072462" y="2571750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18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500958" y="3214692"/>
              <a:ext cx="642942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18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429652" y="3214692"/>
              <a:ext cx="642942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18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001024" y="1928808"/>
              <a:ext cx="500066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18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41" idx="4"/>
              <a:endCxn id="38" idx="0"/>
            </p:cNvCxnSpPr>
            <p:nvPr/>
          </p:nvCxnSpPr>
          <p:spPr>
            <a:xfrm rot="5400000">
              <a:off x="8108181" y="2428874"/>
              <a:ext cx="285752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0"/>
            </p:cNvCxnSpPr>
            <p:nvPr/>
          </p:nvCxnSpPr>
          <p:spPr>
            <a:xfrm rot="5400000">
              <a:off x="7804570" y="2894490"/>
              <a:ext cx="338061" cy="30234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8" idx="5"/>
              <a:endCxn id="40" idx="0"/>
            </p:cNvCxnSpPr>
            <p:nvPr/>
          </p:nvCxnSpPr>
          <p:spPr>
            <a:xfrm rot="16200000" flipH="1">
              <a:off x="8395203" y="2858771"/>
              <a:ext cx="338061" cy="3737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04" y="1714489"/>
            <a:ext cx="7358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任何非空树中：分支数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所有结点度之和，分支数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的树中：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 + </a:t>
            </a:r>
            <a:r>
              <a:rPr lang="en-US" altLang="zh-CN" sz="2200" i="1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200" i="1" baseline="-250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m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的树中：所有结点度之和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+ 2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mn</a:t>
            </a:r>
            <a:r>
              <a:rPr lang="en-US" altLang="zh-CN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endParaRPr lang="zh-CN" altLang="en-US" sz="2200" i="1" baseline="-25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666731"/>
            <a:ext cx="3786214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b="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树中结点计算的</a:t>
            </a:r>
            <a:r>
              <a:rPr lang="zh-CN" altLang="en-US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013" y="2000240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814501"/>
            <a:ext cx="8143932" cy="139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一棵高度为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的并且只有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个结点的二叉树，采用顺序存储结构存放在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[1..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中，则</a:t>
            </a:r>
            <a:r>
              <a:rPr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应该至少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是（ ）。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A.2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B.2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		C.2</a:t>
            </a:r>
            <a:r>
              <a:rPr lang="en-US" altLang="zh-CN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		D.2</a:t>
            </a:r>
            <a:r>
              <a:rPr lang="en-US" altLang="zh-CN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i="1" baseline="30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666995"/>
            <a:ext cx="7358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可能是一棵有斜树，最后一个结点的层序编号为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2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57422" y="3524251"/>
            <a:ext cx="5143536" cy="2476517"/>
            <a:chOff x="2357422" y="2643188"/>
            <a:chExt cx="5143536" cy="1857388"/>
          </a:xfrm>
        </p:grpSpPr>
        <p:sp>
          <p:nvSpPr>
            <p:cNvPr id="7" name="椭圆 6"/>
            <p:cNvSpPr/>
            <p:nvPr/>
          </p:nvSpPr>
          <p:spPr>
            <a:xfrm>
              <a:off x="2928926" y="264318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97058" y="3105006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68628" y="407194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8" idx="1"/>
            </p:cNvCxnSpPr>
            <p:nvPr/>
          </p:nvCxnSpPr>
          <p:spPr>
            <a:xfrm rot="16200000" flipH="1">
              <a:off x="3312635" y="2904766"/>
              <a:ext cx="232715" cy="2626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5"/>
            </p:cNvCxnSpPr>
            <p:nvPr/>
          </p:nvCxnSpPr>
          <p:spPr>
            <a:xfrm rot="16200000" flipH="1">
              <a:off x="3855842" y="3391508"/>
              <a:ext cx="368920" cy="34901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1"/>
            </p:cNvCxnSpPr>
            <p:nvPr/>
          </p:nvCxnSpPr>
          <p:spPr>
            <a:xfrm rot="16200000" flipH="1">
              <a:off x="4397940" y="3885444"/>
              <a:ext cx="261764" cy="20614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50764" y="3685076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5072066" y="4257186"/>
              <a:ext cx="35719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9256" y="4060732"/>
              <a:ext cx="207170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层序编号为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i="1" baseline="30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2714612" y="2928940"/>
              <a:ext cx="142876" cy="1571636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7422" y="357188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ea typeface="宋体"/>
                  <a:cs typeface="Times New Roman" pitchFamily="18" charset="0"/>
                </a:rPr>
                <a:t>h</a:t>
              </a:r>
              <a:endParaRPr lang="zh-CN" altLang="en-US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66731"/>
            <a:ext cx="328614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二叉链存储结构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100" y="1904989"/>
            <a:ext cx="1643074" cy="2095515"/>
            <a:chOff x="1571604" y="1928808"/>
            <a:chExt cx="1643074" cy="1571636"/>
          </a:xfrm>
        </p:grpSpPr>
        <p:sp>
          <p:nvSpPr>
            <p:cNvPr id="5" name="椭圆 4"/>
            <p:cNvSpPr/>
            <p:nvPr/>
          </p:nvSpPr>
          <p:spPr>
            <a:xfrm>
              <a:off x="157160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2678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1937875" y="2207823"/>
              <a:ext cx="342401" cy="3374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543412" y="2245228"/>
              <a:ext cx="342401" cy="2626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73335" y="2822955"/>
              <a:ext cx="418701" cy="326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952483"/>
            <a:ext cx="3929090" cy="3429024"/>
            <a:chOff x="3857620" y="714362"/>
            <a:chExt cx="3929090" cy="2571768"/>
          </a:xfrm>
        </p:grpSpPr>
        <p:sp>
          <p:nvSpPr>
            <p:cNvPr id="16" name="矩形 15"/>
            <p:cNvSpPr/>
            <p:nvPr/>
          </p:nvSpPr>
          <p:spPr>
            <a:xfrm>
              <a:off x="5429256" y="1214428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43636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0628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5429256" y="857238"/>
              <a:ext cx="428628" cy="428628"/>
            </a:xfrm>
            <a:prstGeom prst="arc">
              <a:avLst>
                <a:gd name="adj1" fmla="val 16200000"/>
                <a:gd name="adj2" fmla="val 2193898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86380" y="71436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ea typeface="宋体"/>
                  <a:cs typeface="Times New Roman" pitchFamily="18" charset="0"/>
                </a:rPr>
                <a:t>b</a:t>
              </a:r>
              <a:endParaRPr lang="zh-CN" altLang="en-US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0628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57620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∧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43702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58082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15074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29256" y="2857502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43636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00628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50595" y="1535899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6286512" y="1500180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5893603" y="2321717"/>
              <a:ext cx="642942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右箭头 37"/>
          <p:cNvSpPr/>
          <p:nvPr/>
        </p:nvSpPr>
        <p:spPr>
          <a:xfrm>
            <a:off x="2928926" y="2571744"/>
            <a:ext cx="571504" cy="47625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8662" y="4697941"/>
            <a:ext cx="7929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任何结点的左、右指针分别指向一棵二叉树！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递归数据结构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995590"/>
            <a:ext cx="64294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含有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个结点的二叉树采用二叉链存储结构，其中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空指针域个数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2226412"/>
            <a:ext cx="6786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每个结点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个指针域，共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个指针域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除了根结点外，每个结点被一个非空指针所指向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共有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个非空指针域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空指针域的个数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-1)=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172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57422" y="3643314"/>
            <a:ext cx="4897438" cy="8371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  <p:pic>
        <p:nvPicPr>
          <p:cNvPr id="1026" name="Picture 2" descr="https://ss1.bdstatic.com/70cFuXSh_Q1YnxGkpoWK1HF6hhy/it/u=767797348,4170299663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285860"/>
            <a:ext cx="2000264" cy="2000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52714"/>
            <a:ext cx="6572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已知一棵度为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的树中，度为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）的结点个数有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个，问该树中有多少个叶子结点？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2149328"/>
            <a:ext cx="7929618" cy="2105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 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+1+2+3+4 = 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，即：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 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度之和 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度之和 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+2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+3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+4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 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30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 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30+1 = 31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 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 = 31</a:t>
            </a:r>
            <a:r>
              <a:rPr lang="pt-BR" sz="2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 = 21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80979"/>
            <a:ext cx="4572032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树和二叉树的转换与还原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8662" y="2221424"/>
            <a:ext cx="2286016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二叉树还原为树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662" y="1459419"/>
            <a:ext cx="2214578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树转换为二叉树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0430" y="1809739"/>
            <a:ext cx="857256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过程</a:t>
            </a:r>
          </a:p>
        </p:txBody>
      </p:sp>
      <p:sp>
        <p:nvSpPr>
          <p:cNvPr id="41" name="右大括号 40"/>
          <p:cNvSpPr/>
          <p:nvPr/>
        </p:nvSpPr>
        <p:spPr>
          <a:xfrm>
            <a:off x="3286116" y="1643050"/>
            <a:ext cx="142876" cy="857256"/>
          </a:xfrm>
          <a:prstGeom prst="rightBrac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71472" y="209772"/>
            <a:ext cx="750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将森林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转换为二叉树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，若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中有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个非叶子结点，则二叉树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无右孩子的结点个数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是多少？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76248" y="1244259"/>
            <a:ext cx="7967718" cy="3103447"/>
            <a:chOff x="676248" y="933194"/>
            <a:chExt cx="8039156" cy="2442664"/>
          </a:xfrm>
        </p:grpSpPr>
        <p:sp>
          <p:nvSpPr>
            <p:cNvPr id="17" name="右箭头 16"/>
            <p:cNvSpPr/>
            <p:nvPr/>
          </p:nvSpPr>
          <p:spPr>
            <a:xfrm>
              <a:off x="3357554" y="2076202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702626" y="1433260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05991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61339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76248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05991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73655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61339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4" idx="3"/>
              <a:endCxn id="5" idx="7"/>
            </p:cNvCxnSpPr>
            <p:nvPr/>
          </p:nvCxnSpPr>
          <p:spPr>
            <a:xfrm rot="5400000">
              <a:off x="1469974" y="1700988"/>
              <a:ext cx="279066" cy="277151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1997648" y="1669949"/>
              <a:ext cx="279066" cy="33923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3"/>
              <a:endCxn id="7" idx="7"/>
            </p:cNvCxnSpPr>
            <p:nvPr/>
          </p:nvCxnSpPr>
          <p:spPr>
            <a:xfrm rot="5400000">
              <a:off x="863023" y="2278262"/>
              <a:ext cx="466590" cy="310259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4"/>
              <a:endCxn id="8" idx="0"/>
            </p:cNvCxnSpPr>
            <p:nvPr/>
          </p:nvCxnSpPr>
          <p:spPr>
            <a:xfrm rot="5400000">
              <a:off x="1173665" y="2433397"/>
              <a:ext cx="375050" cy="13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9" idx="0"/>
            </p:cNvCxnSpPr>
            <p:nvPr/>
          </p:nvCxnSpPr>
          <p:spPr>
            <a:xfrm rot="16200000" flipH="1">
              <a:off x="1439483" y="2231545"/>
              <a:ext cx="420820" cy="35792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4"/>
              <a:endCxn id="10" idx="0"/>
            </p:cNvCxnSpPr>
            <p:nvPr/>
          </p:nvCxnSpPr>
          <p:spPr>
            <a:xfrm rot="5400000">
              <a:off x="2229013" y="2433397"/>
              <a:ext cx="375050" cy="138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5456732" y="93319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975899" y="1444540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00184" y="201980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57686" y="2019804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07209" y="2595067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287296" y="3042495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69690" y="2595067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20" idx="3"/>
              <a:endCxn id="21" idx="7"/>
            </p:cNvCxnSpPr>
            <p:nvPr/>
          </p:nvCxnSpPr>
          <p:spPr>
            <a:xfrm rot="5400000">
              <a:off x="5245362" y="1229675"/>
              <a:ext cx="285360" cy="23797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3"/>
              <a:endCxn id="23" idx="7"/>
            </p:cNvCxnSpPr>
            <p:nvPr/>
          </p:nvCxnSpPr>
          <p:spPr>
            <a:xfrm rot="5400000">
              <a:off x="4663879" y="1704289"/>
              <a:ext cx="349278" cy="375356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5"/>
              <a:endCxn id="22" idx="1"/>
            </p:cNvCxnSpPr>
            <p:nvPr/>
          </p:nvCxnSpPr>
          <p:spPr>
            <a:xfrm rot="16200000" flipH="1">
              <a:off x="5385129" y="1601254"/>
              <a:ext cx="349278" cy="581427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5"/>
              <a:endCxn id="24" idx="1"/>
            </p:cNvCxnSpPr>
            <p:nvPr/>
          </p:nvCxnSpPr>
          <p:spPr>
            <a:xfrm rot="16200000" flipH="1">
              <a:off x="4629534" y="2313898"/>
              <a:ext cx="349278" cy="306665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5"/>
              <a:endCxn id="25" idx="1"/>
            </p:cNvCxnSpPr>
            <p:nvPr/>
          </p:nvCxnSpPr>
          <p:spPr>
            <a:xfrm rot="16200000" flipH="1">
              <a:off x="5158257" y="2909962"/>
              <a:ext cx="221442" cy="137229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3"/>
              <a:endCxn id="26" idx="0"/>
            </p:cNvCxnSpPr>
            <p:nvPr/>
          </p:nvCxnSpPr>
          <p:spPr>
            <a:xfrm rot="5400000">
              <a:off x="5644711" y="2389297"/>
              <a:ext cx="302476" cy="10906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86248" y="1241958"/>
              <a:ext cx="500066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8662" y="1218946"/>
              <a:ext cx="500066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endPara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000378"/>
              <a:ext cx="2071702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非叶子结点：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5074" y="2500312"/>
              <a:ext cx="2500330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无右孩子的结点：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7158" y="4667260"/>
            <a:ext cx="8286808" cy="186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中一个非叶子结点至少有一个孩子结点，其中有一个最右边的孩子结点</a:t>
            </a:r>
            <a:r>
              <a:rPr lang="en-US" altLang="zh-CN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s</a:t>
            </a: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en-US" altLang="zh-CN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没有右孩子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中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个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非叶子结点，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中对应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个没有右孩子结点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的根结点对应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的根结点，它一定是没有右孩子结点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endParaRPr lang="zh-CN" altLang="en-US" sz="220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-5427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21457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树 的 遍 历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523987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先根遍历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后根遍历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层次遍历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14744" y="1785926"/>
            <a:ext cx="1928826" cy="762005"/>
            <a:chOff x="3214678" y="1428742"/>
            <a:chExt cx="1928826" cy="571504"/>
          </a:xfrm>
        </p:grpSpPr>
        <p:sp>
          <p:nvSpPr>
            <p:cNvPr id="7" name="右大括号 6"/>
            <p:cNvSpPr/>
            <p:nvPr/>
          </p:nvSpPr>
          <p:spPr>
            <a:xfrm>
              <a:off x="3214678" y="1428742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0430" y="1428742"/>
              <a:ext cx="164307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352648"/>
            <a:ext cx="771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给定一棵树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，将其转换成二叉树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后，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先根遍历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的什么遍历序列？ 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14348" y="5048262"/>
            <a:ext cx="8001056" cy="474268"/>
            <a:chOff x="642910" y="3571884"/>
            <a:chExt cx="8001056" cy="355701"/>
          </a:xfrm>
        </p:grpSpPr>
        <p:sp>
          <p:nvSpPr>
            <p:cNvPr id="43" name="TextBox 42"/>
            <p:cNvSpPr txBox="1"/>
            <p:nvPr/>
          </p:nvSpPr>
          <p:spPr>
            <a:xfrm>
              <a:off x="642910" y="3571884"/>
              <a:ext cx="364333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先根遍历：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12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smtClean="0">
                  <a:solidFill>
                    <a:srgbClr val="FF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628" y="3594898"/>
              <a:ext cx="364333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先序遍历：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12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smtClean="0">
                  <a:solidFill>
                    <a:srgbClr val="FF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429124" y="3589743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-24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2" name="组合 41"/>
          <p:cNvGrpSpPr/>
          <p:nvPr/>
        </p:nvGrpSpPr>
        <p:grpSpPr>
          <a:xfrm>
            <a:off x="785786" y="1238235"/>
            <a:ext cx="6858048" cy="3333773"/>
            <a:chOff x="785786" y="928676"/>
            <a:chExt cx="6858048" cy="2500330"/>
          </a:xfrm>
        </p:grpSpPr>
        <p:grpSp>
          <p:nvGrpSpPr>
            <p:cNvPr id="53" name="组合 52"/>
            <p:cNvGrpSpPr/>
            <p:nvPr/>
          </p:nvGrpSpPr>
          <p:grpSpPr>
            <a:xfrm>
              <a:off x="785786" y="928676"/>
              <a:ext cx="6858048" cy="2500330"/>
              <a:chOff x="785786" y="928676"/>
              <a:chExt cx="6858048" cy="25003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86511" y="928676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00232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78578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150016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4929190" y="214312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5597532" y="285750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429388" y="2094696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直接连接符 17"/>
              <p:cNvCxnSpPr>
                <a:stCxn id="13" idx="3"/>
                <a:endCxn id="37" idx="7"/>
              </p:cNvCxnSpPr>
              <p:nvPr/>
            </p:nvCxnSpPr>
            <p:spPr>
              <a:xfrm rot="5400000">
                <a:off x="6055608" y="1197839"/>
                <a:ext cx="247494" cy="31893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7" idx="5"/>
                <a:endCxn id="16" idx="0"/>
              </p:cNvCxnSpPr>
              <p:nvPr/>
            </p:nvCxnSpPr>
            <p:spPr>
              <a:xfrm rot="16200000" flipH="1">
                <a:off x="6204838" y="1548674"/>
                <a:ext cx="361073" cy="73097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4"/>
              </p:cNvCxnSpPr>
              <p:nvPr/>
            </p:nvCxnSpPr>
            <p:spPr>
              <a:xfrm rot="16200000" flipH="1">
                <a:off x="5572132" y="2714626"/>
                <a:ext cx="285752" cy="28575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6" idx="4"/>
              </p:cNvCxnSpPr>
              <p:nvPr/>
            </p:nvCxnSpPr>
            <p:spPr>
              <a:xfrm rot="16200000" flipH="1">
                <a:off x="7090189" y="2648340"/>
                <a:ext cx="214314" cy="250033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右箭头 21"/>
              <p:cNvSpPr/>
              <p:nvPr/>
            </p:nvSpPr>
            <p:spPr>
              <a:xfrm>
                <a:off x="3786182" y="2285998"/>
                <a:ext cx="500066" cy="285752"/>
              </a:xfrm>
              <a:prstGeom prst="rightArrow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85852" y="214312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214546" y="2071684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0364" y="2143122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宋体"/>
                    <a:ea typeface="宋体"/>
                    <a:cs typeface="Times New Roman" pitchFamily="18" charset="0"/>
                  </a:rPr>
                  <a:t>…</a:t>
                </a:r>
                <a:endPara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27" name="直接连接符 26"/>
              <p:cNvCxnSpPr>
                <a:stCxn id="5" idx="3"/>
                <a:endCxn id="23" idx="7"/>
              </p:cNvCxnSpPr>
              <p:nvPr/>
            </p:nvCxnSpPr>
            <p:spPr>
              <a:xfrm rot="5400000">
                <a:off x="1590733" y="1733623"/>
                <a:ext cx="461808" cy="461808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5" idx="4"/>
                <a:endCxn id="24" idx="0"/>
              </p:cNvCxnSpPr>
              <p:nvPr/>
            </p:nvCxnSpPr>
            <p:spPr>
              <a:xfrm rot="16200000" flipH="1">
                <a:off x="2214546" y="1750213"/>
                <a:ext cx="285752" cy="3571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5" idx="5"/>
              </p:cNvCxnSpPr>
              <p:nvPr/>
            </p:nvCxnSpPr>
            <p:spPr>
              <a:xfrm rot="16200000" flipH="1">
                <a:off x="2447989" y="1590746"/>
                <a:ext cx="409499" cy="69525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3" idx="3"/>
                <a:endCxn id="6" idx="0"/>
              </p:cNvCxnSpPr>
              <p:nvPr/>
            </p:nvCxnSpPr>
            <p:spPr>
              <a:xfrm rot="5400000">
                <a:off x="1125117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3" idx="5"/>
                <a:endCxn id="7" idx="0"/>
              </p:cNvCxnSpPr>
              <p:nvPr/>
            </p:nvCxnSpPr>
            <p:spPr>
              <a:xfrm rot="16200000" flipH="1">
                <a:off x="1608593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5715008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43768" y="2880514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宋体"/>
                    <a:ea typeface="宋体"/>
                    <a:cs typeface="Times New Roman" pitchFamily="18" charset="0"/>
                  </a:rPr>
                  <a:t>…</a:t>
                </a:r>
                <a:endPara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40" name="直接连接符 39"/>
              <p:cNvCxnSpPr>
                <a:stCxn id="37" idx="3"/>
                <a:endCxn id="14" idx="0"/>
              </p:cNvCxnSpPr>
              <p:nvPr/>
            </p:nvCxnSpPr>
            <p:spPr>
              <a:xfrm rot="5400000">
                <a:off x="5304240" y="1680044"/>
                <a:ext cx="409499" cy="516656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28611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endPara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29124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86182" y="1431606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  <a:cs typeface="Times New Roman" pitchFamily="18" charset="0"/>
              </a:rPr>
              <a:t>先序序列</a:t>
            </a: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4086"/>
            <a:ext cx="692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给定一棵树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，将其转换成二叉树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后，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后根遍历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的什么遍历序列？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8596" y="4762517"/>
            <a:ext cx="8501122" cy="477054"/>
            <a:chOff x="435986" y="3571884"/>
            <a:chExt cx="8207980" cy="357790"/>
          </a:xfrm>
        </p:grpSpPr>
        <p:sp>
          <p:nvSpPr>
            <p:cNvPr id="30" name="TextBox 29"/>
            <p:cNvSpPr txBox="1"/>
            <p:nvPr/>
          </p:nvSpPr>
          <p:spPr>
            <a:xfrm>
              <a:off x="435986" y="3571884"/>
              <a:ext cx="385026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后根序列：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12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smtClean="0">
                  <a:solidFill>
                    <a:srgbClr val="FF00FF"/>
                  </a:solidFill>
                  <a:latin typeface="宋体"/>
                  <a:ea typeface="宋体"/>
                  <a:cs typeface="Times New Roman" pitchFamily="18" charset="0"/>
                </a:rPr>
                <a:t>… </a:t>
              </a:r>
              <a:r>
                <a:rPr lang="en-US" altLang="zh-CN" sz="2200" i="1" smtClean="0">
                  <a:solidFill>
                    <a:srgbClr val="FF00FF"/>
                  </a:solidFill>
                  <a:ea typeface="宋体"/>
                  <a:cs typeface="Times New Roman" pitchFamily="18" charset="0"/>
                </a:rPr>
                <a:t>A</a:t>
              </a:r>
              <a:endParaRPr lang="zh-CN" alt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594894"/>
              <a:ext cx="364333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中序序列：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12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smtClean="0">
                  <a:solidFill>
                    <a:srgbClr val="FF00FF"/>
                  </a:solidFill>
                  <a:latin typeface="宋体"/>
                  <a:ea typeface="宋体"/>
                  <a:cs typeface="Times New Roman" pitchFamily="18" charset="0"/>
                </a:rPr>
                <a:t>… </a:t>
              </a:r>
              <a:r>
                <a:rPr lang="en-US" altLang="zh-CN" sz="2200" i="1" smtClean="0">
                  <a:solidFill>
                    <a:srgbClr val="FF00FF"/>
                  </a:solidFill>
                  <a:ea typeface="宋体"/>
                  <a:cs typeface="Times New Roman" pitchFamily="18" charset="0"/>
                </a:rPr>
                <a:t>A</a:t>
              </a:r>
              <a:endParaRPr lang="zh-CN" alt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357686" y="3589741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5786" y="1142984"/>
            <a:ext cx="6858048" cy="3333773"/>
            <a:chOff x="785786" y="928676"/>
            <a:chExt cx="6858048" cy="2500330"/>
          </a:xfrm>
        </p:grpSpPr>
        <p:sp>
          <p:nvSpPr>
            <p:cNvPr id="35" name="椭圆 34"/>
            <p:cNvSpPr/>
            <p:nvPr/>
          </p:nvSpPr>
          <p:spPr>
            <a:xfrm>
              <a:off x="6286511" y="928676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0232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8578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50016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929190" y="214312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5597532" y="285750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6429388" y="2094696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55" idx="7"/>
            </p:cNvCxnSpPr>
            <p:nvPr/>
          </p:nvCxnSpPr>
          <p:spPr>
            <a:xfrm rot="5400000">
              <a:off x="6055608" y="1197839"/>
              <a:ext cx="247494" cy="3189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5" idx="5"/>
              <a:endCxn id="41" idx="0"/>
            </p:cNvCxnSpPr>
            <p:nvPr/>
          </p:nvCxnSpPr>
          <p:spPr>
            <a:xfrm rot="16200000" flipH="1">
              <a:off x="6204838" y="1548674"/>
              <a:ext cx="361073" cy="7309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</p:cNvCxnSpPr>
            <p:nvPr/>
          </p:nvCxnSpPr>
          <p:spPr>
            <a:xfrm rot="16200000" flipH="1">
              <a:off x="5572132" y="2714626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4"/>
            </p:cNvCxnSpPr>
            <p:nvPr/>
          </p:nvCxnSpPr>
          <p:spPr>
            <a:xfrm rot="16200000" flipH="1">
              <a:off x="7090189" y="2648340"/>
              <a:ext cx="214314" cy="25003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3786182" y="2285998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85852" y="214312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2214546" y="2071684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0364" y="2143122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50" name="直接连接符 49"/>
            <p:cNvCxnSpPr>
              <a:stCxn id="36" idx="3"/>
              <a:endCxn id="47" idx="7"/>
            </p:cNvCxnSpPr>
            <p:nvPr/>
          </p:nvCxnSpPr>
          <p:spPr>
            <a:xfrm rot="5400000">
              <a:off x="1590733" y="1733623"/>
              <a:ext cx="461808" cy="4618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4"/>
              <a:endCxn id="48" idx="0"/>
            </p:cNvCxnSpPr>
            <p:nvPr/>
          </p:nvCxnSpPr>
          <p:spPr>
            <a:xfrm rot="16200000" flipH="1">
              <a:off x="2214546" y="1750213"/>
              <a:ext cx="285752" cy="35719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5"/>
            </p:cNvCxnSpPr>
            <p:nvPr/>
          </p:nvCxnSpPr>
          <p:spPr>
            <a:xfrm rot="16200000" flipH="1">
              <a:off x="2447989" y="1590746"/>
              <a:ext cx="409499" cy="695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3"/>
              <a:endCxn id="37" idx="0"/>
            </p:cNvCxnSpPr>
            <p:nvPr/>
          </p:nvCxnSpPr>
          <p:spPr>
            <a:xfrm rot="5400000">
              <a:off x="1125117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5"/>
              <a:endCxn id="38" idx="0"/>
            </p:cNvCxnSpPr>
            <p:nvPr/>
          </p:nvCxnSpPr>
          <p:spPr>
            <a:xfrm rot="16200000" flipH="1">
              <a:off x="1608593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715008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768" y="288051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39" idx="0"/>
            </p:cNvCxnSpPr>
            <p:nvPr/>
          </p:nvCxnSpPr>
          <p:spPr>
            <a:xfrm rot="5400000">
              <a:off x="5304240" y="1680044"/>
              <a:ext cx="409499" cy="516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3714744" y="164305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  <a:cs typeface="Times New Roman" pitchFamily="18" charset="0"/>
              </a:rPr>
              <a:t>中序序列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71538" y="952483"/>
            <a:ext cx="7500990" cy="83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已知一棵树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的先根序列和后根序列，可以唯一确定这棵树？</a:t>
            </a:r>
          </a:p>
        </p:txBody>
      </p:sp>
      <p:sp>
        <p:nvSpPr>
          <p:cNvPr id="35" name="等腰三角形 34"/>
          <p:cNvSpPr/>
          <p:nvPr/>
        </p:nvSpPr>
        <p:spPr>
          <a:xfrm>
            <a:off x="1214414" y="2757523"/>
            <a:ext cx="642942" cy="762005"/>
          </a:xfrm>
          <a:prstGeom prst="triangl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18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3108" y="2662274"/>
            <a:ext cx="4000528" cy="477055"/>
            <a:chOff x="2143108" y="1428742"/>
            <a:chExt cx="4000528" cy="357791"/>
          </a:xfrm>
        </p:grpSpPr>
        <p:sp>
          <p:nvSpPr>
            <p:cNvPr id="36" name="TextBox 35"/>
            <p:cNvSpPr txBox="1"/>
            <p:nvPr/>
          </p:nvSpPr>
          <p:spPr>
            <a:xfrm>
              <a:off x="2143108" y="1428742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先根序列</a:t>
              </a: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3929058" y="1571618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7686" y="1428742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先序序列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43108" y="3233778"/>
            <a:ext cx="4000528" cy="477055"/>
            <a:chOff x="2143108" y="1857370"/>
            <a:chExt cx="4000528" cy="357791"/>
          </a:xfrm>
        </p:grpSpPr>
        <p:sp>
          <p:nvSpPr>
            <p:cNvPr id="39" name="TextBox 38"/>
            <p:cNvSpPr txBox="1"/>
            <p:nvPr/>
          </p:nvSpPr>
          <p:spPr>
            <a:xfrm>
              <a:off x="2143108" y="1857370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后根序列</a:t>
              </a: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3929058" y="2000246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57686" y="1857370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中序序列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143636" y="2852773"/>
            <a:ext cx="2143140" cy="857256"/>
            <a:chOff x="6143636" y="1571618"/>
            <a:chExt cx="2143140" cy="642942"/>
          </a:xfrm>
        </p:grpSpPr>
        <p:sp>
          <p:nvSpPr>
            <p:cNvPr id="42" name="右大括号 41"/>
            <p:cNvSpPr/>
            <p:nvPr/>
          </p:nvSpPr>
          <p:spPr>
            <a:xfrm>
              <a:off x="6143636" y="1571618"/>
              <a:ext cx="214314" cy="64294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0826" y="1643056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唯一确定</a:t>
              </a:r>
              <a:r>
                <a:rPr lang="en-US" altLang="zh-CN" sz="2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14501" y="3635949"/>
            <a:ext cx="5215467" cy="1313140"/>
            <a:chOff x="1714500" y="2159000"/>
            <a:chExt cx="5215467" cy="984855"/>
          </a:xfrm>
        </p:grpSpPr>
        <p:sp>
          <p:nvSpPr>
            <p:cNvPr id="44" name="任意多边形 43"/>
            <p:cNvSpPr/>
            <p:nvPr/>
          </p:nvSpPr>
          <p:spPr>
            <a:xfrm>
              <a:off x="1714500" y="2159000"/>
              <a:ext cx="5215467" cy="615950"/>
            </a:xfrm>
            <a:custGeom>
              <a:avLst/>
              <a:gdLst>
                <a:gd name="connsiteX0" fmla="*/ 5181600 w 5215467"/>
                <a:gd name="connsiteY0" fmla="*/ 0 h 615950"/>
                <a:gd name="connsiteX1" fmla="*/ 4940300 w 5215467"/>
                <a:gd name="connsiteY1" fmla="*/ 368300 h 615950"/>
                <a:gd name="connsiteX2" fmla="*/ 3530600 w 5215467"/>
                <a:gd name="connsiteY2" fmla="*/ 584200 h 615950"/>
                <a:gd name="connsiteX3" fmla="*/ 1778000 w 5215467"/>
                <a:gd name="connsiteY3" fmla="*/ 558800 h 615950"/>
                <a:gd name="connsiteX4" fmla="*/ 444500 w 5215467"/>
                <a:gd name="connsiteY4" fmla="*/ 419100 h 615950"/>
                <a:gd name="connsiteX5" fmla="*/ 0 w 5215467"/>
                <a:gd name="connsiteY5" fmla="*/ 8890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5467" h="615950">
                  <a:moveTo>
                    <a:pt x="5181600" y="0"/>
                  </a:moveTo>
                  <a:cubicBezTo>
                    <a:pt x="5198533" y="135466"/>
                    <a:pt x="5215467" y="270933"/>
                    <a:pt x="4940300" y="368300"/>
                  </a:cubicBezTo>
                  <a:cubicBezTo>
                    <a:pt x="4665133" y="465667"/>
                    <a:pt x="4057650" y="552450"/>
                    <a:pt x="3530600" y="584200"/>
                  </a:cubicBezTo>
                  <a:cubicBezTo>
                    <a:pt x="3003550" y="615950"/>
                    <a:pt x="2292350" y="586317"/>
                    <a:pt x="1778000" y="558800"/>
                  </a:cubicBezTo>
                  <a:cubicBezTo>
                    <a:pt x="1263650" y="531283"/>
                    <a:pt x="740833" y="497417"/>
                    <a:pt x="444500" y="419100"/>
                  </a:cubicBezTo>
                  <a:cubicBezTo>
                    <a:pt x="148167" y="340783"/>
                    <a:pt x="74083" y="214841"/>
                    <a:pt x="0" y="88900"/>
                  </a:cubicBezTo>
                </a:path>
              </a:pathLst>
            </a:custGeom>
            <a:ln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43306" y="2786064"/>
              <a:ext cx="207170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唯一还原为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endPara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857233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1214414" y="1714488"/>
            <a:ext cx="78581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Yes !</a:t>
            </a:r>
            <a:endParaRPr lang="zh-CN" altLang="en-US" sz="200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3180</TotalTime>
  <Words>1192</Words>
  <Application>Microsoft PowerPoint</Application>
  <PresentationFormat>全屏显示(4:3)</PresentationFormat>
  <Paragraphs>228</Paragraphs>
  <Slides>23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1199</cp:revision>
  <dcterms:created xsi:type="dcterms:W3CDTF">2004-03-31T23:50:14Z</dcterms:created>
  <dcterms:modified xsi:type="dcterms:W3CDTF">2017-05-22T06:43:36Z</dcterms:modified>
</cp:coreProperties>
</file>