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482" r:id="rId14"/>
    <p:sldId id="575" r:id="rId15"/>
    <p:sldId id="576" r:id="rId16"/>
    <p:sldId id="577" r:id="rId17"/>
    <p:sldId id="578" r:id="rId18"/>
    <p:sldId id="579" r:id="rId19"/>
    <p:sldId id="584" r:id="rId20"/>
    <p:sldId id="585" r:id="rId21"/>
    <p:sldId id="586" r:id="rId22"/>
    <p:sldId id="587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52" r:id="rId31"/>
    <p:sldId id="553" r:id="rId32"/>
    <p:sldId id="554" r:id="rId33"/>
    <p:sldId id="555" r:id="rId34"/>
    <p:sldId id="556" r:id="rId35"/>
    <p:sldId id="557" r:id="rId36"/>
    <p:sldId id="600" r:id="rId37"/>
    <p:sldId id="559" r:id="rId38"/>
    <p:sldId id="560" r:id="rId39"/>
    <p:sldId id="561" r:id="rId40"/>
    <p:sldId id="601" r:id="rId41"/>
    <p:sldId id="563" r:id="rId42"/>
    <p:sldId id="565" r:id="rId43"/>
    <p:sldId id="564" r:id="rId44"/>
    <p:sldId id="566" r:id="rId45"/>
    <p:sldId id="602" r:id="rId46"/>
    <p:sldId id="568" r:id="rId47"/>
    <p:sldId id="569" r:id="rId48"/>
    <p:sldId id="570" r:id="rId49"/>
    <p:sldId id="571" r:id="rId50"/>
    <p:sldId id="573" r:id="rId51"/>
    <p:sldId id="572" r:id="rId52"/>
    <p:sldId id="574" r:id="rId53"/>
    <p:sldId id="486" r:id="rId54"/>
    <p:sldId id="537" r:id="rId55"/>
    <p:sldId id="487" r:id="rId56"/>
    <p:sldId id="538" r:id="rId57"/>
    <p:sldId id="588" r:id="rId58"/>
    <p:sldId id="590" r:id="rId59"/>
    <p:sldId id="591" r:id="rId60"/>
    <p:sldId id="592" r:id="rId61"/>
    <p:sldId id="603" r:id="rId62"/>
    <p:sldId id="511" r:id="rId6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990099"/>
    <a:srgbClr val="FF0000"/>
    <a:srgbClr val="336600"/>
    <a:srgbClr val="CC00FF"/>
    <a:srgbClr val="6633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是指按照一定次序访问树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中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所有结点，并且</a:t>
            </a:r>
            <a:r>
              <a:rPr kumimoji="1" lang="zh-CN" altLang="en-US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被访问一次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是二叉树最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基本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运算，是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4392612" cy="5191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9142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53244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10656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由二叉树的三种遍历过程直接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得到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86498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86498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042988" y="2924175"/>
            <a:ext cx="6529408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每种遍历序列提供了什么信息？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为什么前面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遍历都采用递归求解？</a:t>
            </a:r>
          </a:p>
        </p:txBody>
      </p:sp>
      <p:pic>
        <p:nvPicPr>
          <p:cNvPr id="269317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0"/>
            <a:ext cx="2735263" cy="2735263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&gt;</a:t>
            </a:r>
            <a:r>
              <a:rPr lang="en-US" altLang="zh-CN" sz="2000" i="1" dirty="0" err="1"/>
              <a:t>lchild</a:t>
            </a:r>
            <a:r>
              <a:rPr lang="en-US" altLang="zh-CN" sz="2000" dirty="0"/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 smtClean="0"/>
              <a:t>&gt;</a:t>
            </a:r>
            <a:r>
              <a:rPr lang="en-US" altLang="zh-CN" sz="2000" i="1" dirty="0" err="1" smtClean="0"/>
              <a:t>rchild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47681"/>
            <a:chOff x="5143504" y="2870196"/>
            <a:chExt cx="2857520" cy="2747681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大问题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两个小问题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566512" y="5357826"/>
              <a:ext cx="54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/>
              <a:t>b</a:t>
            </a:r>
            <a:endParaRPr lang="en-US" altLang="zh-C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/>
              <a:t>　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假设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二叉树采用二叉链存储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存储，设计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算法，计算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一棵给定二叉树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所有结点个数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计算一棵二叉树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所有结点个数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的递归模型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76525"/>
            <a:chOff x="2268538" y="3114675"/>
            <a:chExt cx="3959225" cy="2676525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769100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)=0				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8253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num1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num2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else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714480" y="2928934"/>
            <a:ext cx="5429288" cy="1993770"/>
            <a:chOff x="1714480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286280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786182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14480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不做任何事件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所指结点的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所指结点为叶子结点</a:t>
            </a: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假设二叉树采用二叉链存储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存储，设计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算法，输出一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输出一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棵二叉树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叶子结点的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递归模型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i="1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770572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DispLeaf(BTNode *b)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(b!=NULL)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(b-&gt;lchild==NULL &amp;&amp; b-&gt;rchild==NULL)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"，b-&gt;data);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DispLeaf(b-&gt;lchild);	    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输出左子树中的叶子结点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DispLeaf(b-&gt;rchild);	    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输出右子树中的叶子结点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071538" y="1571612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同样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7-13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二叉树采用二叉链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结构，设计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一个算法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Level()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层次（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假设所有结点值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　</a:t>
            </a:r>
            <a:r>
              <a:rPr kumimoji="1" lang="zh-CN" altLang="en-US">
                <a:solidFill>
                  <a:srgbClr val="FF0000"/>
                </a:solidFill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</a:rPr>
              <a:t>  解：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Level(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的结点的层次，其中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指结点的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层数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当在二叉树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中找到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的结点，返回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其层次（一个大于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的整数）；若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没有找到，返回</a:t>
            </a:r>
            <a:r>
              <a:rPr kumimoji="1"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308041"/>
              <a:chOff x="2571736" y="1714488"/>
              <a:chExt cx="3357586" cy="230804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itchFamily="18" charset="0"/>
                  </a:rPr>
                  <a:t>b</a:t>
                </a:r>
                <a:endParaRPr lang="zh-CN" altLang="en-US" sz="2000" i="1" dirty="0"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sz="2000" dirty="0" smtClean="0">
                    <a:cs typeface="Times New Roman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itchFamily="18" charset="0"/>
                  </a:rPr>
                  <a:t>lchild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itchFamily="18" charset="0"/>
                  </a:rPr>
                  <a:t>-</a:t>
                </a:r>
                <a:r>
                  <a:rPr lang="en-US" altLang="zh-CN" sz="2000" dirty="0" smtClean="0">
                    <a:cs typeface="Times New Roman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itchFamily="18" charset="0"/>
                  </a:rPr>
                  <a:t>rchild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初始调用</a:t>
                </a:r>
                <a:r>
                  <a:rPr lang="zh-CN" altLang="en-US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：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Level(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x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zh-CN" altLang="en-US" dirty="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）</a:t>
                </a:r>
                <a:endPara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00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根结点的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层次为</a:t>
                </a:r>
                <a:r>
                  <a:rPr kumimoji="1" lang="en-US" altLang="zh-CN" sz="2000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570038" y="2781300"/>
            <a:ext cx="2714625" cy="3581400"/>
            <a:chOff x="989" y="1752"/>
            <a:chExt cx="1710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NLR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LNR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LRN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NRL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RNL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RLN</a:t>
              </a:r>
              <a:endParaRPr lang="en-US" altLang="zh-CN" i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989" y="2387"/>
              <a:ext cx="349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种遍历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只考虑</a:t>
              </a:r>
              <a:r>
                <a:rPr lang="en-US" altLang="zh-CN" i="1" dirty="0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en-US" altLang="zh-CN" i="1" dirty="0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308041"/>
            <a:chOff x="2571736" y="1714488"/>
            <a:chExt cx="3357586" cy="2308041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itchFamily="18" charset="0"/>
                </a:rPr>
                <a:t>b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itchFamily="18" charset="0"/>
                </a:rPr>
                <a:t>lchild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cs typeface="Times New Roman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itchFamily="18" charset="0"/>
                </a:rPr>
                <a:t>rchild</a:t>
              </a:r>
              <a:endParaRPr lang="zh-CN" altLang="en-US" sz="2000" i="1" dirty="0">
                <a:cs typeface="Times New Roman" pitchFamily="18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Level</a:t>
              </a:r>
              <a:r>
                <a:rPr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data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因为假设“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h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表示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kumimoji="1" lang="zh-CN" altLang="en-US" sz="2000" smtClean="0">
                    <a:solidFill>
                      <a:srgbClr val="0000FF"/>
                    </a:solidFill>
                    <a:ea typeface="楷体" pitchFamily="49" charset="-122"/>
                    <a:cs typeface="Times New Roman" pitchFamily="18" charset="0"/>
                  </a:rPr>
                  <a:t>所指结点的层次”</a:t>
                </a:r>
                <a:endParaRPr lang="zh-CN" altLang="en-US" sz="20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32" y="257174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Level(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  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=Level 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7324" y="3500438"/>
            <a:ext cx="628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Level(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)=Level(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71448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668442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714348" y="428604"/>
            <a:ext cx="3714776" cy="46166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模型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i="1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42910" y="1071546"/>
            <a:ext cx="8143932" cy="1664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=0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lang="zh-CN" altLang="en-US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3" y="927100"/>
            <a:ext cx="7943850" cy="44290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结点后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层次，否则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return 0;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(b-&gt;data==x) return h;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找到结点时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先序遍历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76669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7-14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假设二叉树采用二叉链存储结构，设计一个算法求二叉树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层的结点个数。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设计算法为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Lnodenum(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所指的结点层次，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是引用型参数，用于保存第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层的结点个数。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初始调用时，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为根结点指针，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赋值为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，即调用方式是：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Lnodenum(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749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k，int &amp;n)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(b==NULL)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(b-&gt;lchild，h+1，k，n);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(b-&gt;rchild，h+1，k，n);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9114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n=0;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if (b==NULL)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715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7-15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假设二叉树采用二叉链存储结构，设计一个算法判断两棵二叉树是否相似，所谓二叉树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是相似的指的是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都是空的二叉树；或者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的根结点是相似的，以及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的左子树和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的左子树是相似的且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的右子树与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的右子树是相似的。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判断两棵二叉树是否相似的递归模型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	</a:t>
            </a:r>
            <a:endParaRPr kumimoji="1" lang="zh-CN" altLang="en-US" b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2343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)=true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2=NULL</a:t>
            </a: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)=false  	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之一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为空，另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一不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</a:t>
            </a:r>
            <a:endParaRPr kumimoji="1"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1-&gt;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&amp;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</a:t>
            </a: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1-&gt;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t2-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出，否则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不完整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72494" cy="42919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Like(BTNode *b1，BTNode *b2)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//b1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b2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两棵二叉树相似时返回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，否则返回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bool like1，like2;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(b1==NULL &amp;&amp; b2==NULL)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if (b1==NULL || b2==NULL)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like1=Like(b1-&gt;lchild，b2-&gt;lchild);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like2=Like(b1-&gt;rchild，b2-&gt;rchild);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(like1 &amp;&amp; like2);	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like1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like2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的与运算结果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7-16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假设二叉树采用二叉链存储结构，设计一个算法输出值为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的结点的所有祖先。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表示结点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是否为值是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的结点的祖先，若结点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是值是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的结点的祖先。当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时，输出结点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的值。求值为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的结点的所有祖先的递归模型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928934"/>
            <a:ext cx="835824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false			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，并输出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的左孩子或右孩子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，并输出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	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false			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429552" cy="45996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*b，ElemType x)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(b==NULL)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(b-&gt;lchild!=NULL &amp;&amp; b-&gt;lchild-&gt;data==x 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|| b-&gt;rchild!=NULL &amp;&amp; b-&gt;rchild-&gt;data==x)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if (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(b-&gt;lchild，x) ||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(b-&gt;rchild，x))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 return false;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先序遍历过程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NLR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773238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序遍历右子树。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先序序列：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用栈保存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根结点（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右孩子先进、左孩子后进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栈，因为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675324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根结点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并访问之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孩子，将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其右孩子进栈； 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若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孩子，将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其左孩子进栈；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b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75808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PreOrder1(BTNode *b)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BTNode *p;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SqStack *st;	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定义栈指针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(b!=NULL) 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Push(st，b);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栈不为空时循环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并访问它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"，p-&gt;data);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(p-&gt;rchild!=NULL)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有右孩子时将其进栈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P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ush(st，p-&gt;rchild);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(p-&gt;lchild!=NULL)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有左孩子时将其进栈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Push(st，p-&gt;lchild);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printf("\n");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DestroyStack(st);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这个最左下结点，没有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sz="1800" smtClean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97300" y="3568702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ea typeface="宋体"/>
                  <a:cs typeface="Times New Roman" pitchFamily="18" charset="0"/>
                </a:rPr>
                <a:t>②</a:t>
              </a:r>
              <a:r>
                <a:rPr lang="zh-CN" altLang="en-US" sz="1800" smtClean="0">
                  <a:solidFill>
                    <a:srgbClr val="7030A0"/>
                  </a:solidFill>
                  <a:ea typeface="宋体"/>
                  <a:cs typeface="Times New Roman" pitchFamily="18" charset="0"/>
                </a:rPr>
                <a:t> </a:t>
              </a:r>
              <a:r>
                <a:rPr lang="en-US" altLang="zh-CN" sz="1800" smtClean="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用于结点遍历，初始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时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栈中结点均已经访问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41336" y="911224"/>
            <a:ext cx="4887920" cy="4219205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b;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栈不空或者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p!=NULL)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18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</a:t>
            </a:r>
            <a:r>
              <a:rPr lang="en-US" altLang="zh-CN" sz="18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</a:p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//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en-US" altLang="zh-CN" sz="22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p-&gt;rchild;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栈中结点均已经访问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栈空  且 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=NULL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940088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PreOrder2(BTNode *b)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BTNode *p;  SqStack *st;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InitStack(st);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p=b;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	    while (p!=NULL)	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及其所有左下结点并进栈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{	printf("%c "，p-&gt;data);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p=p-&gt;lchild;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</a:p>
          <a:p>
            <a:pPr algn="l"/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if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p=p-&gt;rchild;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printf("\n");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DestroyStack(st);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/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进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sz="18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用于结点遍历，初始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时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，当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=NULL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并且栈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在先序遍历非递归算法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微软雅黑" pitchFamily="34" charset="-122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③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1800" i="1"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访问栈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顶结点</a:t>
            </a:r>
            <a:endParaRPr lang="zh-CN" altLang="en-US" sz="180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栈中结点均没有访问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429190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b;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栈不空或者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p!=NULL)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进栈；</a:t>
            </a:r>
          </a:p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&gt;lchild;</a:t>
            </a: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并访问之；</a:t>
            </a: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p-&gt;rchild;</a:t>
            </a: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栈中结点均没有访问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指向刚刚出栈结点的右子树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栈空且</a:t>
              </a:r>
              <a:r>
                <a:rPr lang="en-US" altLang="zh-CN" sz="20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=NULL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栈空  且 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=NULL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60029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InOrder1(BTNode *b)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*p;  SqStack *st;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while (p!=NULL)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//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，访问结点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printf("%c "，p-&gt;data);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printf("\n");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DestroyStack(st);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smtClean="0"/>
                <a:t>p</a:t>
              </a:r>
              <a:endParaRPr lang="en-US" altLang="zh-CN" sz="2200" i="1"/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1285852" y="3946572"/>
            <a:ext cx="171451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8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结点可以访问，则访问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它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当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栈为空（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所有结点已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③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 smtClean="0"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 smtClean="0"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18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1800" smtClean="0"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，转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遍历结点，初始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572008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flag=true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 smtClean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正在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处理栈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顶结点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flag=false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 smtClean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正在处理右子树结点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642918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如何区分正在处理栈顶结点？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中，一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棵二叉树或子树的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根结点最后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中，一个结点的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右孩子刚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访问，则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马上可以访问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该结点</a:t>
            </a:r>
            <a:endParaRPr kumimoji="1"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后序遍历：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左 右 根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&gt;rchild==</a:t>
            </a:r>
            <a:r>
              <a:rPr lang="en-US" altLang="zh-CN" sz="20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结点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如何判断一个结点可以访问？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32166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while (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p=p-&gt;lchild;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//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此时栈顶结点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尚未访问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栈不空且结点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是栈顶结点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的右子树已访问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p=p-&gt;rchild;     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while (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栈中结点均没有访问，并且左右子树都没有遍历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用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do-while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循环，后判断条件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后序序列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栈空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注意：由于</a:t>
            </a:r>
            <a:r>
              <a:rPr lang="en-US" altLang="zh-CN" sz="20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指针变化复杂，这里没有考虑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1071546"/>
            <a:ext cx="8286808" cy="43646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PostOrder1(BTNode *b)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后序非递归遍历算法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*p，*r;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flag;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 *st;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InitStack(st);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do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while (p!=NULL)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r=NULL;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指向刚刚访问的结点，初始时为空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flag=true;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//flag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为真表示正在处理栈顶结点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81000" y="320675"/>
            <a:ext cx="8382000" cy="515234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216000" rIns="144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(!StackEmpty(st) &amp;&amp; flag)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取出当前的栈顶结点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(p-&gt;rchild==r)    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的右孩子为空或者为刚访问结点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printf("%c "，p-&gt;data);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Pop(st，p);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r=p;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//r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flag=false;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表示当前不是处理栈顶结点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printf("\n");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DestroyStack(st);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6934200" cy="1717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从上述过程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可知，栈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中保存的是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当前结点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祖先结点（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例如，求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个结点的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所有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祖先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结点等。</a:t>
            </a:r>
            <a:endParaRPr kumimoji="1"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17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假设二叉树采用二叉链存储结构，设计一个算法输出从根结点到每个叶子结点的路径逆序列。要求采用后序遍历非递归算法来实现。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中序遍历过程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LNR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中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8001056" cy="40934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AllPath1(BTNode *b)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*p，*r;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flag;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 *st;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InitStack(st);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do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while (p!=NULL)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Push(st，p);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r=NULL;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指向刚刚访问的结点，初始时为空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flag=true;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//flag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对应的算法：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715436" cy="6555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 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flag)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GetTop(st，p);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取出当前的栈顶结点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(p-&gt;rchild==r)	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的右孩子为空或者为刚刚访问过的结点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/>
            <a:endParaRPr 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Pop(st，p);</a:t>
            </a:r>
            <a:endParaRPr 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r=p;	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flag=false;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表示当前不是处理栈顶结点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57290" y="1357298"/>
            <a:ext cx="7000924" cy="2000264"/>
          </a:xfrm>
          <a:prstGeom prst="roundRect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(p-&gt;lchild==NULL &amp;&amp; p-&gt;rchild==NULL)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若为叶子</a:t>
            </a:r>
            <a:endParaRPr lang="en-US" altLang="zh-CN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输出栈中所有结点值</a:t>
            </a: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(int i=st-&gt;top;i&gt;0;i--)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printf("%c-&gt;"，st-&gt;data[i]-&gt;data);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printf("%c\n"，st-&gt;data[0]-&gt;data);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ctr"/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增加部分</a:t>
            </a:r>
            <a:endParaRPr lang="zh-CN" altLang="en-US" sz="200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8" name="Freeform 4"/>
          <p:cNvSpPr>
            <a:spLocks/>
          </p:cNvSpPr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56966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G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D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B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E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C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F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C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输出结果：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对于一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61665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将根结点进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队；</a:t>
            </a:r>
            <a:endParaRPr lang="en-US" altLang="zh-CN" sz="22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不空时循环</a:t>
            </a:r>
            <a:r>
              <a:rPr lang="zh-CN" altLang="en-US" sz="2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，访问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孩子结点，将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孩子结点进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使用一个队列。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31923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*data[MaxSize];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front，rear;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SqQueue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环形队列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7705725" cy="459968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LevelOrder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BTNode *p;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SqQueue *qu;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定义环形队列指针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InitQueue(qu);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enQueue(qu，b);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根结点指针进入队列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队不为空循环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deQueue(qu，p);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printf("%c "，p-&gt;data);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(p-&gt;lchild!=NULL)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有左孩子时将其进队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enQueue(qu，p-&gt;lchild);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(p-&gt;rchild!=NULL)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有右孩子时将其进队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enQueue(qu，p-&gt;rchild);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357826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428596" y="142852"/>
            <a:ext cx="72866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18</a:t>
            </a:r>
            <a:r>
              <a:rPr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采用层次遍历方法设计例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7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-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的算法。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785794"/>
            <a:ext cx="86439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类似用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队列求解迷宫问题的方法。这里设计的队列为非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环形队列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714488"/>
            <a:ext cx="7858180" cy="33239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snode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BTNode *pt;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parent;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NodeType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NodeType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data[MaxSize];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int front，rear;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214950"/>
            <a:ext cx="814393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当找到一个叶子结点时，在队列中通过双亲结点的位置输出根结点到该叶子结点的逆路径。</a:t>
            </a:r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8001056" cy="2789377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AllPath2(BTNode *b)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int k;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BTNode *p;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NodeType qelem;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QuType *qu;		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定义非非环形队列指针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InitQueue(qu);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qelem.pt=b; qelem.parent=-1;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创建根结点对应的队列元素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enQueue(qu，qelem);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根结点进队</a:t>
            </a:r>
            <a:endParaRPr lang="zh-CN" altLang="en-US" sz="200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对应算法如下：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360365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QueueEmpty(qu)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deQueue(qu，qelem);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出队元素在队中下标为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p=qelem.pt;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取元素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qelem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(p-&gt;lchild==NULL &amp;&amp; p-&gt;rchild==NULL)  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k=qu-&gt;front;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到根结点的路径逆序列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while (qu-&gt;data[k].parent!=-1)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printf("%c-&gt;"，qu-&gt;data[k].pt-&gt;data);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k=qu-&gt;data[k].parent;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printf("%c\n"，qu-&gt;data[k].pt-&gt;data);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3911428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(p-&gt;lchild!=NULL)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 qelem.pt=p-&gt;lchild;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创建左孩子对应的队列元素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qelem.parent=qu-&gt;front; 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其双亲位置为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enQueue(qu，qelem);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的左孩子进队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(p-&gt;rchild!=NULL)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 qelem.pt=p-&gt;rchild;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创建右孩子对应的队列元素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qelem.parent=qu-&gt;front;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其双亲位置为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qu-&gt;front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enQueue(qu，qelem);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的右孩子进队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643074"/>
            <a:chOff x="1571604" y="4714884"/>
            <a:chExt cx="3429024" cy="1643074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输出结果：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11079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  C  A</a:t>
              </a:r>
            </a:p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  C  A</a:t>
              </a:r>
            </a:p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  D  B   A</a:t>
              </a:r>
              <a:endParaRPr lang="zh-CN" altLang="en-US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LRN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7-3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318921"/>
            <a:chOff x="1071538" y="3143248"/>
            <a:chExt cx="6500858" cy="1318921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先序序列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后序序列：</a:t>
              </a:r>
              <a:r>
                <a:rPr lang="en-US" altLang="zh-CN" i="1" smtClean="0">
                  <a:ea typeface="楷体" pitchFamily="49" charset="-122"/>
                  <a:cs typeface="Times New Roman" pitchFamily="18" charset="0"/>
                </a:rPr>
                <a:t>L R N</a:t>
              </a:r>
              <a:endParaRPr lang="zh-CN" alt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后序序列的反序</a:t>
              </a: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L  R</a:t>
              </a:r>
              <a:endParaRPr lang="zh-CN" alt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R  L</a:t>
              </a:r>
              <a:endParaRPr lang="zh-CN" altLang="en-US" i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为空或者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为空时成立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188187"/>
            <a:chOff x="928662" y="4929198"/>
            <a:chExt cx="5500726" cy="1188187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       这样的二叉树每层只有一个结点，即二叉树的形态是其高度等于结点个数。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r>
              <a:rPr lang="en-US" altLang="zh-CN" smtClean="0"/>
              <a:t>/62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2818</Words>
  <Application>Microsoft PowerPoint</Application>
  <PresentationFormat>全屏显示(4:3)</PresentationFormat>
  <Paragraphs>851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1174</cp:revision>
  <dcterms:created xsi:type="dcterms:W3CDTF">2004-04-08T11:59:15Z</dcterms:created>
  <dcterms:modified xsi:type="dcterms:W3CDTF">2017-05-20T03:18:45Z</dcterms:modified>
</cp:coreProperties>
</file>