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350" r:id="rId2"/>
    <p:sldId id="356" r:id="rId3"/>
    <p:sldId id="466" r:id="rId4"/>
    <p:sldId id="357" r:id="rId5"/>
    <p:sldId id="360" r:id="rId6"/>
    <p:sldId id="361" r:id="rId7"/>
    <p:sldId id="473" r:id="rId8"/>
    <p:sldId id="362" r:id="rId9"/>
    <p:sldId id="363" r:id="rId10"/>
    <p:sldId id="364" r:id="rId11"/>
    <p:sldId id="474" r:id="rId12"/>
    <p:sldId id="469" r:id="rId13"/>
    <p:sldId id="470" r:id="rId14"/>
    <p:sldId id="471" r:id="rId15"/>
    <p:sldId id="472" r:id="rId16"/>
    <p:sldId id="468" r:id="rId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003300"/>
    <a:srgbClr val="FF0000"/>
    <a:srgbClr val="66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65F6E-0A71-4477-8BD7-71B34C09A78C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46DF-0FC8-4BA8-8D58-3065021549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35D-B4B5-4E70-B6C2-80FA1CB38E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E0F8-098B-4DB5-BF83-A9556B31FD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27C-CEDE-4423-84E5-5AB342DFDB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8A34-CAB9-4FBE-8374-A938D2C63D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CD76-1D61-4522-91EF-A928C03FCC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EC3-3ED9-47D0-B7B0-D84D540437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88CD-35AD-4E3D-AAF8-2D0883BEE8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AA7-4AFE-452F-9511-5192D9755B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4D22D14-2240-46D4-8E7F-5554B7314E3C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CF9B-6885-474F-82DF-B446E08F03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48B-1867-4D41-AC3A-0DC8D4AB9A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3762-1DBD-455F-80ED-78C782AA4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28596" y="1857364"/>
            <a:ext cx="837247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同一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棵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二叉树（假设每个结点值唯一）具有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先序序列、中序序列和后序序列。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但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不同的二叉树可能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具有相同的先序序列、中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序列或后序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序列。　　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071538" y="1311280"/>
            <a:ext cx="10080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回顾</a:t>
            </a: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143108" y="285728"/>
            <a:ext cx="45370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7.6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的构造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857224" y="3929066"/>
            <a:ext cx="8143932" cy="2357454"/>
            <a:chOff x="857224" y="3929066"/>
            <a:chExt cx="8143932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5000628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5141253"/>
              <a:ext cx="3143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先序序列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均为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ABC</a:t>
              </a:r>
              <a:endParaRPr lang="zh-CN" altLang="en-US" sz="2200" i="1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例如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286808" cy="30608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 *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CreateBT2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(char *post，char *in，int n)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*b;  char r，*p;  int k;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(n&lt;=0) return NULL;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r=*(post+n-1);			   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根结点值</a:t>
            </a: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b=(BTNode *)malloc(sizeof(BTNode));   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创建二叉树结点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</a:t>
            </a:r>
            <a:endParaRPr lang="zh-CN" altLang="en-US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b-&gt;data=r;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for (p=in;p&lt;in+n;p++)		  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中查找根结点</a:t>
            </a: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(*p==r)  break;</a:t>
            </a:r>
            <a:endParaRPr lang="zh-CN" altLang="en-US" sz="2000" smtClean="0">
              <a:solidFill>
                <a:srgbClr val="CC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k=p-in;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 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//k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为根结点在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中的下标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5612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10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85720" y="4786322"/>
            <a:ext cx="8001056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b-&gt;lchild=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CreateBT2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(post，in，k);	       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递归构造左子树</a:t>
            </a: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b-&gt;rchild=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CreateBT2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(post+k，p+1，n-k-1);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递归构造右子树</a:t>
            </a: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b;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9771" y="400050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857356" y="142852"/>
            <a:ext cx="5072098" cy="1833375"/>
            <a:chOff x="2214546" y="4881773"/>
            <a:chExt cx="5072098" cy="1833375"/>
          </a:xfrm>
        </p:grpSpPr>
        <p:sp>
          <p:nvSpPr>
            <p:cNvPr id="7" name="TextBox 6"/>
            <p:cNvSpPr txBox="1"/>
            <p:nvPr/>
          </p:nvSpPr>
          <p:spPr>
            <a:xfrm>
              <a:off x="2214546" y="5357826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后序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post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…  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+1 </a:t>
              </a:r>
              <a:r>
                <a:rPr lang="en-US" altLang="zh-CN" sz="2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… 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-2   </a:t>
              </a:r>
              <a:r>
                <a:rPr lang="en-US" altLang="zh-CN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i="1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4546" y="5743534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中序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in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    </a:t>
              </a:r>
              <a:r>
                <a:rPr lang="en-US" altLang="zh-CN" sz="2000" i="1" smtClean="0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 smtClean="0">
                  <a:solidFill>
                    <a:srgbClr val="003300"/>
                  </a:solidFill>
                </a:rPr>
                <a:t>0</a:t>
              </a:r>
              <a:r>
                <a:rPr lang="en-US" altLang="zh-CN" sz="2000" smtClean="0">
                  <a:solidFill>
                    <a:srgbClr val="003300"/>
                  </a:solidFill>
                </a:rPr>
                <a:t> </a:t>
              </a:r>
              <a:r>
                <a:rPr lang="en-US" altLang="zh-CN" sz="2000" i="1" smtClean="0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 smtClean="0">
                  <a:solidFill>
                    <a:srgbClr val="003300"/>
                  </a:solidFill>
                </a:rPr>
                <a:t>1</a:t>
              </a:r>
              <a:r>
                <a:rPr lang="en-US" altLang="zh-CN" sz="2000" smtClean="0">
                  <a:solidFill>
                    <a:srgbClr val="003300"/>
                  </a:solidFill>
                </a:rPr>
                <a:t>  </a:t>
              </a:r>
              <a:r>
                <a:rPr lang="en-US" altLang="zh-CN" sz="2000" smtClean="0">
                  <a:solidFill>
                    <a:srgbClr val="003300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i="1" smtClean="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-1</a:t>
              </a:r>
              <a:r>
                <a:rPr lang="en-US" altLang="zh-CN" sz="2000" smtClean="0">
                  <a:cs typeface="Times New Roman" pitchFamily="18" charset="0"/>
                </a:rPr>
                <a:t>  </a:t>
              </a:r>
              <a:r>
                <a:rPr lang="en-US" altLang="zh-CN" i="1" smtClean="0">
                  <a:solidFill>
                    <a:srgbClr val="FF0000"/>
                  </a:solidFill>
                  <a:cs typeface="Times New Roman" pitchFamily="18" charset="0"/>
                </a:rPr>
                <a:t>b</a:t>
              </a:r>
              <a:r>
                <a:rPr lang="en-US" altLang="zh-CN" i="1" baseline="-25000" smtClean="0">
                  <a:solidFill>
                    <a:srgbClr val="FF0000"/>
                  </a:solidFill>
                  <a:cs typeface="Times New Roman" pitchFamily="18" charset="0"/>
                </a:rPr>
                <a:t>k</a:t>
              </a:r>
              <a:r>
                <a:rPr lang="en-US" altLang="zh-CN" sz="2000" smtClean="0">
                  <a:cs typeface="Times New Roman" pitchFamily="18" charset="0"/>
                </a:rPr>
                <a:t>  </a:t>
              </a:r>
              <a:r>
                <a:rPr lang="en-US" altLang="zh-CN" sz="2000" i="1" smtClean="0">
                  <a:solidFill>
                    <a:srgbClr val="CC00FF"/>
                  </a:solidFill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CC00FF"/>
                  </a:solidFill>
                  <a:cs typeface="Times New Roman" pitchFamily="18" charset="0"/>
                </a:rPr>
                <a:t>+1</a:t>
              </a:r>
              <a:r>
                <a:rPr lang="en-US" altLang="zh-CN" sz="2000" smtClean="0">
                  <a:solidFill>
                    <a:srgbClr val="CC00FF"/>
                  </a:solidFill>
                  <a:cs typeface="Times New Roman" pitchFamily="18" charset="0"/>
                </a:rPr>
                <a:t>   </a:t>
              </a:r>
              <a:r>
                <a:rPr lang="en-US" altLang="zh-CN" sz="2000" smtClean="0">
                  <a:solidFill>
                    <a:srgbClr val="CC00FF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CC00FF"/>
                  </a:solidFill>
                </a:rPr>
                <a:t>       </a:t>
              </a:r>
              <a:r>
                <a:rPr lang="en-US" altLang="zh-CN" sz="2000" i="1" smtClean="0">
                  <a:solidFill>
                    <a:srgbClr val="CC00FF"/>
                  </a:solidFill>
                </a:rPr>
                <a:t>b</a:t>
              </a:r>
              <a:r>
                <a:rPr lang="en-US" altLang="zh-CN" sz="2000" i="1" baseline="-25000" smtClean="0">
                  <a:solidFill>
                    <a:srgbClr val="CC00FF"/>
                  </a:solidFill>
                </a:rPr>
                <a:t>n</a:t>
              </a:r>
              <a:r>
                <a:rPr lang="en-US" altLang="zh-CN" sz="2000" baseline="-25000" smtClean="0">
                  <a:solidFill>
                    <a:srgbClr val="CC00FF"/>
                  </a:solidFill>
                </a:rPr>
                <a:t>-1</a:t>
              </a:r>
              <a:endParaRPr lang="en-US" altLang="en-US" sz="2000" baseline="-25000" dirty="0">
                <a:solidFill>
                  <a:srgbClr val="CC00FF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4968084" y="62984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57752" y="64073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</a:t>
              </a:r>
              <a:endParaRPr lang="zh-CN" altLang="en-US" sz="20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526624" y="53443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4907173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post</a:t>
              </a:r>
              <a:endParaRPr lang="zh-CN" altLang="en-US" sz="2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>
              <a:off x="4955384" y="53189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3438" y="488177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post+</a:t>
              </a:r>
              <a:r>
                <a:rPr lang="en-US" altLang="zh-CN" sz="2000" i="1" smtClean="0"/>
                <a:t>k</a:t>
              </a:r>
              <a:endParaRPr lang="zh-CN" altLang="en-US" sz="20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5468150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5918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p+1</a:t>
              </a:r>
              <a:endParaRPr lang="zh-CN" altLang="en-US" sz="20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3501224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8992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in</a:t>
              </a:r>
              <a:endParaRPr lang="zh-CN" altLang="en-US" sz="20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2976" y="2357430"/>
            <a:ext cx="6072230" cy="21236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左子树：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后序序列为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中序序列为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右子树：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后序序列为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post+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中序序列为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6299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7-19】</a:t>
            </a:r>
            <a:r>
              <a:rPr lang="en-US" altLang="zh-CN" sz="28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设计一个算法将二叉树的顺序存储结构转换成二叉链存储结构。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395288" y="1383557"/>
            <a:ext cx="846299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设二叉树的顺序存储结构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，由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返回创建的二叉链存储结构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根结点指针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649318" y="4386652"/>
            <a:ext cx="8208962" cy="175699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NULL			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大于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NULL			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的结点为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</a:t>
            </a:r>
          </a:p>
          <a:p>
            <a:pPr algn="l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lchild=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rchild=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86446" y="2071678"/>
            <a:ext cx="1785950" cy="1714512"/>
            <a:chOff x="6143636" y="2143116"/>
            <a:chExt cx="1785950" cy="1714512"/>
          </a:xfrm>
        </p:grpSpPr>
        <p:sp>
          <p:nvSpPr>
            <p:cNvPr id="6" name="椭圆 5"/>
            <p:cNvSpPr/>
            <p:nvPr/>
          </p:nvSpPr>
          <p:spPr>
            <a:xfrm>
              <a:off x="6643702" y="2571744"/>
              <a:ext cx="571504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7118368" y="2324092"/>
              <a:ext cx="285752" cy="28575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6143636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2330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6644" y="2143116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b</a:t>
              </a:r>
              <a:endParaRPr lang="zh-CN" altLang="en-US" sz="2200" i="1"/>
            </a:p>
          </p:txBody>
        </p:sp>
        <p:cxnSp>
          <p:nvCxnSpPr>
            <p:cNvPr id="13" name="直接连接符 12"/>
            <p:cNvCxnSpPr>
              <a:stCxn id="6" idx="3"/>
              <a:endCxn id="9" idx="0"/>
            </p:cNvCxnSpPr>
            <p:nvPr/>
          </p:nvCxnSpPr>
          <p:spPr>
            <a:xfrm rot="5400000">
              <a:off x="6470339" y="3029065"/>
              <a:ext cx="287547" cy="226571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10" idx="0"/>
            </p:cNvCxnSpPr>
            <p:nvPr/>
          </p:nvCxnSpPr>
          <p:spPr>
            <a:xfrm rot="16200000" flipH="1">
              <a:off x="7136742" y="2993345"/>
              <a:ext cx="287547" cy="298009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428728" y="2428868"/>
            <a:ext cx="2643206" cy="828738"/>
            <a:chOff x="1428728" y="2428868"/>
            <a:chExt cx="2643206" cy="828738"/>
          </a:xfrm>
        </p:grpSpPr>
        <p:sp>
          <p:nvSpPr>
            <p:cNvPr id="16" name="矩形 15"/>
            <p:cNvSpPr/>
            <p:nvPr/>
          </p:nvSpPr>
          <p:spPr>
            <a:xfrm>
              <a:off x="1928794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298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8" y="2795941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ym typeface="Symbol"/>
                </a:rPr>
                <a:t></a:t>
              </a: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2</a:t>
              </a:r>
              <a:endParaRPr lang="zh-CN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7575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a</a:t>
              </a:r>
              <a:endParaRPr lang="zh-CN" altLang="en-US" i="1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4429124" y="2786058"/>
            <a:ext cx="857256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3786190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递归模型：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7604149" cy="4028965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(SqBTree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*b;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return NULL;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(a[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]=='#')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return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NULL;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当结点不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存在时返回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b-&gt;data=a[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lchild=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2*i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递归创建左子树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rchild=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2*i+1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递归创建右子树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return(b);		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42910" y="428604"/>
            <a:ext cx="446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5839" y="185736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14314" y="214290"/>
            <a:ext cx="878684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一个算法将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的二叉链转换成顺序存储结构。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00034" y="1142984"/>
            <a:ext cx="857256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：由二叉链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为根结点的顺序存储结构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5786" y="4214818"/>
            <a:ext cx="7500990" cy="2020720"/>
            <a:chOff x="785786" y="4214818"/>
            <a:chExt cx="7500990" cy="2020720"/>
          </a:xfrm>
        </p:grpSpPr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785786" y="4786322"/>
              <a:ext cx="7500990" cy="1449216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 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不做任何事情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=NULL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 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]=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-&gt;data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创建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根结点）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</a:t>
              </a:r>
              <a:r>
                <a:rPr lang="zh-CN" altLang="en-US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情况</a:t>
              </a:r>
            </a:p>
            <a:p>
              <a:pPr algn="l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     f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-&gt;lchild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2*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);</a:t>
              </a:r>
            </a:p>
            <a:p>
              <a:pPr algn="l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     f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-&gt;rchild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2*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214818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递归模型：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85918" y="1785926"/>
            <a:ext cx="6858016" cy="2428892"/>
            <a:chOff x="1714480" y="1928802"/>
            <a:chExt cx="6858016" cy="2428892"/>
          </a:xfrm>
        </p:grpSpPr>
        <p:grpSp>
          <p:nvGrpSpPr>
            <p:cNvPr id="2" name="组合 21"/>
            <p:cNvGrpSpPr/>
            <p:nvPr/>
          </p:nvGrpSpPr>
          <p:grpSpPr>
            <a:xfrm>
              <a:off x="1714480" y="1928802"/>
              <a:ext cx="1785950" cy="1714512"/>
              <a:chOff x="6143636" y="2143116"/>
              <a:chExt cx="1785950" cy="17145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643702" y="2571744"/>
                <a:ext cx="571504" cy="50006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rot="5400000">
                <a:off x="7118368" y="2324092"/>
                <a:ext cx="285752" cy="285752"/>
              </a:xfrm>
              <a:prstGeom prst="straightConnector1">
                <a:avLst/>
              </a:prstGeom>
              <a:ln w="28575">
                <a:solidFill>
                  <a:srgbClr val="CC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6143636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7072330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86644" y="2143116"/>
                <a:ext cx="6429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i="1" smtClean="0"/>
                  <a:t>b</a:t>
                </a:r>
                <a:endParaRPr lang="zh-CN" altLang="en-US" sz="2200" i="1"/>
              </a:p>
            </p:txBody>
          </p:sp>
          <p:cxnSp>
            <p:nvCxnSpPr>
              <p:cNvPr id="13" name="直接连接符 12"/>
              <p:cNvCxnSpPr>
                <a:stCxn id="6" idx="3"/>
                <a:endCxn id="9" idx="0"/>
              </p:cNvCxnSpPr>
              <p:nvPr/>
            </p:nvCxnSpPr>
            <p:spPr>
              <a:xfrm rot="5400000">
                <a:off x="6470339" y="3029065"/>
                <a:ext cx="287547" cy="226571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6" idx="5"/>
                <a:endCxn id="10" idx="0"/>
              </p:cNvCxnSpPr>
              <p:nvPr/>
            </p:nvCxnSpPr>
            <p:spPr>
              <a:xfrm rot="16200000" flipH="1">
                <a:off x="7136742" y="2993345"/>
                <a:ext cx="287547" cy="298009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右箭头 23"/>
            <p:cNvSpPr/>
            <p:nvPr/>
          </p:nvSpPr>
          <p:spPr>
            <a:xfrm>
              <a:off x="4071934" y="2786058"/>
              <a:ext cx="857256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072066" y="2285992"/>
              <a:ext cx="3500430" cy="828738"/>
              <a:chOff x="5072066" y="2285992"/>
              <a:chExt cx="3500430" cy="8287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7213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43636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15140" y="2653065"/>
                <a:ext cx="857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ym typeface="Symbol"/>
                  </a:rPr>
                  <a:t></a:t>
                </a:r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43570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1</a:t>
                </a:r>
                <a:endParaRPr lang="zh-CN" altLang="en-US" sz="20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15074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2</a:t>
                </a:r>
                <a:endParaRPr lang="zh-CN" alt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2066" y="2614664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mtClean="0"/>
                  <a:t>a</a:t>
                </a:r>
                <a:endParaRPr lang="zh-CN" altLang="en-US" i="1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35808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72330" y="2285992"/>
                <a:ext cx="1500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MaxSize</a:t>
                </a:r>
                <a:r>
                  <a:rPr lang="en-US" altLang="zh-CN" sz="2000" smtClean="0">
                    <a:latin typeface="+mj-ea"/>
                    <a:ea typeface="+mj-ea"/>
                  </a:rPr>
                  <a:t>-</a:t>
                </a:r>
                <a:r>
                  <a:rPr lang="en-US" altLang="zh-CN" sz="2000" smtClean="0"/>
                  <a:t>1</a:t>
                </a:r>
                <a:endParaRPr lang="zh-CN" altLang="en-US" sz="20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143372" y="3649808"/>
              <a:ext cx="3500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初始调用：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1)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调用前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的所有元素为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#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1254131" y="1347571"/>
            <a:ext cx="7461273" cy="3295875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trans1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SqBTree 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(b!=NULL)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 a[i]=b-&gt;data;			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创建根结点</a:t>
            </a:r>
            <a:endParaRPr lang="en-US" altLang="zh-CN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trans1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2*i);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递归创建左子树</a:t>
            </a:r>
            <a:endParaRPr lang="en-US" altLang="zh-CN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trans1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2*i+1);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递归创建右子树</a:t>
            </a:r>
            <a:endParaRPr lang="en-US" altLang="zh-CN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39750" y="379413"/>
            <a:ext cx="446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6895" y="142873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81070" y="533400"/>
            <a:ext cx="8534400" cy="32454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en-US" altLang="zh-CN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给定一棵二叉树（假设每个结点值唯一）的先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序、中序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后序序列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唯一构造（确定）出该二叉树。</a:t>
            </a:r>
            <a:endParaRPr kumimoji="1" lang="zh-CN" altLang="en-US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仅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由先序、中序或后序序列中的一种，无法唯一构造出该二叉树。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 那么，给定先序、中序和后序序列中任意两个，是否可以唯一构造出该二叉树？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793780" y="1155688"/>
            <a:ext cx="8064500" cy="341632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　 </a:t>
            </a: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同时给定一棵二叉树的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先序序列和中序序列</a:t>
            </a: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中序序列和后序序列</a:t>
            </a: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b="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先序序列和后序序列</a:t>
            </a:r>
            <a:r>
              <a:rPr kumimoji="1"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b="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50888" name="Group 8"/>
          <p:cNvGrpSpPr>
            <a:grpSpLocks/>
          </p:cNvGrpSpPr>
          <p:nvPr/>
        </p:nvGrpSpPr>
        <p:grpSpPr bwMode="auto">
          <a:xfrm>
            <a:off x="3097242" y="1687517"/>
            <a:ext cx="722313" cy="2824163"/>
            <a:chOff x="1700" y="1010"/>
            <a:chExt cx="455" cy="1779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1700" y="1010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1701" y="1659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1701" y="2385"/>
              <a:ext cx="4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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7088" y="512746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以下命题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成立否？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7.1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任何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n&gt;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不同结点的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又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树，都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可由它的中序序列和先序序列唯一地确定。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8797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i="1" baseline="-25000" dirty="0" smtClean="0"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03377" y="2855909"/>
            <a:ext cx="1368425" cy="1073157"/>
            <a:chOff x="1500166" y="3141661"/>
            <a:chExt cx="1368425" cy="107315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576" y="2855909"/>
            <a:ext cx="1439862" cy="1073157"/>
            <a:chOff x="3203576" y="3141661"/>
            <a:chExt cx="1439862" cy="1073157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20357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 rot="16200000">
              <a:off x="385365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i="1" dirty="0" err="1" smtClean="0"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baseline="-25000" dirty="0" err="1" smtClean="0">
                <a:cs typeface="Times New Roman" pitchFamily="18" charset="0"/>
              </a:rPr>
              <a:t>+1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15008" y="2855908"/>
            <a:ext cx="1368425" cy="1073158"/>
            <a:chOff x="5775343" y="3141660"/>
            <a:chExt cx="1368425" cy="107315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46980" y="2855908"/>
            <a:ext cx="1439862" cy="1073158"/>
            <a:chOff x="7286644" y="3141660"/>
            <a:chExt cx="1439862" cy="1073158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2275" y="1714488"/>
            <a:ext cx="5522931" cy="777875"/>
            <a:chOff x="1692275" y="2000240"/>
            <a:chExt cx="5522931" cy="777875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79294" y="4638950"/>
            <a:ext cx="5850293" cy="1861884"/>
            <a:chOff x="2079294" y="4638950"/>
            <a:chExt cx="5850293" cy="1861884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000264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左子树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右子树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714876" y="3929066"/>
            <a:ext cx="285752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666749"/>
            <a:ext cx="896461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例如，已知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先序序列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ABDGCEF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序序列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DGBAECF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构造二叉树的过程如下所示。</a:t>
            </a:r>
            <a:r>
              <a:rPr kumimoji="1" lang="zh-CN" altLang="en-US" b="0" dirty="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571868" y="6000768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二叉树构造完毕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395288" y="115888"/>
            <a:ext cx="65532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由先序和中序序列构造二叉树示例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BDGCEF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DGB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ECF </a:t>
            </a:r>
            <a:endParaRPr lang="zh-CN" altLang="en-US" sz="1800"/>
          </a:p>
        </p:txBody>
      </p:sp>
      <p:sp>
        <p:nvSpPr>
          <p:cNvPr id="25" name="椭圆 24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85749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DG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DG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1800"/>
          </a:p>
        </p:txBody>
      </p:sp>
      <p:sp>
        <p:nvSpPr>
          <p:cNvPr id="27" name="椭圆 2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285749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EF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F </a:t>
            </a:r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24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E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1800"/>
          </a:p>
        </p:txBody>
      </p:sp>
      <p:sp>
        <p:nvSpPr>
          <p:cNvPr id="33" name="椭圆 32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78619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G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G </a:t>
            </a:r>
            <a:endParaRPr lang="zh-CN" altLang="en-US" sz="1800"/>
          </a:p>
        </p:txBody>
      </p:sp>
      <p:sp>
        <p:nvSpPr>
          <p:cNvPr id="35" name="椭圆 34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4744" y="499724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1800"/>
          </a:p>
        </p:txBody>
      </p:sp>
      <p:sp>
        <p:nvSpPr>
          <p:cNvPr id="37" name="椭圆 36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001056" cy="2988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(char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*s;  char *p;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k;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(n&lt;=0) return NULL;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&gt;data=*pre;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for </a:t>
            </a:r>
            <a:r>
              <a:rPr kumimoji="1" lang="en-US" altLang="zh-CN" sz="2000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</a:t>
            </a:r>
            <a:r>
              <a:rPr kumimoji="1" lang="en-US" altLang="zh-CN" sz="2000" dirty="0" err="1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in;p</a:t>
            </a:r>
            <a:r>
              <a:rPr kumimoji="1" lang="en-US" altLang="zh-CN" sz="2000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in+n;p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  <a:r>
              <a:rPr kumimoji="1" lang="en-US" altLang="zh-CN" sz="200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找为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if (*p==*pre)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break;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k=p-in; </a:t>
            </a:r>
            <a:endParaRPr kumimoji="1" lang="en-US" altLang="zh-CN" sz="2000" dirty="0">
              <a:solidFill>
                <a:srgbClr val="CC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676910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57158" y="4857760"/>
            <a:ext cx="8001056" cy="14855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44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s-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lchild=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CreateBT1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(pre+1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构造左子树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rchild=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CreateBT1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(pre+k+1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p+1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n-k-1);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构造右子树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1209" y="321468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618905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…  </a:t>
            </a:r>
            <a:r>
              <a:rPr lang="en-US" altLang="zh-CN" sz="2000" i="1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+1 </a:t>
            </a:r>
            <a:r>
              <a:rPr lang="en-US" altLang="zh-CN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…  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-2   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004613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in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   </a:t>
            </a:r>
            <a:r>
              <a:rPr lang="en-US" altLang="zh-CN" sz="2000" i="1" smtClean="0">
                <a:solidFill>
                  <a:srgbClr val="003300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3300"/>
                </a:solidFill>
              </a:rPr>
              <a:t>0</a:t>
            </a:r>
            <a:r>
              <a:rPr lang="en-US" altLang="zh-CN" sz="2000" smtClean="0">
                <a:solidFill>
                  <a:srgbClr val="003300"/>
                </a:solidFill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3300"/>
                </a:solidFill>
              </a:rPr>
              <a:t>1</a:t>
            </a:r>
            <a:r>
              <a:rPr lang="en-US" altLang="zh-CN" sz="2000" smtClean="0">
                <a:solidFill>
                  <a:srgbClr val="003300"/>
                </a:solidFill>
              </a:rPr>
              <a:t>  </a:t>
            </a:r>
            <a:r>
              <a:rPr lang="en-US" altLang="zh-CN" sz="2000" smtClean="0">
                <a:solidFill>
                  <a:srgbClr val="003300"/>
                </a:solidFill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i="1" smtClean="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cs typeface="Times New Roman" pitchFamily="18" charset="0"/>
              </a:rPr>
              <a:t>  </a:t>
            </a:r>
            <a:r>
              <a:rPr lang="en-US" altLang="zh-CN" i="1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i="1" baseline="-25000" smtClean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smtClean="0">
                <a:cs typeface="Times New Roman" pitchFamily="18" charset="0"/>
              </a:rPr>
              <a:t>  </a:t>
            </a:r>
            <a:r>
              <a:rPr lang="en-US" altLang="zh-CN" sz="2000" i="1" smtClean="0">
                <a:solidFill>
                  <a:srgbClr val="CC00FF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CC00FF"/>
                </a:solidFill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solidFill>
                  <a:srgbClr val="CC00FF"/>
                </a:solidFill>
                <a:cs typeface="Times New Roman" pitchFamily="18" charset="0"/>
              </a:rPr>
              <a:t>+1</a:t>
            </a:r>
            <a:r>
              <a:rPr lang="en-US" altLang="zh-CN" sz="2000" smtClean="0">
                <a:solidFill>
                  <a:srgbClr val="CC00FF"/>
                </a:solidFill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CC00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smtClean="0">
                <a:solidFill>
                  <a:srgbClr val="CC00FF"/>
                </a:solidFill>
              </a:rPr>
              <a:t>       </a:t>
            </a:r>
            <a:r>
              <a:rPr lang="en-US" altLang="zh-CN" sz="2000" i="1" smtClean="0">
                <a:solidFill>
                  <a:srgbClr val="CC00FF"/>
                </a:solidFill>
              </a:rPr>
              <a:t>b</a:t>
            </a:r>
            <a:r>
              <a:rPr lang="en-US" altLang="zh-CN" sz="2000" i="1" baseline="-25000" smtClean="0">
                <a:solidFill>
                  <a:srgbClr val="CC00FF"/>
                </a:solidFill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</a:rPr>
              <a:t>-1</a:t>
            </a:r>
            <a:endParaRPr lang="en-US" altLang="en-US" sz="2000" baseline="-25000" dirty="0">
              <a:solidFill>
                <a:srgbClr val="CC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358480" y="15595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8148" y="16684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</a:t>
            </a:r>
            <a:endParaRPr lang="zh-CN" altLang="en-US" sz="200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3169434" y="6054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1682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pre+1</a:t>
            </a:r>
            <a:endParaRPr lang="zh-CN" altLang="en-US" sz="200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812508" y="5800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124" y="142852"/>
            <a:ext cx="10001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pre+</a:t>
            </a:r>
            <a:r>
              <a:rPr lang="en-US" altLang="zh-CN" sz="2000" i="1" smtClean="0"/>
              <a:t>k</a:t>
            </a:r>
            <a:r>
              <a:rPr lang="en-US" altLang="zh-CN" sz="2000" smtClean="0"/>
              <a:t>+1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4858546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6314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p+1</a:t>
            </a:r>
            <a:endParaRPr lang="zh-CN" altLang="en-US" sz="2000"/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2891620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388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in</a:t>
            </a:r>
            <a:endParaRPr lang="zh-CN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1142976" y="2357430"/>
            <a:ext cx="6072230" cy="21236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左子树：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先序序列为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中序序列为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右子树：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先序序列为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pre+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中序序列为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71414"/>
            <a:ext cx="8137525" cy="105259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7.2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任何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不同结点的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又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树，都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可由它的中序序列和后序序列唯一地确定。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-32" y="2154204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序列：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96956" y="2171666"/>
            <a:ext cx="33464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cs typeface="Times New Roman" pitchFamily="18" charset="0"/>
              </a:rPr>
              <a:t>-1</a:t>
            </a:r>
            <a:r>
              <a:rPr lang="en-US" altLang="zh-CN" sz="2000" i="1" baseline="-25000" dirty="0" smtClean="0"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a</a:t>
            </a:r>
            <a:r>
              <a:rPr lang="en-US" altLang="zh-CN" sz="2000" i="1" baseline="-25000" dirty="0" smtClean="0"/>
              <a:t>n</a:t>
            </a:r>
            <a:r>
              <a:rPr lang="en-US" altLang="zh-CN" sz="2000" baseline="-25000" dirty="0" smtClean="0"/>
              <a:t>-2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-1</a:t>
            </a:r>
            <a:endParaRPr lang="en-US" altLang="en-US" sz="2000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5851" y="2593949"/>
            <a:ext cx="1285885" cy="1073157"/>
            <a:chOff x="1285851" y="3143248"/>
            <a:chExt cx="1285885" cy="107315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85851" y="3385408"/>
              <a:ext cx="128588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左子树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AutoShape 10"/>
            <p:cNvSpPr>
              <a:spLocks/>
            </p:cNvSpPr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03526" y="2592362"/>
            <a:ext cx="1439862" cy="1073157"/>
            <a:chOff x="2903526" y="3141661"/>
            <a:chExt cx="1439862" cy="107315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0352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</a:t>
              </a:r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树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AutoShape 11"/>
            <p:cNvSpPr>
              <a:spLocks/>
            </p:cNvSpPr>
            <p:nvPr/>
          </p:nvSpPr>
          <p:spPr bwMode="auto">
            <a:xfrm rot="16200000">
              <a:off x="355360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572000" y="2171666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868988" y="2189129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i="1" dirty="0" err="1" smtClean="0"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baseline="-25000" dirty="0" err="1" smtClean="0">
                <a:cs typeface="Times New Roman" pitchFamily="18" charset="0"/>
              </a:rPr>
              <a:t>+1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715008" y="2592361"/>
            <a:ext cx="1368425" cy="1073158"/>
            <a:chOff x="5775343" y="3141660"/>
            <a:chExt cx="1368425" cy="107315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46980" y="2592361"/>
            <a:ext cx="1439862" cy="1073158"/>
            <a:chOff x="7286644" y="3141660"/>
            <a:chExt cx="1439862" cy="107315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86182" y="1450941"/>
            <a:ext cx="4232289" cy="777875"/>
            <a:chOff x="3786182" y="2000240"/>
            <a:chExt cx="4232289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786182" y="2000240"/>
              <a:ext cx="423228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79294" y="4424636"/>
            <a:ext cx="5850293" cy="1861884"/>
            <a:chOff x="2079294" y="4638950"/>
            <a:chExt cx="5850293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507196"/>
              <a:ext cx="214314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左子树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右子树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6868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例如，已知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中序序列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DGBAECF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，后序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序列为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GDBEFCA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。对应的构造二叉树的过程如下所示。 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500430" y="6143644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二叉树构造完毕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95288" y="115888"/>
            <a:ext cx="60341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由后序和中序序列构造二叉树示例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GDBEFC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DGB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ECF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4546" y="2996983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GD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DG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0760" y="29969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EF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C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E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4414" y="4354305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868" y="521156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145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E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897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</a:p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i="1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9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</TotalTime>
  <Words>991</Words>
  <Application>Microsoft PowerPoint</Application>
  <PresentationFormat>全屏显示(4:3)</PresentationFormat>
  <Paragraphs>231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903</cp:revision>
  <dcterms:created xsi:type="dcterms:W3CDTF">2004-04-08T11:59:15Z</dcterms:created>
  <dcterms:modified xsi:type="dcterms:W3CDTF">2017-05-20T03:24:02Z</dcterms:modified>
</cp:coreProperties>
</file>