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3"/>
  </p:notesMasterIdLst>
  <p:sldIdLst>
    <p:sldId id="312" r:id="rId2"/>
    <p:sldId id="313" r:id="rId3"/>
    <p:sldId id="314" r:id="rId4"/>
    <p:sldId id="354" r:id="rId5"/>
    <p:sldId id="356" r:id="rId6"/>
    <p:sldId id="316" r:id="rId7"/>
    <p:sldId id="317" r:id="rId8"/>
    <p:sldId id="380" r:id="rId9"/>
    <p:sldId id="379" r:id="rId10"/>
    <p:sldId id="357" r:id="rId11"/>
    <p:sldId id="377" r:id="rId1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00CC"/>
    <a:srgbClr val="3333CC"/>
    <a:srgbClr val="3366FF"/>
    <a:srgbClr val="339933"/>
    <a:srgbClr val="DDDDDD"/>
    <a:srgbClr val="C0C0C0"/>
    <a:srgbClr val="D1DCBE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93" autoAdjust="0"/>
    <p:restoredTop sz="94685" autoAdjust="0"/>
  </p:normalViewPr>
  <p:slideViewPr>
    <p:cSldViewPr>
      <p:cViewPr varScale="1">
        <p:scale>
          <a:sx n="60" d="100"/>
          <a:sy n="60" d="100"/>
        </p:scale>
        <p:origin x="-9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70DE1-F3D4-4CCF-A86A-B657B6446EF1}" type="datetimeFigureOut">
              <a:rPr lang="zh-CN" altLang="en-US" smtClean="0"/>
              <a:pPr/>
              <a:t>2017/5/20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86CF0-37FC-4A76-BF78-4C727CAA4BB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8AA1-F43B-447F-A8F7-D3B7368153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5EF5-8EF9-415E-86C4-9BE7B98CE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100A-7EB8-4F73-80B3-202CDE9972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D6F42417-E891-486C-9046-86025B85FCC4}" type="slidenum">
              <a:rPr lang="en-US" altLang="zh-CN" smtClean="0"/>
              <a:pPr/>
              <a:t>‹#›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6D00-78A1-4EE0-B664-5AFFF22F29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1D35-CE69-4758-BF5E-DD0668D8D6A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0E55-88AC-4CE1-859B-9181DEAF48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1D15-4F13-4B41-A30E-8968D1116C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ABFE100-E3B4-4BC2-8880-2F13DC258A99}" type="slidenum">
              <a:rPr lang="en-US" altLang="zh-CN" smtClean="0"/>
              <a:pPr/>
              <a:t>‹#›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CD5CE-3FCB-4877-B964-E8E5A2D593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9C6A-8C6D-4594-B540-AF793A6E33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9E15-DAA7-49EF-991E-FA355F188A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71472" y="2151049"/>
            <a:ext cx="8305800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A0A0E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G=(V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E)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是一个具有</a:t>
            </a:r>
            <a:r>
              <a:rPr kumimoji="1" lang="en-US" altLang="zh-CN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个顶点的有向图，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中顶点序列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</a:t>
            </a:r>
            <a:r>
              <a:rPr kumimoji="1" lang="en-US" altLang="zh-CN" i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称为一个</a:t>
            </a:r>
            <a:r>
              <a:rPr kumimoji="1" lang="zh-CN" altLang="en-US" dirty="0">
                <a:solidFill>
                  <a:srgbClr val="DB0303"/>
                </a:solidFill>
                <a:ea typeface="楷体" pitchFamily="49" charset="-122"/>
                <a:cs typeface="Times New Roman" pitchFamily="18" charset="0"/>
              </a:rPr>
              <a:t>拓扑序列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，当且仅当该顶点序列满足下列条件：</a:t>
            </a: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i="1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图中的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边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（或从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i="1" dirty="0" err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</a:t>
            </a:r>
            <a:r>
              <a:rPr kumimoji="1" lang="en-US" altLang="zh-CN" i="1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有一条</a:t>
            </a:r>
            <a:r>
              <a:rPr kumimoji="1" lang="zh-CN" altLang="en-US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路径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en-US" altLang="zh-CN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:</a:t>
            </a:r>
            <a:endParaRPr kumimoji="1" lang="zh-CN" altLang="en-US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690557" y="1436669"/>
            <a:ext cx="3095625" cy="461665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、什么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拓扑排序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62" y="5618474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在一个有向图中找一个拓扑序列的过程称为</a:t>
            </a:r>
            <a:r>
              <a:rPr kumimoji="1"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拓扑排序</a:t>
            </a: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r>
              <a:rPr kumimoji="1" lang="zh-CN" altLang="en-US" dirty="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endParaRPr lang="zh-CN" altLang="en-US" dirty="0"/>
          </a:p>
        </p:txBody>
      </p:sp>
      <p:sp>
        <p:nvSpPr>
          <p:cNvPr id="5" name="Text Box 12" descr="信纸"/>
          <p:cNvSpPr txBox="1">
            <a:spLocks noChangeArrowheads="1"/>
          </p:cNvSpPr>
          <p:nvPr/>
        </p:nvSpPr>
        <p:spPr bwMode="auto">
          <a:xfrm>
            <a:off x="2682889" y="571480"/>
            <a:ext cx="3889375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8.6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拓扑排序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5118408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则在拓扑序列中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en-US" altLang="zh-CN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必须排在顶点</a:t>
            </a:r>
            <a:r>
              <a:rPr kumimoji="1" lang="en-US" altLang="zh-CN" i="1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之前</a:t>
            </a:r>
            <a:r>
              <a:rPr kumimoji="1" lang="zh-CN" altLang="en-US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285852" y="4230154"/>
            <a:ext cx="5429288" cy="675217"/>
            <a:chOff x="1285852" y="4150783"/>
            <a:chExt cx="5429288" cy="675217"/>
          </a:xfrm>
        </p:grpSpPr>
        <p:sp>
          <p:nvSpPr>
            <p:cNvPr id="7" name="椭圆 6"/>
            <p:cNvSpPr/>
            <p:nvPr/>
          </p:nvSpPr>
          <p:spPr>
            <a:xfrm>
              <a:off x="1285852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285984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直接箭头连接符 9"/>
            <p:cNvCxnSpPr>
              <a:stCxn id="7" idx="6"/>
              <a:endCxn id="8" idx="2"/>
            </p:cNvCxnSpPr>
            <p:nvPr/>
          </p:nvCxnSpPr>
          <p:spPr>
            <a:xfrm>
              <a:off x="1714480" y="4500570"/>
              <a:ext cx="57150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214810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en-US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286512" y="4286256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smtClean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zh-CN" altLang="en-US" sz="2000" i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660900" y="4150783"/>
              <a:ext cx="1651000" cy="675217"/>
            </a:xfrm>
            <a:custGeom>
              <a:avLst/>
              <a:gdLst>
                <a:gd name="connsiteX0" fmla="*/ 0 w 1651000"/>
                <a:gd name="connsiteY0" fmla="*/ 357717 h 675217"/>
                <a:gd name="connsiteX1" fmla="*/ 342900 w 1651000"/>
                <a:gd name="connsiteY1" fmla="*/ 256117 h 675217"/>
                <a:gd name="connsiteX2" fmla="*/ 584200 w 1651000"/>
                <a:gd name="connsiteY2" fmla="*/ 27517 h 675217"/>
                <a:gd name="connsiteX3" fmla="*/ 660400 w 1651000"/>
                <a:gd name="connsiteY3" fmla="*/ 421217 h 675217"/>
                <a:gd name="connsiteX4" fmla="*/ 800100 w 1651000"/>
                <a:gd name="connsiteY4" fmla="*/ 662517 h 675217"/>
                <a:gd name="connsiteX5" fmla="*/ 1384300 w 1651000"/>
                <a:gd name="connsiteY5" fmla="*/ 345017 h 675217"/>
                <a:gd name="connsiteX6" fmla="*/ 1651000 w 1651000"/>
                <a:gd name="connsiteY6" fmla="*/ 345017 h 67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1000" h="675217">
                  <a:moveTo>
                    <a:pt x="0" y="357717"/>
                  </a:moveTo>
                  <a:cubicBezTo>
                    <a:pt x="122766" y="334433"/>
                    <a:pt x="245533" y="311150"/>
                    <a:pt x="342900" y="256117"/>
                  </a:cubicBezTo>
                  <a:cubicBezTo>
                    <a:pt x="440267" y="201084"/>
                    <a:pt x="531283" y="0"/>
                    <a:pt x="584200" y="27517"/>
                  </a:cubicBezTo>
                  <a:cubicBezTo>
                    <a:pt x="637117" y="55034"/>
                    <a:pt x="624417" y="315384"/>
                    <a:pt x="660400" y="421217"/>
                  </a:cubicBezTo>
                  <a:cubicBezTo>
                    <a:pt x="696383" y="527050"/>
                    <a:pt x="679450" y="675217"/>
                    <a:pt x="800100" y="662517"/>
                  </a:cubicBezTo>
                  <a:cubicBezTo>
                    <a:pt x="920750" y="649817"/>
                    <a:pt x="1242483" y="397934"/>
                    <a:pt x="1384300" y="345017"/>
                  </a:cubicBezTo>
                  <a:cubicBezTo>
                    <a:pt x="1526117" y="292100"/>
                    <a:pt x="1588558" y="318558"/>
                    <a:pt x="1651000" y="345017"/>
                  </a:cubicBezTo>
                </a:path>
              </a:pathLst>
            </a:cu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1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571472" y="2756126"/>
            <a:ext cx="8280400" cy="205071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 type="none" w="med" len="lg"/>
          </a:ln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个有向图中存在回路，能否进行拓扑排序？</a:t>
            </a:r>
          </a:p>
          <a:p>
            <a:pPr algn="l">
              <a:spcBef>
                <a:spcPct val="5000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个有向图能够产生所有顶点的拓扑序列，该图一定是有向无环图</a:t>
            </a:r>
            <a:r>
              <a:rPr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吗</a:t>
            </a:r>
            <a:r>
              <a:rPr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   </a:t>
            </a:r>
            <a:endParaRPr lang="zh-CN" altLang="en-US" sz="22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59078" name="Picture 6" descr="u=3926558227,523997962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333375"/>
            <a:ext cx="3168650" cy="2382838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/>
              <a:pPr/>
              <a:t>10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2124075" y="407670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pic>
        <p:nvPicPr>
          <p:cNvPr id="257028" name="Picture 4" descr="u=3263964857,906400587&amp;fm=23&amp;gp=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765175"/>
            <a:ext cx="2279650" cy="2735263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/>
              <a:pPr/>
              <a:t>11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12" name="Group 48"/>
          <p:cNvGraphicFramePr>
            <a:graphicFrameLocks noGrp="1"/>
          </p:cNvGraphicFramePr>
          <p:nvPr/>
        </p:nvGraphicFramePr>
        <p:xfrm>
          <a:off x="1066800" y="2076450"/>
          <a:ext cx="7315200" cy="4095750"/>
        </p:xfrm>
        <a:graphic>
          <a:graphicData uri="http://schemas.openxmlformats.org/drawingml/2006/table">
            <a:tbl>
              <a:tblPr/>
              <a:tblGrid>
                <a:gridCol w="2103438"/>
                <a:gridCol w="2773362"/>
                <a:gridCol w="2438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课程代号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课程名称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先修课程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高等数学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程序设计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离散数学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编译原理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操作系统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计算机组成原理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609600" y="381000"/>
            <a:ext cx="8229600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例如，计算机专业的学生必须完成一系列规定的基础课和专业课才能毕业，假设这些课程的名称与相应代号有如下关系：</a:t>
            </a:r>
            <a:endParaRPr kumimoji="1" lang="zh-CN" altLang="en-US" b="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2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68313" y="500042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课程之间的先后关系可用有向图表示：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333750" y="2809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668350" y="1142984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1893900" y="1142984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3044837" y="1142984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1893900" y="3303572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3006737" y="2727309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3760800" y="2184384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5853125" y="3230547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1173175" y="1430322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2397137" y="1430322"/>
            <a:ext cx="6477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 flipV="1">
            <a:off x="2252675" y="1646222"/>
            <a:ext cx="865187" cy="165735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2397137" y="3159109"/>
            <a:ext cx="647700" cy="360363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4" name="Freeform 16"/>
          <p:cNvSpPr>
            <a:spLocks/>
          </p:cNvSpPr>
          <p:nvPr/>
        </p:nvSpPr>
        <p:spPr bwMode="auto">
          <a:xfrm>
            <a:off x="3476637" y="2638409"/>
            <a:ext cx="327025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06" y="0"/>
              </a:cxn>
            </a:cxnLst>
            <a:rect l="0" t="0" r="r" b="b"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5" name="Freeform 17"/>
          <p:cNvSpPr>
            <a:spLocks/>
          </p:cNvSpPr>
          <p:nvPr/>
        </p:nvSpPr>
        <p:spPr bwMode="auto">
          <a:xfrm>
            <a:off x="3536962" y="1558909"/>
            <a:ext cx="2389188" cy="1744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5" y="1099"/>
              </a:cxn>
            </a:cxnLst>
            <a:rect l="0" t="0" r="r" b="b"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6" name="Freeform 18"/>
          <p:cNvSpPr>
            <a:spLocks/>
          </p:cNvSpPr>
          <p:nvPr/>
        </p:nvSpPr>
        <p:spPr bwMode="auto">
          <a:xfrm>
            <a:off x="2432062" y="3563922"/>
            <a:ext cx="3417888" cy="14287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153" y="0"/>
              </a:cxn>
            </a:cxnLst>
            <a:rect l="0" t="0" r="r" b="b"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3422662" y="1685909"/>
            <a:ext cx="444500" cy="57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" y="360"/>
              </a:cxn>
            </a:cxnLst>
            <a:rect l="0" t="0" r="r" b="b"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642910" y="4143380"/>
            <a:ext cx="4465637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可以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这样排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课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3</a:t>
            </a:fld>
            <a:r>
              <a:rPr lang="en-US" altLang="zh-CN" smtClean="0"/>
              <a:t>/11</a:t>
            </a:r>
            <a:endParaRPr lang="en-US" altLang="zh-CN"/>
          </a:p>
        </p:txBody>
      </p:sp>
      <p:sp>
        <p:nvSpPr>
          <p:cNvPr id="22" name="TextBox 21"/>
          <p:cNvSpPr txBox="1"/>
          <p:nvPr/>
        </p:nvSpPr>
        <p:spPr>
          <a:xfrm>
            <a:off x="806405" y="4635515"/>
            <a:ext cx="36433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</a:p>
          <a:p>
            <a:pPr marL="457200" indent="-457200" algn="l"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kumimoji="1"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7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5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-C</a:t>
            </a:r>
            <a:r>
              <a:rPr kumimoji="1" lang="en-US" altLang="zh-CN" sz="2200" baseline="-25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6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142976" y="4714884"/>
            <a:ext cx="2987696" cy="1543118"/>
            <a:chOff x="1142976" y="4714884"/>
            <a:chExt cx="2987696" cy="1543118"/>
          </a:xfrm>
        </p:grpSpPr>
        <p:sp>
          <p:nvSpPr>
            <p:cNvPr id="23" name="TextBox 22"/>
            <p:cNvSpPr txBox="1"/>
            <p:nvPr/>
          </p:nvSpPr>
          <p:spPr>
            <a:xfrm>
              <a:off x="1142976" y="5857892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学期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214414" y="4714884"/>
              <a:ext cx="1285884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4" idx="2"/>
              <a:endCxn id="23" idx="0"/>
            </p:cNvCxnSpPr>
            <p:nvPr/>
          </p:nvCxnSpPr>
          <p:spPr>
            <a:xfrm rot="5400000">
              <a:off x="1714480" y="5715016"/>
              <a:ext cx="285752" cy="1588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30474" y="5857892"/>
              <a:ext cx="142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学期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546336" y="4714884"/>
              <a:ext cx="1584336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2"/>
              <a:endCxn id="27" idx="0"/>
            </p:cNvCxnSpPr>
            <p:nvPr/>
          </p:nvCxnSpPr>
          <p:spPr>
            <a:xfrm rot="16200000" flipH="1">
              <a:off x="3198803" y="5711841"/>
              <a:ext cx="285752" cy="6350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 descr="羊皮纸"/>
          <p:cNvSpPr txBox="1">
            <a:spLocks noChangeArrowheads="1"/>
          </p:cNvSpPr>
          <p:nvPr/>
        </p:nvSpPr>
        <p:spPr bwMode="auto">
          <a:xfrm>
            <a:off x="609600" y="1196975"/>
            <a:ext cx="7924800" cy="3477875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）从有向图中选择一个没有前驱（即入度为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）的顶点并且输出它。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从图中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删去该顶点，并且删去从该顶点发出的全部有向边。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）重复上述两步，直到</a:t>
            </a:r>
            <a:r>
              <a:rPr kumimoji="1" lang="zh-CN" altLang="en-US" sz="22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剩余</a:t>
            </a:r>
            <a:r>
              <a:rPr kumimoji="1" lang="zh-CN" altLang="en-US" sz="22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的图中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不再存在没有前驱的顶点为止。</a:t>
            </a:r>
            <a:endParaRPr kumimoji="1" lang="zh-CN" altLang="en-US" sz="2200" b="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827088" y="428604"/>
            <a:ext cx="2808287" cy="47025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、拓扑</a:t>
            </a:r>
            <a:r>
              <a:rPr kumimoji="1"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排序步骤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4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Oval 4"/>
          <p:cNvSpPr>
            <a:spLocks noChangeArrowheads="1"/>
          </p:cNvSpPr>
          <p:nvPr/>
        </p:nvSpPr>
        <p:spPr bwMode="auto">
          <a:xfrm>
            <a:off x="755650" y="1052513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aseline="-25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053" name="Oval 5"/>
          <p:cNvSpPr>
            <a:spLocks noChangeArrowheads="1"/>
          </p:cNvSpPr>
          <p:nvPr/>
        </p:nvSpPr>
        <p:spPr bwMode="auto">
          <a:xfrm>
            <a:off x="1981200" y="1052513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58054" name="Oval 6"/>
          <p:cNvSpPr>
            <a:spLocks noChangeArrowheads="1"/>
          </p:cNvSpPr>
          <p:nvPr/>
        </p:nvSpPr>
        <p:spPr bwMode="auto">
          <a:xfrm>
            <a:off x="3132138" y="1052513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8055" name="Oval 7"/>
          <p:cNvSpPr>
            <a:spLocks noChangeArrowheads="1"/>
          </p:cNvSpPr>
          <p:nvPr/>
        </p:nvSpPr>
        <p:spPr bwMode="auto">
          <a:xfrm>
            <a:off x="1981200" y="3213100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8056" name="Oval 8"/>
          <p:cNvSpPr>
            <a:spLocks noChangeArrowheads="1"/>
          </p:cNvSpPr>
          <p:nvPr/>
        </p:nvSpPr>
        <p:spPr bwMode="auto">
          <a:xfrm>
            <a:off x="3094038" y="2636838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58057" name="Oval 9"/>
          <p:cNvSpPr>
            <a:spLocks noChangeArrowheads="1"/>
          </p:cNvSpPr>
          <p:nvPr/>
        </p:nvSpPr>
        <p:spPr bwMode="auto">
          <a:xfrm>
            <a:off x="3848100" y="2093913"/>
            <a:ext cx="504825" cy="576262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5940425" y="3140075"/>
            <a:ext cx="504825" cy="576263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baseline="-25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8059" name="Line 11"/>
          <p:cNvSpPr>
            <a:spLocks noChangeShapeType="1"/>
          </p:cNvSpPr>
          <p:nvPr/>
        </p:nvSpPr>
        <p:spPr bwMode="auto">
          <a:xfrm>
            <a:off x="1260475" y="1339850"/>
            <a:ext cx="720725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0" name="Line 12"/>
          <p:cNvSpPr>
            <a:spLocks noChangeShapeType="1"/>
          </p:cNvSpPr>
          <p:nvPr/>
        </p:nvSpPr>
        <p:spPr bwMode="auto">
          <a:xfrm>
            <a:off x="2484438" y="1339850"/>
            <a:ext cx="6477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1" name="Line 13"/>
          <p:cNvSpPr>
            <a:spLocks noChangeShapeType="1"/>
          </p:cNvSpPr>
          <p:nvPr/>
        </p:nvSpPr>
        <p:spPr bwMode="auto">
          <a:xfrm flipV="1">
            <a:off x="2339975" y="1555750"/>
            <a:ext cx="865188" cy="165735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2" name="Line 14"/>
          <p:cNvSpPr>
            <a:spLocks noChangeShapeType="1"/>
          </p:cNvSpPr>
          <p:nvPr/>
        </p:nvSpPr>
        <p:spPr bwMode="auto">
          <a:xfrm flipV="1">
            <a:off x="2484438" y="3068638"/>
            <a:ext cx="647700" cy="360362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3" name="Freeform 15"/>
          <p:cNvSpPr>
            <a:spLocks/>
          </p:cNvSpPr>
          <p:nvPr/>
        </p:nvSpPr>
        <p:spPr bwMode="auto">
          <a:xfrm>
            <a:off x="3563938" y="2547938"/>
            <a:ext cx="327025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06" y="0"/>
              </a:cxn>
            </a:cxnLst>
            <a:rect l="0" t="0" r="r" b="b"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4" name="Freeform 16"/>
          <p:cNvSpPr>
            <a:spLocks/>
          </p:cNvSpPr>
          <p:nvPr/>
        </p:nvSpPr>
        <p:spPr bwMode="auto">
          <a:xfrm>
            <a:off x="3624263" y="1468438"/>
            <a:ext cx="2389187" cy="174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5" y="1099"/>
              </a:cxn>
            </a:cxnLst>
            <a:rect l="0" t="0" r="r" b="b"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5" name="Freeform 17"/>
          <p:cNvSpPr>
            <a:spLocks/>
          </p:cNvSpPr>
          <p:nvPr/>
        </p:nvSpPr>
        <p:spPr bwMode="auto">
          <a:xfrm>
            <a:off x="2519363" y="3473450"/>
            <a:ext cx="3417887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153" y="0"/>
              </a:cxn>
            </a:cxnLst>
            <a:rect l="0" t="0" r="r" b="b"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6" name="Freeform 18"/>
          <p:cNvSpPr>
            <a:spLocks/>
          </p:cNvSpPr>
          <p:nvPr/>
        </p:nvSpPr>
        <p:spPr bwMode="auto">
          <a:xfrm>
            <a:off x="3509963" y="1595438"/>
            <a:ext cx="444500" cy="571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" y="360"/>
              </a:cxn>
            </a:cxnLst>
            <a:rect l="0" t="0" r="r" b="b"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noFill/>
          <a:ln w="19050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7" name="Text Box 19"/>
          <p:cNvSpPr txBox="1">
            <a:spLocks noChangeArrowheads="1"/>
          </p:cNvSpPr>
          <p:nvPr/>
        </p:nvSpPr>
        <p:spPr bwMode="auto">
          <a:xfrm>
            <a:off x="250825" y="144463"/>
            <a:ext cx="2535225" cy="476250"/>
          </a:xfrm>
          <a:prstGeom prst="rect">
            <a:avLst/>
          </a:prstGeom>
          <a:solidFill>
            <a:srgbClr val="339933"/>
          </a:solidFill>
          <a:ln w="19050" algn="ctr">
            <a:solidFill>
              <a:srgbClr val="339933"/>
            </a:solidFill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拓扑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排序演示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8068" name="Text Box 20"/>
          <p:cNvSpPr txBox="1">
            <a:spLocks noChangeArrowheads="1"/>
          </p:cNvSpPr>
          <p:nvPr/>
        </p:nvSpPr>
        <p:spPr bwMode="auto">
          <a:xfrm>
            <a:off x="684213" y="4005263"/>
            <a:ext cx="3455987" cy="43088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产生一个拓扑序列：</a:t>
            </a:r>
          </a:p>
        </p:txBody>
      </p:sp>
      <p:sp>
        <p:nvSpPr>
          <p:cNvPr id="258069" name="Text Box 21"/>
          <p:cNvSpPr txBox="1">
            <a:spLocks noChangeArrowheads="1"/>
          </p:cNvSpPr>
          <p:nvPr/>
        </p:nvSpPr>
        <p:spPr bwMode="auto">
          <a:xfrm>
            <a:off x="1187450" y="4868863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C</a:t>
            </a:r>
            <a:r>
              <a:rPr lang="en-US" altLang="zh-CN" sz="2200" baseline="-25000"/>
              <a:t>1</a:t>
            </a:r>
          </a:p>
        </p:txBody>
      </p: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1979613" y="4868863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C</a:t>
            </a:r>
            <a:r>
              <a:rPr lang="en-US" altLang="zh-CN" sz="2200" baseline="-25000"/>
              <a:t>3</a:t>
            </a:r>
          </a:p>
        </p:txBody>
      </p: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2700338" y="4868863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C</a:t>
            </a:r>
            <a:r>
              <a:rPr lang="en-US" altLang="zh-CN" sz="2200" baseline="-25000"/>
              <a:t>2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3492500" y="4868863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C</a:t>
            </a:r>
            <a:r>
              <a:rPr lang="en-US" altLang="zh-CN" sz="2200" baseline="-25000"/>
              <a:t>7</a:t>
            </a:r>
          </a:p>
        </p:txBody>
      </p:sp>
      <p:sp>
        <p:nvSpPr>
          <p:cNvPr id="258073" name="Text Box 25"/>
          <p:cNvSpPr txBox="1">
            <a:spLocks noChangeArrowheads="1"/>
          </p:cNvSpPr>
          <p:nvPr/>
        </p:nvSpPr>
        <p:spPr bwMode="auto">
          <a:xfrm>
            <a:off x="4211638" y="4864100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C</a:t>
            </a:r>
            <a:r>
              <a:rPr lang="en-US" altLang="zh-CN" sz="2200" baseline="-25000"/>
              <a:t>4</a:t>
            </a:r>
          </a:p>
        </p:txBody>
      </p:sp>
      <p:sp>
        <p:nvSpPr>
          <p:cNvPr id="258074" name="Text Box 26"/>
          <p:cNvSpPr txBox="1">
            <a:spLocks noChangeArrowheads="1"/>
          </p:cNvSpPr>
          <p:nvPr/>
        </p:nvSpPr>
        <p:spPr bwMode="auto">
          <a:xfrm>
            <a:off x="5003800" y="4864100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 err="1"/>
              <a:t>C</a:t>
            </a:r>
            <a:r>
              <a:rPr lang="en-US" altLang="zh-CN" sz="2200" baseline="-25000" dirty="0" err="1"/>
              <a:t>6</a:t>
            </a:r>
            <a:endParaRPr lang="en-US" altLang="zh-CN" sz="2200" baseline="-25000" dirty="0"/>
          </a:p>
        </p:txBody>
      </p:sp>
      <p:sp>
        <p:nvSpPr>
          <p:cNvPr id="258075" name="Text Box 27"/>
          <p:cNvSpPr txBox="1">
            <a:spLocks noChangeArrowheads="1"/>
          </p:cNvSpPr>
          <p:nvPr/>
        </p:nvSpPr>
        <p:spPr bwMode="auto">
          <a:xfrm>
            <a:off x="5724525" y="4864100"/>
            <a:ext cx="647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C</a:t>
            </a:r>
            <a:r>
              <a:rPr lang="en-US" altLang="zh-CN" sz="2200" baseline="-25000"/>
              <a:t>5</a:t>
            </a:r>
          </a:p>
        </p:txBody>
      </p:sp>
      <p:sp>
        <p:nvSpPr>
          <p:cNvPr id="258077" name="Text Box 29"/>
          <p:cNvSpPr txBox="1">
            <a:spLocks noChangeArrowheads="1"/>
          </p:cNvSpPr>
          <p:nvPr/>
        </p:nvSpPr>
        <p:spPr bwMode="auto">
          <a:xfrm>
            <a:off x="2627313" y="5661025"/>
            <a:ext cx="172878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排序完成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42417-E891-486C-9046-86025B85FCC4}" type="slidenum">
              <a:rPr lang="en-US" altLang="zh-CN" smtClean="0"/>
              <a:pPr/>
              <a:t>5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258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58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58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258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5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animBg="1"/>
      <p:bldP spid="258052" grpId="1" animBg="1"/>
      <p:bldP spid="258053" grpId="0" animBg="1"/>
      <p:bldP spid="258053" grpId="1" animBg="1"/>
      <p:bldP spid="258054" grpId="0" animBg="1"/>
      <p:bldP spid="258054" grpId="1" animBg="1"/>
      <p:bldP spid="258055" grpId="0" animBg="1"/>
      <p:bldP spid="258055" grpId="1" animBg="1"/>
      <p:bldP spid="258056" grpId="0" animBg="1"/>
      <p:bldP spid="258056" grpId="1" animBg="1"/>
      <p:bldP spid="258057" grpId="0" animBg="1"/>
      <p:bldP spid="258057" grpId="1" animBg="1"/>
      <p:bldP spid="258058" grpId="0" animBg="1"/>
      <p:bldP spid="258058" grpId="1" animBg="1"/>
      <p:bldP spid="258059" grpId="0" animBg="1"/>
      <p:bldP spid="258060" grpId="0" animBg="1"/>
      <p:bldP spid="258061" grpId="0" animBg="1"/>
      <p:bldP spid="258062" grpId="0" animBg="1"/>
      <p:bldP spid="258063" grpId="0" animBg="1"/>
      <p:bldP spid="258064" grpId="0" animBg="1"/>
      <p:bldP spid="258065" grpId="0" animBg="1"/>
      <p:bldP spid="258066" grpId="0" animBg="1"/>
      <p:bldP spid="258069" grpId="0"/>
      <p:bldP spid="258070" grpId="0"/>
      <p:bldP spid="258071" grpId="0"/>
      <p:bldP spid="258072" grpId="0"/>
      <p:bldP spid="258073" grpId="0"/>
      <p:bldP spid="258074" grpId="0"/>
      <p:bldP spid="258075" grpId="0"/>
      <p:bldP spid="2580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14348" y="2071678"/>
            <a:ext cx="5357850" cy="2403323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头结点类型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Vertex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data;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顶点信息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count; 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存放顶点入度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000" dirty="0" smtClean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ArcNode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firstarc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条边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VNode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827088" y="476250"/>
            <a:ext cx="3529012" cy="470257"/>
          </a:xfrm>
          <a:prstGeom prst="rect">
            <a:avLst/>
          </a:prstGeom>
          <a:ln>
            <a:headEnd/>
            <a:tailEnd type="none" w="med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、拓扑</a:t>
            </a:r>
            <a:r>
              <a:rPr kumimoji="1" lang="zh-CN" altLang="en-US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排序算法设计</a:t>
            </a:r>
            <a:endParaRPr lang="zh-CN" altLang="en-US" dirty="0">
              <a:solidFill>
                <a:srgbClr val="FF33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539751" y="1341438"/>
            <a:ext cx="6032514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邻接表定义中的</a:t>
            </a:r>
            <a:r>
              <a:rPr kumimoji="1" lang="en-US" altLang="zh-CN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VNode</a:t>
            </a:r>
            <a:r>
              <a:rPr kumimoji="1"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类型修改如下：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072066" y="2714620"/>
            <a:ext cx="2941658" cy="707886"/>
            <a:chOff x="5416556" y="2935428"/>
            <a:chExt cx="2941658" cy="707886"/>
          </a:xfrm>
        </p:grpSpPr>
        <p:cxnSp>
          <p:nvCxnSpPr>
            <p:cNvPr id="6" name="直接箭头连接符 5"/>
            <p:cNvCxnSpPr/>
            <p:nvPr/>
          </p:nvCxnSpPr>
          <p:spPr>
            <a:xfrm rot="10800000" flipV="1">
              <a:off x="5416556" y="3324225"/>
              <a:ext cx="126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72264" y="2935428"/>
              <a:ext cx="1785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用于找</a:t>
              </a:r>
              <a:r>
                <a:rPr kumimoji="1"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入度为</a:t>
              </a:r>
              <a:r>
                <a:rPr kumimoji="1" lang="en-US" altLang="zh-CN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zh-CN" altLang="en-US" sz="200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的顶点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6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44500" y="1038246"/>
            <a:ext cx="7127896" cy="42919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TopSort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(AdjGraph *G)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拓扑排序算法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int 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int St[MAXV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=-1;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的指针为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top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ArcNode *p;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(i=0;i&lt;G-&gt;n;i++)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入度置初值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G-&gt;adjlist[i].count=0;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for (i=0;i&lt;G-&gt;n;i++)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求所有顶点的入度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{	p=G-&gt;adjlist[i].firstarc;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 (p!=NULL)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        G-&gt;adjlist[p-&gt;adjvex].count++;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 p=p-&gt;nextarc;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5616575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拓扑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排序算法如下：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7554" y="357166"/>
            <a:ext cx="4000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修改后的含</a:t>
            </a:r>
            <a:r>
              <a:rPr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smtClean="0">
                <a:ea typeface="楷体" pitchFamily="49" charset="-122"/>
                <a:cs typeface="Times New Roman" pitchFamily="18" charset="0"/>
              </a:rPr>
              <a:t>个顶点的邻接表</a:t>
            </a:r>
            <a:endParaRPr lang="zh-CN" altLang="en-US" sz="220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>
            <a:off x="3561549" y="997727"/>
            <a:ext cx="214314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7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8</a:t>
            </a:fld>
            <a:r>
              <a:rPr lang="en-US" altLang="zh-CN" smtClean="0"/>
              <a:t>/11</a:t>
            </a:r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285720" y="285728"/>
            <a:ext cx="8572560" cy="62478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for (i=0;i&lt;G-&gt;n;i++)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将入度为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的顶点进栈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if (G-&gt;adjlist[i].count==0)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{	top++;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St[top]=i;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(top&gt;-1)</a:t>
            </a:r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栈不空循环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{	  i=St[top];top--;	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出栈一个顶点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printf("%d ",i);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输出该顶点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p=G-&gt;adjlist[i].firstarc;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找第一个邻接点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while (p!=NULL)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将顶点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的出边邻接点的入度减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endParaRPr lang="zh-CN" altLang="en-US" sz="20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{      j=p-&gt;adjvex;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G-&gt;adjlist[j].count--;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if (G-&gt;adjlist[j].count==0)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将入度为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的邻接点进栈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{      top++;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St[top]=j;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 p=p-&gt;nextarc;		</a:t>
            </a:r>
            <a:r>
              <a:rPr 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找下一个邻接点</a:t>
            </a: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zh-CN" altLang="en-US" sz="200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83582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例（补充）</a:t>
            </a:r>
            <a:r>
              <a:rPr lang="en-US" altLang="zh-CN" sz="28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对如图所示的图进行拓扑排序，可以得到不同的拓扑序列个数是</a:t>
            </a:r>
            <a:r>
              <a:rPr lang="en-US" u="sng" smtClean="0"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mtClean="0"/>
              <a:t>      A. 4		</a:t>
            </a:r>
            <a:r>
              <a:rPr lang="en-US" smtClean="0">
                <a:solidFill>
                  <a:srgbClr val="FF0000"/>
                </a:solidFill>
              </a:rPr>
              <a:t>B. 3</a:t>
            </a:r>
            <a:r>
              <a:rPr lang="en-US" smtClean="0"/>
              <a:t>		C. 2		D. 1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571736" y="2143116"/>
            <a:ext cx="3611272" cy="1857388"/>
            <a:chOff x="2960992" y="2285992"/>
            <a:chExt cx="3611272" cy="1857388"/>
          </a:xfrm>
        </p:grpSpPr>
        <p:sp>
          <p:nvSpPr>
            <p:cNvPr id="5" name="椭圆 4"/>
            <p:cNvSpPr/>
            <p:nvPr/>
          </p:nvSpPr>
          <p:spPr bwMode="auto">
            <a:xfrm>
              <a:off x="4493256" y="228599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2960992" y="288956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746810" y="3675380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746942" y="3675380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104264" y="2889562"/>
              <a:ext cx="468000" cy="46800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CN" altLang="en-US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>
              <a:stCxn id="6" idx="5"/>
              <a:endCxn id="7" idx="1"/>
            </p:cNvCxnSpPr>
            <p:nvPr/>
          </p:nvCxnSpPr>
          <p:spPr>
            <a:xfrm rot="16200000" flipH="1">
              <a:off x="3360455" y="3289025"/>
              <a:ext cx="454892" cy="4548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7"/>
              <a:endCxn id="5" idx="2"/>
            </p:cNvCxnSpPr>
            <p:nvPr/>
          </p:nvCxnSpPr>
          <p:spPr>
            <a:xfrm rot="5400000" flipH="1" flipV="1">
              <a:off x="3707802" y="2172646"/>
              <a:ext cx="438107" cy="11328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6"/>
              <a:endCxn id="9" idx="1"/>
            </p:cNvCxnSpPr>
            <p:nvPr/>
          </p:nvCxnSpPr>
          <p:spPr>
            <a:xfrm>
              <a:off x="4961256" y="2519992"/>
              <a:ext cx="1211545" cy="4381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6"/>
              <a:endCxn id="8" idx="2"/>
            </p:cNvCxnSpPr>
            <p:nvPr/>
          </p:nvCxnSpPr>
          <p:spPr>
            <a:xfrm>
              <a:off x="4214810" y="3909380"/>
              <a:ext cx="532132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6"/>
              <a:endCxn id="9" idx="3"/>
            </p:cNvCxnSpPr>
            <p:nvPr/>
          </p:nvCxnSpPr>
          <p:spPr>
            <a:xfrm flipV="1">
              <a:off x="5214942" y="3289025"/>
              <a:ext cx="957859" cy="6203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6"/>
              <a:endCxn id="8" idx="1"/>
            </p:cNvCxnSpPr>
            <p:nvPr/>
          </p:nvCxnSpPr>
          <p:spPr>
            <a:xfrm>
              <a:off x="3428992" y="3123562"/>
              <a:ext cx="1386487" cy="6203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14348" y="4429132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解：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不同的拓扑序列有：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aebcd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abced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i="1" smtClean="0">
                <a:ea typeface="楷体" pitchFamily="49" charset="-122"/>
                <a:cs typeface="Times New Roman" pitchFamily="18" charset="0"/>
              </a:rPr>
              <a:t>abecd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。答案为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6446" y="3571876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注：</a:t>
            </a:r>
            <a:r>
              <a:rPr 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2010</a:t>
            </a:r>
            <a:r>
              <a:rPr lang="zh-CN" altLang="en-US" sz="20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年全国考研题</a:t>
            </a:r>
            <a:endParaRPr lang="zh-CN" altLang="en-US" sz="200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E100-E3B4-4BC2-8880-2F13DC258A99}" type="slidenum">
              <a:rPr lang="en-US" altLang="zh-CN" smtClean="0"/>
              <a:pPr/>
              <a:t>9</a:t>
            </a:fld>
            <a:r>
              <a:rPr lang="en-US" altLang="zh-CN" smtClean="0"/>
              <a:t>/11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2779</TotalTime>
  <Words>479</Words>
  <Application>Microsoft PowerPoint</Application>
  <PresentationFormat>全屏显示(4:3)</PresentationFormat>
  <Paragraphs>136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1061</cp:revision>
  <dcterms:created xsi:type="dcterms:W3CDTF">2004-10-20T02:22:59Z</dcterms:created>
  <dcterms:modified xsi:type="dcterms:W3CDTF">2017-05-20T06:43:58Z</dcterms:modified>
</cp:coreProperties>
</file>