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35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78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7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00CC"/>
    <a:srgbClr val="3333CC"/>
    <a:srgbClr val="3366FF"/>
    <a:srgbClr val="339933"/>
    <a:srgbClr val="DDDDDD"/>
    <a:srgbClr val="C0C0C0"/>
    <a:srgbClr val="D1DCBE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893" autoAdjust="0"/>
    <p:restoredTop sz="94685" autoAdjust="0"/>
  </p:normalViewPr>
  <p:slideViewPr>
    <p:cSldViewPr>
      <p:cViewPr varScale="1">
        <p:scale>
          <a:sx n="60" d="100"/>
          <a:sy n="60" d="100"/>
        </p:scale>
        <p:origin x="-15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3D0ED-B7C9-4EC0-A9BA-B1ED8D3B73B8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158D0-FEF9-42FF-BDE0-4429962295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8AA1-F43B-447F-A8F7-D3B7368153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5EF5-8EF9-415E-86C4-9BE7B98CEF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00A-7EB8-4F73-80B3-202CDE9972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D6F42417-E891-486C-9046-86025B85FCC4}" type="slidenum">
              <a:rPr lang="en-US" altLang="zh-CN" smtClean="0"/>
              <a:pPr/>
              <a:t>‹#›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6D00-78A1-4EE0-B664-5AFFF22F29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1D35-CE69-4758-BF5E-DD0668D8D6A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0E55-88AC-4CE1-859B-9181DEAF48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1D15-4F13-4B41-A30E-8968D1116C8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0ABFE100-E3B4-4BC2-8880-2F13DC258A99}" type="slidenum">
              <a:rPr lang="en-US" altLang="zh-CN" smtClean="0"/>
              <a:pPr/>
              <a:t>‹#›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D5CE-3FCB-4877-B964-E8E5A2D593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9C6A-8C6D-4594-B540-AF793A6E33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C9E15-DAA7-49EF-991E-FA355F188A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612806" y="2362511"/>
            <a:ext cx="8388350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用一个带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权有向图（</a:t>
            </a:r>
            <a:r>
              <a:rPr kumimoji="1"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DAG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）描述工程的预计</a:t>
            </a: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进度。</a:t>
            </a:r>
            <a:endParaRPr kumimoji="1" lang="en-US" altLang="zh-CN" sz="2200" dirty="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表示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事件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，有向边表示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，边</a:t>
            </a:r>
            <a:r>
              <a:rPr kumimoji="1" lang="en-US" altLang="zh-CN" sz="22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的权</a:t>
            </a:r>
            <a:r>
              <a:rPr kumimoji="1" lang="en-US" altLang="zh-CN" sz="22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表示完成活动</a:t>
            </a:r>
            <a:r>
              <a:rPr kumimoji="1" lang="en-US" altLang="zh-CN" sz="22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所需的时间（比如</a:t>
            </a: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天数）。</a:t>
            </a:r>
            <a:endParaRPr kumimoji="1" lang="en-US" altLang="zh-CN" sz="2200" dirty="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图中入度为</a:t>
            </a:r>
            <a:r>
              <a:rPr kumimoji="1" lang="en-US" altLang="zh-CN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的顶点表示工程的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开始事件</a:t>
            </a: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（如开工仪式），出度为</a:t>
            </a:r>
            <a:r>
              <a:rPr kumimoji="1" lang="en-US" altLang="zh-CN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的顶点表示工程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结束事件</a:t>
            </a:r>
            <a:r>
              <a:rPr kumimoji="1"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642910" y="1569353"/>
            <a:ext cx="3168650" cy="457200"/>
          </a:xfrm>
          <a:prstGeom prst="rect">
            <a:avLst/>
          </a:prstGeom>
          <a:solidFill>
            <a:schemeClr val="accent2"/>
          </a:solidFill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、什么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是</a:t>
            </a:r>
            <a:r>
              <a:rPr kumimoji="1"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AOE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网</a:t>
            </a:r>
          </a:p>
        </p:txBody>
      </p:sp>
      <p:sp>
        <p:nvSpPr>
          <p:cNvPr id="4" name="Text Box 12" descr="信纸"/>
          <p:cNvSpPr txBox="1">
            <a:spLocks noChangeArrowheads="1"/>
          </p:cNvSpPr>
          <p:nvPr/>
        </p:nvSpPr>
        <p:spPr bwMode="auto">
          <a:xfrm>
            <a:off x="2071670" y="642918"/>
            <a:ext cx="4800600" cy="5794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8.7  </a:t>
            </a:r>
            <a:r>
              <a:rPr kumimoji="1" lang="en-US" altLang="zh-CN" sz="3200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AOE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网与关键路径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500298" y="4926939"/>
            <a:ext cx="4500594" cy="1002391"/>
            <a:chOff x="2500298" y="4929198"/>
            <a:chExt cx="4500594" cy="1002391"/>
          </a:xfrm>
        </p:grpSpPr>
        <p:sp>
          <p:nvSpPr>
            <p:cNvPr id="5" name="TextBox 4"/>
            <p:cNvSpPr txBox="1"/>
            <p:nvPr/>
          </p:nvSpPr>
          <p:spPr>
            <a:xfrm>
              <a:off x="2500298" y="5500702"/>
              <a:ext cx="45005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dirty="0" err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AOE</a:t>
              </a:r>
              <a:r>
                <a:rPr kumimoji="1" lang="zh-CN" altLang="en-US" sz="22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网（</a:t>
              </a:r>
              <a:r>
                <a:rPr kumimoji="1" lang="en-US" altLang="zh-CN" sz="22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Activity On Edge</a:t>
              </a:r>
              <a:r>
                <a:rPr kumimoji="1" lang="zh-CN" altLang="en-US" sz="22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） </a:t>
              </a:r>
              <a:endParaRPr lang="zh-CN" altLang="en-US" sz="22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4500562" y="4929198"/>
              <a:ext cx="214314" cy="500066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685800" y="3396809"/>
            <a:ext cx="8001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7</a:t>
            </a:r>
            <a:r>
              <a:rPr kumimoji="1" lang="en-US" altLang="zh-CN" sz="2000" dirty="0">
                <a:solidFill>
                  <a:srgbClr val="0000FF"/>
                </a:solidFill>
              </a:rPr>
              <a:t>)=16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8</a:t>
            </a:r>
            <a:r>
              <a:rPr kumimoji="1" lang="en-US" altLang="zh-CN" sz="2000" dirty="0">
                <a:solidFill>
                  <a:srgbClr val="0000FF"/>
                </a:solidFill>
              </a:rPr>
              <a:t>)=14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6</a:t>
            </a:r>
            <a:r>
              <a:rPr kumimoji="1" lang="en-US" altLang="zh-CN" sz="2000" dirty="0">
                <a:solidFill>
                  <a:srgbClr val="0000FF"/>
                </a:solidFill>
              </a:rPr>
              <a:t>)=7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FF0000"/>
                </a:solidFill>
              </a:rPr>
              <a:t>ee</a:t>
            </a:r>
            <a:r>
              <a:rPr kumimoji="1" lang="en-US" altLang="zh-CN" sz="2000" dirty="0">
                <a:solidFill>
                  <a:srgbClr val="FF0000"/>
                </a:solidFill>
              </a:rPr>
              <a:t>(</a:t>
            </a:r>
            <a:r>
              <a:rPr kumimoji="1" lang="en-US" altLang="zh-CN" sz="2000" i="1" dirty="0">
                <a:solidFill>
                  <a:srgbClr val="FF0000"/>
                </a:solidFill>
              </a:rPr>
              <a:t>I</a:t>
            </a:r>
            <a:r>
              <a:rPr kumimoji="1" lang="en-US" altLang="zh-CN" sz="2000" dirty="0">
                <a:solidFill>
                  <a:srgbClr val="FF0000"/>
                </a:solidFill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</a:rPr>
              <a:t>=MAX{</a:t>
            </a:r>
            <a:r>
              <a:rPr kumimoji="1" lang="en-US" altLang="zh-CN" sz="2000" dirty="0" err="1">
                <a:solidFill>
                  <a:srgbClr val="0000FF"/>
                </a:solidFill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10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11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9</a:t>
            </a:r>
            <a:r>
              <a:rPr kumimoji="1" lang="en-US" altLang="zh-CN" sz="2000" dirty="0">
                <a:solidFill>
                  <a:srgbClr val="0000FF"/>
                </a:solidFill>
              </a:rPr>
              <a:t>)}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</a:rPr>
              <a:t>            =MAX(18</a:t>
            </a:r>
            <a:r>
              <a:rPr kumimoji="1" lang="zh-CN" altLang="en-US" sz="2000" dirty="0">
                <a:solidFill>
                  <a:srgbClr val="0000FF"/>
                </a:solidFill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</a:rPr>
              <a:t>18</a:t>
            </a:r>
            <a:r>
              <a:rPr kumimoji="1" lang="zh-CN" altLang="en-US" sz="2000" dirty="0">
                <a:solidFill>
                  <a:srgbClr val="0000FF"/>
                </a:solidFill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</a:rPr>
              <a:t>11}=18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85786" y="571480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4</a:t>
              </a:r>
              <a:r>
                <a:rPr lang="en-US" altLang="zh-CN" sz="1800" dirty="0" smtClean="0"/>
                <a:t>=1</a:t>
              </a:r>
              <a:endParaRPr lang="zh-CN" altLang="en-US" sz="18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smtClean="0"/>
                <a:t>=6</a:t>
              </a:r>
              <a:endParaRPr lang="zh-CN" altLang="en-US" sz="1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smtClean="0"/>
                <a:t>=4</a:t>
              </a:r>
              <a:endParaRPr lang="zh-CN" alt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smtClean="0"/>
                <a:t>=5</a:t>
              </a:r>
              <a:endParaRPr lang="zh-CN" altLang="en-US" sz="18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6</a:t>
              </a:r>
              <a:r>
                <a:rPr lang="en-US" altLang="zh-CN" sz="1800" dirty="0" smtClean="0"/>
                <a:t>=2</a:t>
              </a:r>
              <a:endParaRPr lang="zh-CN" altLang="en-US" sz="18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5</a:t>
              </a:r>
              <a:r>
                <a:rPr lang="en-US" altLang="zh-CN" sz="1800" dirty="0" smtClean="0"/>
                <a:t>=1</a:t>
              </a:r>
              <a:endParaRPr lang="zh-CN" altLang="en-US" sz="18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7</a:t>
              </a:r>
              <a:r>
                <a:rPr lang="en-US" altLang="zh-CN" sz="1800" dirty="0" smtClean="0"/>
                <a:t>=9</a:t>
              </a:r>
              <a:endParaRPr lang="zh-CN" altLang="en-US" sz="18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8</a:t>
              </a:r>
              <a:r>
                <a:rPr lang="en-US" altLang="zh-CN" sz="1800" dirty="0" smtClean="0"/>
                <a:t>=7</a:t>
              </a:r>
              <a:endParaRPr lang="zh-CN" altLang="en-US" sz="18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10</a:t>
              </a:r>
              <a:r>
                <a:rPr lang="en-US" altLang="zh-CN" sz="1800" dirty="0" smtClean="0"/>
                <a:t>=2</a:t>
              </a:r>
              <a:endParaRPr lang="zh-CN" altLang="en-US" sz="1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11</a:t>
              </a:r>
              <a:r>
                <a:rPr lang="en-US" altLang="zh-CN" sz="1800" dirty="0" smtClean="0"/>
                <a:t>=4</a:t>
              </a:r>
              <a:endParaRPr lang="zh-CN" altLang="en-US" sz="18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9</a:t>
              </a:r>
              <a:r>
                <a:rPr lang="en-US" altLang="zh-CN" sz="1800" dirty="0" smtClean="0"/>
                <a:t>=4</a:t>
              </a:r>
              <a:endParaRPr lang="zh-CN" altLang="en-US" sz="1800" dirty="0"/>
            </a:p>
          </p:txBody>
        </p:sp>
      </p:grpSp>
      <p:sp>
        <p:nvSpPr>
          <p:cNvPr id="36" name="右箭头 35"/>
          <p:cNvSpPr/>
          <p:nvPr/>
        </p:nvSpPr>
        <p:spPr>
          <a:xfrm>
            <a:off x="1000100" y="3000372"/>
            <a:ext cx="6786610" cy="21431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10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1187450" y="4144226"/>
            <a:ext cx="53340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</a:rPr>
              <a:t>)=18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+mj-ea"/>
                <a:ea typeface="+mj-ea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9</a:t>
            </a:r>
            <a:r>
              <a:rPr kumimoji="1" lang="en-US" altLang="zh-CN" sz="2000" dirty="0">
                <a:solidFill>
                  <a:srgbClr val="0000FF"/>
                </a:solidFill>
              </a:rPr>
              <a:t>)=14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11</a:t>
            </a:r>
            <a:r>
              <a:rPr kumimoji="1" lang="en-US" altLang="zh-CN" sz="2000" dirty="0">
                <a:solidFill>
                  <a:srgbClr val="0000FF"/>
                </a:solidFill>
              </a:rPr>
              <a:t>)=14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10</a:t>
            </a:r>
            <a:r>
              <a:rPr kumimoji="1" lang="en-US" altLang="zh-CN" sz="2000" dirty="0">
                <a:solidFill>
                  <a:srgbClr val="0000FF"/>
                </a:solidFill>
              </a:rPr>
              <a:t>)=16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539750" y="3207601"/>
            <a:ext cx="8064500" cy="83099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拓扑序列为</a:t>
            </a:r>
            <a:r>
              <a:rPr kumimoji="1" lang="en-US" altLang="zh-CN" i="1" dirty="0" err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ABCDEFGHI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，按拓扑逆序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IHGFEDCBA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计算各事件的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le(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如下：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57224" y="214290"/>
            <a:ext cx="6429420" cy="2357454"/>
            <a:chOff x="785786" y="3357562"/>
            <a:chExt cx="6429420" cy="2357454"/>
          </a:xfrm>
        </p:grpSpPr>
        <p:sp>
          <p:nvSpPr>
            <p:cNvPr id="6" name="椭圆 5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6"/>
              <a:endCxn id="8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5"/>
              <a:endCxn id="9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4</a:t>
              </a:r>
              <a:r>
                <a:rPr lang="en-US" altLang="zh-CN" sz="1800" dirty="0" smtClean="0"/>
                <a:t>=1</a:t>
              </a:r>
              <a:endParaRPr lang="zh-CN" altLang="en-US" sz="18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smtClean="0"/>
                <a:t>=6</a:t>
              </a:r>
              <a:endParaRPr lang="zh-CN" alt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smtClean="0"/>
                <a:t>=4</a:t>
              </a:r>
              <a:endParaRPr lang="zh-CN" altLang="en-US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smtClean="0"/>
                <a:t>=5</a:t>
              </a:r>
              <a:endParaRPr lang="zh-CN" altLang="en-US" sz="1800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直接箭头连接符 21"/>
            <p:cNvCxnSpPr>
              <a:stCxn id="7" idx="6"/>
              <a:endCxn id="17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6"/>
              <a:endCxn id="17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7"/>
              <a:endCxn id="20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5"/>
              <a:endCxn id="21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8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9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19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8" idx="6"/>
              <a:endCxn id="19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6</a:t>
              </a:r>
              <a:r>
                <a:rPr lang="en-US" altLang="zh-CN" sz="1800" dirty="0" smtClean="0"/>
                <a:t>=2</a:t>
              </a:r>
              <a:endParaRPr lang="zh-CN" altLang="en-US" sz="18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5</a:t>
              </a:r>
              <a:r>
                <a:rPr lang="en-US" altLang="zh-CN" sz="1800" dirty="0" smtClean="0"/>
                <a:t>=1</a:t>
              </a:r>
              <a:endParaRPr lang="zh-CN" altLang="en-US" sz="18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7</a:t>
              </a:r>
              <a:r>
                <a:rPr lang="en-US" altLang="zh-CN" sz="1800" dirty="0" smtClean="0"/>
                <a:t>=9</a:t>
              </a:r>
              <a:endParaRPr lang="zh-CN" altLang="en-US" sz="18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8</a:t>
              </a:r>
              <a:r>
                <a:rPr lang="en-US" altLang="zh-CN" sz="1800" dirty="0" smtClean="0"/>
                <a:t>=7</a:t>
              </a:r>
              <a:endParaRPr lang="zh-CN" altLang="en-US" sz="18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10</a:t>
              </a:r>
              <a:r>
                <a:rPr lang="en-US" altLang="zh-CN" sz="1800" dirty="0" smtClean="0"/>
                <a:t>=2</a:t>
              </a:r>
              <a:endParaRPr lang="zh-CN" altLang="en-US" sz="1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11</a:t>
              </a:r>
              <a:r>
                <a:rPr lang="en-US" altLang="zh-CN" sz="1800" dirty="0" smtClean="0"/>
                <a:t>=4</a:t>
              </a:r>
              <a:endParaRPr lang="zh-CN" altLang="en-US" sz="1800" dirty="0"/>
            </a:p>
          </p:txBody>
        </p:sp>
        <p:sp>
          <p:nvSpPr>
            <p:cNvPr id="36" name="TextBox 35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9</a:t>
              </a:r>
              <a:r>
                <a:rPr lang="en-US" altLang="zh-CN" sz="1800" dirty="0" smtClean="0"/>
                <a:t>=4</a:t>
              </a:r>
              <a:endParaRPr lang="zh-CN" altLang="en-US" sz="1800" dirty="0"/>
            </a:p>
          </p:txBody>
        </p:sp>
      </p:grpSp>
      <p:sp>
        <p:nvSpPr>
          <p:cNvPr id="37" name="左箭头 36"/>
          <p:cNvSpPr/>
          <p:nvPr/>
        </p:nvSpPr>
        <p:spPr>
          <a:xfrm>
            <a:off x="1000100" y="2714620"/>
            <a:ext cx="6500858" cy="21431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785786" y="3429000"/>
            <a:ext cx="753588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</a:rPr>
              <a:t>)=MIN(le(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7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8</a:t>
            </a:r>
            <a:r>
              <a:rPr kumimoji="1" lang="en-US" altLang="zh-CN" sz="2000" dirty="0">
                <a:solidFill>
                  <a:srgbClr val="0000FF"/>
                </a:solidFill>
              </a:rPr>
              <a:t>)}={7</a:t>
            </a:r>
            <a:r>
              <a:rPr kumimoji="1" lang="zh-CN" altLang="en-US" sz="2000" dirty="0">
                <a:solidFill>
                  <a:srgbClr val="0000FF"/>
                </a:solidFill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</a:rPr>
              <a:t>7}=7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6</a:t>
            </a:r>
            <a:r>
              <a:rPr kumimoji="1" lang="en-US" altLang="zh-CN" sz="2000" dirty="0">
                <a:solidFill>
                  <a:srgbClr val="0000FF"/>
                </a:solidFill>
              </a:rPr>
              <a:t>)=12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5</a:t>
            </a:r>
            <a:r>
              <a:rPr kumimoji="1" lang="en-US" altLang="zh-CN" sz="2000" dirty="0">
                <a:solidFill>
                  <a:srgbClr val="0000FF"/>
                </a:solidFill>
              </a:rPr>
              <a:t>)=6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4</a:t>
            </a:r>
            <a:r>
              <a:rPr kumimoji="1" lang="en-US" altLang="zh-CN" sz="2000" dirty="0">
                <a:solidFill>
                  <a:srgbClr val="0000FF"/>
                </a:solidFill>
              </a:rPr>
              <a:t>)=6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00"/>
                </a:solidFill>
              </a:rPr>
              <a:t>le(</a:t>
            </a:r>
            <a:r>
              <a:rPr kumimoji="1" lang="en-US" altLang="zh-CN" sz="2000" i="1" dirty="0">
                <a:solidFill>
                  <a:srgbClr val="FF0000"/>
                </a:solidFill>
              </a:rPr>
              <a:t>A</a:t>
            </a:r>
            <a:r>
              <a:rPr kumimoji="1" lang="en-US" altLang="zh-CN" sz="2000" dirty="0">
                <a:solidFill>
                  <a:srgbClr val="FF0000"/>
                </a:solidFill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</a:rPr>
              <a:t>=MIN(le(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</a:rPr>
              <a:t>le(</a:t>
            </a:r>
            <a:r>
              <a:rPr kumimoji="1" lang="en-US" altLang="zh-CN" sz="2000" i="1" dirty="0">
                <a:solidFill>
                  <a:srgbClr val="0000FF"/>
                </a:solidFill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</a:rPr>
              <a:t>c(</a:t>
            </a:r>
            <a:r>
              <a:rPr kumimoji="1" lang="en-US" altLang="zh-CN" sz="2000" i="1" dirty="0" err="1">
                <a:solidFill>
                  <a:srgbClr val="0000FF"/>
                </a:solidFill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</a:rPr>
              <a:t>3</a:t>
            </a:r>
            <a:r>
              <a:rPr kumimoji="1" lang="en-US" altLang="zh-CN" sz="2000" dirty="0">
                <a:solidFill>
                  <a:srgbClr val="0000FF"/>
                </a:solidFill>
              </a:rPr>
              <a:t>)}={0</a:t>
            </a:r>
            <a:r>
              <a:rPr kumimoji="1" lang="zh-CN" altLang="en-US" sz="2000" dirty="0">
                <a:solidFill>
                  <a:srgbClr val="0000FF"/>
                </a:solidFill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</a:rPr>
              <a:t>7}=0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71538" y="285728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4</a:t>
              </a:r>
              <a:r>
                <a:rPr lang="en-US" altLang="zh-CN" sz="1800" dirty="0" smtClean="0"/>
                <a:t>=1</a:t>
              </a:r>
              <a:endParaRPr lang="zh-CN" altLang="en-US" sz="18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smtClean="0"/>
                <a:t>=6</a:t>
              </a:r>
              <a:endParaRPr lang="zh-CN" altLang="en-US" sz="1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smtClean="0"/>
                <a:t>=4</a:t>
              </a:r>
              <a:endParaRPr lang="zh-CN" alt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smtClean="0"/>
                <a:t>=5</a:t>
              </a:r>
              <a:endParaRPr lang="zh-CN" altLang="en-US" sz="18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6</a:t>
              </a:r>
              <a:r>
                <a:rPr lang="en-US" altLang="zh-CN" sz="1800" dirty="0" smtClean="0"/>
                <a:t>=2</a:t>
              </a:r>
              <a:endParaRPr lang="zh-CN" altLang="en-US" sz="18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5</a:t>
              </a:r>
              <a:r>
                <a:rPr lang="en-US" altLang="zh-CN" sz="1800" dirty="0" smtClean="0"/>
                <a:t>=1</a:t>
              </a:r>
              <a:endParaRPr lang="zh-CN" altLang="en-US" sz="18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7</a:t>
              </a:r>
              <a:r>
                <a:rPr lang="en-US" altLang="zh-CN" sz="1800" dirty="0" smtClean="0"/>
                <a:t>=9</a:t>
              </a:r>
              <a:endParaRPr lang="zh-CN" altLang="en-US" sz="18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8</a:t>
              </a:r>
              <a:r>
                <a:rPr lang="en-US" altLang="zh-CN" sz="1800" dirty="0" smtClean="0"/>
                <a:t>=7</a:t>
              </a:r>
              <a:endParaRPr lang="zh-CN" altLang="en-US" sz="18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10</a:t>
              </a:r>
              <a:r>
                <a:rPr lang="en-US" altLang="zh-CN" sz="1800" dirty="0" smtClean="0"/>
                <a:t>=2</a:t>
              </a:r>
              <a:endParaRPr lang="zh-CN" altLang="en-US" sz="1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11</a:t>
              </a:r>
              <a:r>
                <a:rPr lang="en-US" altLang="zh-CN" sz="1800" dirty="0" smtClean="0"/>
                <a:t>=4</a:t>
              </a:r>
              <a:endParaRPr lang="zh-CN" altLang="en-US" sz="18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9</a:t>
              </a:r>
              <a:r>
                <a:rPr lang="en-US" altLang="zh-CN" sz="1800" dirty="0" smtClean="0"/>
                <a:t>=4</a:t>
              </a:r>
              <a:endParaRPr lang="zh-CN" altLang="en-US" sz="1800" dirty="0"/>
            </a:p>
          </p:txBody>
        </p:sp>
      </p:grpSp>
      <p:sp>
        <p:nvSpPr>
          <p:cNvPr id="36" name="左箭头 35"/>
          <p:cNvSpPr/>
          <p:nvPr/>
        </p:nvSpPr>
        <p:spPr>
          <a:xfrm>
            <a:off x="1000100" y="2714620"/>
            <a:ext cx="6500858" cy="21431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1187450" y="3429000"/>
            <a:ext cx="7373938" cy="260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计算各活动的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如下：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)=0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)-6=0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sz="20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)=0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)-4=2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)=0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)-5=7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)=7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)=6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)-1=6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sz="20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)=4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)-1=6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)=2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00100" y="571480"/>
            <a:ext cx="6429420" cy="2357454"/>
            <a:chOff x="785786" y="3357562"/>
            <a:chExt cx="6429420" cy="2357454"/>
          </a:xfrm>
        </p:grpSpPr>
        <p:sp>
          <p:nvSpPr>
            <p:cNvPr id="6" name="椭圆 5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6"/>
              <a:endCxn id="8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5"/>
              <a:endCxn id="9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4</a:t>
              </a:r>
              <a:r>
                <a:rPr lang="en-US" altLang="zh-CN" sz="1800" dirty="0" smtClean="0"/>
                <a:t>=1</a:t>
              </a:r>
              <a:endParaRPr lang="zh-CN" altLang="en-US" sz="18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smtClean="0"/>
                <a:t>=6</a:t>
              </a:r>
              <a:endParaRPr lang="zh-CN" alt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smtClean="0"/>
                <a:t>=4</a:t>
              </a:r>
              <a:endParaRPr lang="zh-CN" altLang="en-US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smtClean="0"/>
                <a:t>=5</a:t>
              </a:r>
              <a:endParaRPr lang="zh-CN" altLang="en-US" sz="1800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直接箭头连接符 21"/>
            <p:cNvCxnSpPr>
              <a:stCxn id="7" idx="6"/>
              <a:endCxn id="17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6"/>
              <a:endCxn id="17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7"/>
              <a:endCxn id="20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5"/>
              <a:endCxn id="21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8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9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19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8" idx="6"/>
              <a:endCxn id="19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6</a:t>
              </a:r>
              <a:r>
                <a:rPr lang="en-US" altLang="zh-CN" sz="1800" dirty="0" smtClean="0"/>
                <a:t>=2</a:t>
              </a:r>
              <a:endParaRPr lang="zh-CN" altLang="en-US" sz="18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5</a:t>
              </a:r>
              <a:r>
                <a:rPr lang="en-US" altLang="zh-CN" sz="1800" dirty="0" smtClean="0"/>
                <a:t>=1</a:t>
              </a:r>
              <a:endParaRPr lang="zh-CN" altLang="en-US" sz="18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7</a:t>
              </a:r>
              <a:r>
                <a:rPr lang="en-US" altLang="zh-CN" sz="1800" dirty="0" smtClean="0"/>
                <a:t>=9</a:t>
              </a:r>
              <a:endParaRPr lang="zh-CN" altLang="en-US" sz="18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8</a:t>
              </a:r>
              <a:r>
                <a:rPr lang="en-US" altLang="zh-CN" sz="1800" dirty="0" smtClean="0"/>
                <a:t>=7</a:t>
              </a:r>
              <a:endParaRPr lang="zh-CN" altLang="en-US" sz="18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10</a:t>
              </a:r>
              <a:r>
                <a:rPr lang="en-US" altLang="zh-CN" sz="1800" dirty="0" smtClean="0"/>
                <a:t>=2</a:t>
              </a:r>
              <a:endParaRPr lang="zh-CN" altLang="en-US" sz="1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11</a:t>
              </a:r>
              <a:r>
                <a:rPr lang="en-US" altLang="zh-CN" sz="1800" dirty="0" smtClean="0"/>
                <a:t>=4</a:t>
              </a:r>
              <a:endParaRPr lang="zh-CN" altLang="en-US" sz="1800" dirty="0"/>
            </a:p>
          </p:txBody>
        </p:sp>
        <p:sp>
          <p:nvSpPr>
            <p:cNvPr id="36" name="TextBox 35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9</a:t>
              </a:r>
              <a:r>
                <a:rPr lang="en-US" altLang="zh-CN" sz="1800" dirty="0" smtClean="0"/>
                <a:t>=4</a:t>
              </a:r>
              <a:endParaRPr lang="zh-CN" altLang="en-US" sz="1800" dirty="0"/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750891" y="3357562"/>
            <a:ext cx="7321571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)=5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	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)-2=12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	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)=7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)=7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	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)-9=7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	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sz="20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)=7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	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)-7=7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	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sz="20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)=7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	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)-4=10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	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)=3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)=16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)-2=16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	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sz="20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)=14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)=le(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)-4=14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	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d(</a:t>
            </a:r>
            <a:r>
              <a:rPr kumimoji="1" lang="en-US" altLang="zh-CN" sz="20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)=0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00100" y="571480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4</a:t>
              </a:r>
              <a:r>
                <a:rPr lang="en-US" altLang="zh-CN" sz="1800" dirty="0" smtClean="0"/>
                <a:t>=1</a:t>
              </a:r>
              <a:endParaRPr lang="zh-CN" altLang="en-US" sz="18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smtClean="0"/>
                <a:t>=6</a:t>
              </a:r>
              <a:endParaRPr lang="zh-CN" altLang="en-US" sz="1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smtClean="0"/>
                <a:t>=4</a:t>
              </a:r>
              <a:endParaRPr lang="zh-CN" alt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smtClean="0"/>
                <a:t>=5</a:t>
              </a:r>
              <a:endParaRPr lang="zh-CN" altLang="en-US" sz="18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6</a:t>
              </a:r>
              <a:r>
                <a:rPr lang="en-US" altLang="zh-CN" sz="1800" dirty="0" smtClean="0"/>
                <a:t>=2</a:t>
              </a:r>
              <a:endParaRPr lang="zh-CN" altLang="en-US" sz="18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5</a:t>
              </a:r>
              <a:r>
                <a:rPr lang="en-US" altLang="zh-CN" sz="1800" dirty="0" smtClean="0"/>
                <a:t>=1</a:t>
              </a:r>
              <a:endParaRPr lang="zh-CN" altLang="en-US" sz="18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7</a:t>
              </a:r>
              <a:r>
                <a:rPr lang="en-US" altLang="zh-CN" sz="1800" dirty="0" smtClean="0"/>
                <a:t>=9</a:t>
              </a:r>
              <a:endParaRPr lang="zh-CN" altLang="en-US" sz="18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8</a:t>
              </a:r>
              <a:r>
                <a:rPr lang="en-US" altLang="zh-CN" sz="1800" dirty="0" smtClean="0"/>
                <a:t>=7</a:t>
              </a:r>
              <a:endParaRPr lang="zh-CN" altLang="en-US" sz="18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10</a:t>
              </a:r>
              <a:r>
                <a:rPr lang="en-US" altLang="zh-CN" sz="1800" dirty="0" smtClean="0"/>
                <a:t>=2</a:t>
              </a:r>
              <a:endParaRPr lang="zh-CN" altLang="en-US" sz="1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11</a:t>
              </a:r>
              <a:r>
                <a:rPr lang="en-US" altLang="zh-CN" sz="1800" dirty="0" smtClean="0"/>
                <a:t>=4</a:t>
              </a:r>
              <a:endParaRPr lang="zh-CN" altLang="en-US" sz="18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9</a:t>
              </a:r>
              <a:r>
                <a:rPr lang="en-US" altLang="zh-CN" sz="1800" dirty="0" smtClean="0"/>
                <a:t>=4</a:t>
              </a:r>
              <a:endParaRPr lang="zh-CN" altLang="en-US" sz="1800" dirty="0"/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685800" y="3505200"/>
            <a:ext cx="8062913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由此可知，关键活动有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，因此关键路径有两条：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－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－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－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－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－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－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－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－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00100" y="571480"/>
            <a:ext cx="6429420" cy="2357454"/>
            <a:chOff x="785786" y="3357562"/>
            <a:chExt cx="6429420" cy="2357454"/>
          </a:xfrm>
        </p:grpSpPr>
        <p:sp>
          <p:nvSpPr>
            <p:cNvPr id="5" name="椭圆 4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7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4</a:t>
              </a:r>
              <a:r>
                <a:rPr lang="en-US" altLang="zh-CN" sz="1800" dirty="0" smtClean="0"/>
                <a:t>=1</a:t>
              </a:r>
              <a:endParaRPr lang="zh-CN" altLang="en-US" sz="18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smtClean="0"/>
                <a:t>=6</a:t>
              </a:r>
              <a:endParaRPr lang="zh-CN" altLang="en-US" sz="1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smtClean="0"/>
                <a:t>=4</a:t>
              </a:r>
              <a:endParaRPr lang="zh-CN" alt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smtClean="0"/>
                <a:t>=5</a:t>
              </a:r>
              <a:endParaRPr lang="zh-CN" altLang="en-US" sz="18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16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6"/>
              <a:endCxn id="16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20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7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8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8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6"/>
              <a:endCxn id="18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6</a:t>
              </a:r>
              <a:r>
                <a:rPr lang="en-US" altLang="zh-CN" sz="1800" dirty="0" smtClean="0"/>
                <a:t>=2</a:t>
              </a:r>
              <a:endParaRPr lang="zh-CN" altLang="en-US" sz="18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5</a:t>
              </a:r>
              <a:r>
                <a:rPr lang="en-US" altLang="zh-CN" sz="1800" dirty="0" smtClean="0"/>
                <a:t>=1</a:t>
              </a:r>
              <a:endParaRPr lang="zh-CN" altLang="en-US" sz="18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7</a:t>
              </a:r>
              <a:r>
                <a:rPr lang="en-US" altLang="zh-CN" sz="1800" dirty="0" smtClean="0"/>
                <a:t>=9</a:t>
              </a:r>
              <a:endParaRPr lang="zh-CN" altLang="en-US" sz="18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8</a:t>
              </a:r>
              <a:r>
                <a:rPr lang="en-US" altLang="zh-CN" sz="1800" dirty="0" smtClean="0"/>
                <a:t>=7</a:t>
              </a:r>
              <a:endParaRPr lang="zh-CN" altLang="en-US" sz="18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10</a:t>
              </a:r>
              <a:r>
                <a:rPr lang="en-US" altLang="zh-CN" sz="1800" dirty="0" smtClean="0"/>
                <a:t>=2</a:t>
              </a:r>
              <a:endParaRPr lang="zh-CN" altLang="en-US" sz="1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11</a:t>
              </a:r>
              <a:r>
                <a:rPr lang="en-US" altLang="zh-CN" sz="1800" dirty="0" smtClean="0"/>
                <a:t>=4</a:t>
              </a:r>
              <a:endParaRPr lang="zh-CN" altLang="en-US" sz="18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9</a:t>
              </a:r>
              <a:r>
                <a:rPr lang="en-US" altLang="zh-CN" sz="1800" dirty="0" smtClean="0"/>
                <a:t>=4</a:t>
              </a:r>
              <a:endParaRPr lang="zh-CN" altLang="en-US" sz="1800" dirty="0"/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571472" y="2428868"/>
            <a:ext cx="8208962" cy="1708160"/>
          </a:xfrm>
          <a:prstGeom prst="rect">
            <a:avLst/>
          </a:prstGeom>
          <a:ln>
            <a:headEnd/>
            <a:tailEnd type="none" w="med" len="lg"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AOE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网中，缩短任一关键活动的时间，是否会缩短整个工程的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时间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？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endParaRPr lang="zh-CN" altLang="en-US" sz="22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149508" name="Picture 4" descr="u=2365294825,116260848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5796" y="254510"/>
            <a:ext cx="3168650" cy="2122487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4076700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pic>
        <p:nvPicPr>
          <p:cNvPr id="257028" name="Picture 4" descr="u=3263964857,906400587&amp;fm=23&amp;gp=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765175"/>
            <a:ext cx="2279650" cy="2735263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365125" y="1500174"/>
            <a:ext cx="8778875" cy="9787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 smtClean="0">
                <a:solidFill>
                  <a:srgbClr val="0000CC"/>
                </a:solidFill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en-US" altLang="zh-CN" dirty="0" err="1" smtClean="0">
                <a:solidFill>
                  <a:srgbClr val="0000CC"/>
                </a:solidFill>
                <a:ea typeface="楷体" pitchFamily="49" charset="-122"/>
                <a:cs typeface="Times New Roman" pitchFamily="18" charset="0"/>
              </a:rPr>
              <a:t>AOE</a:t>
            </a:r>
            <a:r>
              <a:rPr kumimoji="1" lang="zh-CN" altLang="en-US" dirty="0" smtClean="0">
                <a:solidFill>
                  <a:srgbClr val="0000CC"/>
                </a:solidFill>
                <a:ea typeface="楷体" pitchFamily="49" charset="-122"/>
                <a:cs typeface="Times New Roman" pitchFamily="18" charset="0"/>
              </a:rPr>
              <a:t>网中源点</a:t>
            </a:r>
            <a:r>
              <a:rPr kumimoji="1" lang="zh-CN" altLang="en-US" dirty="0">
                <a:solidFill>
                  <a:srgbClr val="0000CC"/>
                </a:solidFill>
                <a:ea typeface="楷体" pitchFamily="49" charset="-122"/>
                <a:cs typeface="Times New Roman" pitchFamily="18" charset="0"/>
              </a:rPr>
              <a:t>到汇点的最长路径，具有最大长度的路径叫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关键路径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70024" name="Text Box 40"/>
          <p:cNvSpPr txBox="1">
            <a:spLocks noChangeArrowheads="1"/>
          </p:cNvSpPr>
          <p:nvPr/>
        </p:nvSpPr>
        <p:spPr bwMode="auto">
          <a:xfrm>
            <a:off x="785786" y="2714620"/>
            <a:ext cx="7678760" cy="5355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0000CC"/>
                </a:solidFill>
                <a:ea typeface="楷体" pitchFamily="49" charset="-122"/>
                <a:cs typeface="Times New Roman" pitchFamily="18" charset="0"/>
              </a:rPr>
              <a:t>关键路径</a:t>
            </a:r>
            <a:r>
              <a:rPr kumimoji="1" lang="zh-CN" altLang="en-US" dirty="0">
                <a:solidFill>
                  <a:srgbClr val="0000CC"/>
                </a:solidFill>
                <a:ea typeface="楷体" pitchFamily="49" charset="-122"/>
                <a:cs typeface="Times New Roman" pitchFamily="18" charset="0"/>
              </a:rPr>
              <a:t>是由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关键活动</a:t>
            </a:r>
            <a:r>
              <a:rPr kumimoji="1" lang="zh-CN" altLang="en-US" dirty="0">
                <a:solidFill>
                  <a:srgbClr val="0000CC"/>
                </a:solidFill>
                <a:ea typeface="楷体" pitchFamily="49" charset="-122"/>
                <a:cs typeface="Times New Roman" pitchFamily="18" charset="0"/>
              </a:rPr>
              <a:t>构成的，关键路径可能不唯一。 </a:t>
            </a:r>
          </a:p>
        </p:txBody>
      </p:sp>
      <p:sp>
        <p:nvSpPr>
          <p:cNvPr id="170031" name="Text Box 47"/>
          <p:cNvSpPr txBox="1">
            <a:spLocks noChangeArrowheads="1"/>
          </p:cNvSpPr>
          <p:nvPr/>
        </p:nvSpPr>
        <p:spPr bwMode="auto">
          <a:xfrm>
            <a:off x="500035" y="428604"/>
            <a:ext cx="3143272" cy="457200"/>
          </a:xfrm>
          <a:prstGeom prst="rect">
            <a:avLst/>
          </a:prstGeom>
          <a:solidFill>
            <a:schemeClr val="accent2"/>
          </a:solidFill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、什么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是关键路径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5276850" y="2895600"/>
            <a:ext cx="312906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0">
                <a:solidFill>
                  <a:schemeClr val="tx1"/>
                </a:solidFill>
                <a:ea typeface="宋体" charset="-122"/>
              </a:rPr>
              <a:t>7</a:t>
            </a:r>
          </a:p>
        </p:txBody>
      </p:sp>
      <p:sp>
        <p:nvSpPr>
          <p:cNvPr id="258052" name="Oval 4"/>
          <p:cNvSpPr>
            <a:spLocks noChangeArrowheads="1"/>
          </p:cNvSpPr>
          <p:nvPr/>
        </p:nvSpPr>
        <p:spPr bwMode="auto">
          <a:xfrm>
            <a:off x="1390650" y="2590800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3200" i="1" dirty="0">
                <a:solidFill>
                  <a:srgbClr val="0000CC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</a:p>
        </p:txBody>
      </p:sp>
      <p:sp>
        <p:nvSpPr>
          <p:cNvPr id="258053" name="Oval 5"/>
          <p:cNvSpPr>
            <a:spLocks noChangeArrowheads="1"/>
          </p:cNvSpPr>
          <p:nvPr/>
        </p:nvSpPr>
        <p:spPr bwMode="auto">
          <a:xfrm>
            <a:off x="2914650" y="17526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 dirty="0">
                <a:solidFill>
                  <a:srgbClr val="800000"/>
                </a:solidFill>
                <a:ea typeface="宋体" charset="-122"/>
              </a:rPr>
              <a:t>b</a:t>
            </a:r>
            <a:endParaRPr kumimoji="1" lang="en-US" altLang="zh-CN" i="1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58054" name="Oval 6"/>
          <p:cNvSpPr>
            <a:spLocks noChangeArrowheads="1"/>
          </p:cNvSpPr>
          <p:nvPr/>
        </p:nvSpPr>
        <p:spPr bwMode="auto">
          <a:xfrm>
            <a:off x="2914650" y="35814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>
                <a:solidFill>
                  <a:srgbClr val="800000"/>
                </a:solidFill>
                <a:ea typeface="宋体" charset="-122"/>
              </a:rPr>
              <a:t>c</a:t>
            </a:r>
            <a:endParaRPr kumimoji="1" lang="en-US" altLang="zh-CN" i="1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58055" name="Oval 7"/>
          <p:cNvSpPr>
            <a:spLocks noChangeArrowheads="1"/>
          </p:cNvSpPr>
          <p:nvPr/>
        </p:nvSpPr>
        <p:spPr bwMode="auto">
          <a:xfrm>
            <a:off x="2000250" y="44958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>
                <a:solidFill>
                  <a:srgbClr val="800000"/>
                </a:solidFill>
                <a:ea typeface="宋体" charset="-122"/>
              </a:rPr>
              <a:t>d</a:t>
            </a:r>
            <a:endParaRPr kumimoji="1" lang="en-US" altLang="zh-CN" i="1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58056" name="Oval 8"/>
          <p:cNvSpPr>
            <a:spLocks noChangeArrowheads="1"/>
          </p:cNvSpPr>
          <p:nvPr/>
        </p:nvSpPr>
        <p:spPr bwMode="auto">
          <a:xfrm>
            <a:off x="4438650" y="26670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>
                <a:solidFill>
                  <a:srgbClr val="800000"/>
                </a:solidFill>
                <a:ea typeface="宋体" charset="-122"/>
              </a:rPr>
              <a:t>e</a:t>
            </a:r>
            <a:endParaRPr kumimoji="1" lang="en-US" altLang="zh-CN" i="1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58057" name="Oval 9"/>
          <p:cNvSpPr>
            <a:spLocks noChangeArrowheads="1"/>
          </p:cNvSpPr>
          <p:nvPr/>
        </p:nvSpPr>
        <p:spPr bwMode="auto">
          <a:xfrm>
            <a:off x="4895850" y="44958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>
                <a:solidFill>
                  <a:srgbClr val="800000"/>
                </a:solidFill>
                <a:ea typeface="宋体" charset="-122"/>
              </a:rPr>
              <a:t>f</a:t>
            </a:r>
            <a:endParaRPr kumimoji="1" lang="en-US" altLang="zh-CN" i="1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58058" name="Oval 10"/>
          <p:cNvSpPr>
            <a:spLocks noChangeArrowheads="1"/>
          </p:cNvSpPr>
          <p:nvPr/>
        </p:nvSpPr>
        <p:spPr bwMode="auto">
          <a:xfrm>
            <a:off x="5962650" y="17526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>
                <a:solidFill>
                  <a:srgbClr val="800000"/>
                </a:solidFill>
                <a:ea typeface="宋体" charset="-122"/>
              </a:rPr>
              <a:t>g</a:t>
            </a:r>
            <a:endParaRPr kumimoji="1" lang="en-US" altLang="zh-CN" i="1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58059" name="Oval 11"/>
          <p:cNvSpPr>
            <a:spLocks noChangeArrowheads="1"/>
          </p:cNvSpPr>
          <p:nvPr/>
        </p:nvSpPr>
        <p:spPr bwMode="auto">
          <a:xfrm>
            <a:off x="5962650" y="3581400"/>
            <a:ext cx="457200" cy="457200"/>
          </a:xfrm>
          <a:prstGeom prst="ellipse">
            <a:avLst/>
          </a:prstGeom>
          <a:solidFill>
            <a:srgbClr val="FFFF99"/>
          </a:solidFill>
          <a:ln w="254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en-US" altLang="zh-CN" i="1">
                <a:solidFill>
                  <a:srgbClr val="800000"/>
                </a:solidFill>
                <a:ea typeface="宋体" charset="-122"/>
              </a:rPr>
              <a:t>h</a:t>
            </a:r>
            <a:endParaRPr kumimoji="1" lang="en-US" altLang="zh-CN" i="1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58060" name="Oval 12"/>
          <p:cNvSpPr>
            <a:spLocks noChangeArrowheads="1"/>
          </p:cNvSpPr>
          <p:nvPr/>
        </p:nvSpPr>
        <p:spPr bwMode="auto">
          <a:xfrm>
            <a:off x="7486650" y="2667000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3200" i="1">
                <a:solidFill>
                  <a:srgbClr val="0000CC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k</a:t>
            </a:r>
          </a:p>
        </p:txBody>
      </p:sp>
      <p:sp>
        <p:nvSpPr>
          <p:cNvPr id="258061" name="Line 13"/>
          <p:cNvSpPr>
            <a:spLocks noChangeShapeType="1"/>
          </p:cNvSpPr>
          <p:nvPr/>
        </p:nvSpPr>
        <p:spPr bwMode="auto">
          <a:xfrm flipV="1">
            <a:off x="1771650" y="1981200"/>
            <a:ext cx="1143000" cy="6858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62" name="Line 14"/>
          <p:cNvSpPr>
            <a:spLocks noChangeShapeType="1"/>
          </p:cNvSpPr>
          <p:nvPr/>
        </p:nvSpPr>
        <p:spPr bwMode="auto">
          <a:xfrm>
            <a:off x="3371850" y="1981200"/>
            <a:ext cx="11430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63" name="Line 15"/>
          <p:cNvSpPr>
            <a:spLocks noChangeShapeType="1"/>
          </p:cNvSpPr>
          <p:nvPr/>
        </p:nvSpPr>
        <p:spPr bwMode="auto">
          <a:xfrm flipV="1">
            <a:off x="4819650" y="1981200"/>
            <a:ext cx="11430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64" name="Line 16"/>
          <p:cNvSpPr>
            <a:spLocks noChangeShapeType="1"/>
          </p:cNvSpPr>
          <p:nvPr/>
        </p:nvSpPr>
        <p:spPr bwMode="auto">
          <a:xfrm flipV="1">
            <a:off x="6419850" y="3048000"/>
            <a:ext cx="1143000" cy="6858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65" name="Line 17"/>
          <p:cNvSpPr>
            <a:spLocks noChangeShapeType="1"/>
          </p:cNvSpPr>
          <p:nvPr/>
        </p:nvSpPr>
        <p:spPr bwMode="auto">
          <a:xfrm>
            <a:off x="4895850" y="2971800"/>
            <a:ext cx="10668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66" name="Text Box 18"/>
          <p:cNvSpPr txBox="1">
            <a:spLocks noChangeArrowheads="1"/>
          </p:cNvSpPr>
          <p:nvPr/>
        </p:nvSpPr>
        <p:spPr bwMode="auto">
          <a:xfrm>
            <a:off x="2044516" y="1957320"/>
            <a:ext cx="312906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ea typeface="宋体" charset="-122"/>
              </a:rPr>
              <a:t>6</a:t>
            </a:r>
          </a:p>
        </p:txBody>
      </p:sp>
      <p:sp>
        <p:nvSpPr>
          <p:cNvPr id="258067" name="Text Box 19"/>
          <p:cNvSpPr txBox="1">
            <a:spLocks noChangeArrowheads="1"/>
          </p:cNvSpPr>
          <p:nvPr/>
        </p:nvSpPr>
        <p:spPr bwMode="auto">
          <a:xfrm>
            <a:off x="2228850" y="2773363"/>
            <a:ext cx="312906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ea typeface="宋体" charset="-122"/>
                <a:cs typeface="Times New Roman" pitchFamily="18" charset="0"/>
              </a:rPr>
              <a:t>4</a:t>
            </a:r>
          </a:p>
        </p:txBody>
      </p:sp>
      <p:sp>
        <p:nvSpPr>
          <p:cNvPr id="258068" name="Text Box 20"/>
          <p:cNvSpPr txBox="1">
            <a:spLocks noChangeArrowheads="1"/>
          </p:cNvSpPr>
          <p:nvPr/>
        </p:nvSpPr>
        <p:spPr bwMode="auto">
          <a:xfrm>
            <a:off x="1917700" y="3448050"/>
            <a:ext cx="312906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CC"/>
                </a:solidFill>
                <a:ea typeface="宋体" charset="-122"/>
                <a:cs typeface="Times New Roman" pitchFamily="18" charset="0"/>
              </a:rPr>
              <a:t>5</a:t>
            </a:r>
          </a:p>
        </p:txBody>
      </p:sp>
      <p:sp>
        <p:nvSpPr>
          <p:cNvPr id="258069" name="Text Box 21"/>
          <p:cNvSpPr txBox="1">
            <a:spLocks noChangeArrowheads="1"/>
          </p:cNvSpPr>
          <p:nvPr/>
        </p:nvSpPr>
        <p:spPr bwMode="auto">
          <a:xfrm>
            <a:off x="3441700" y="4243336"/>
            <a:ext cx="312906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ea typeface="宋体" charset="-122"/>
                <a:cs typeface="Times New Roman" pitchFamily="18" charset="0"/>
              </a:rPr>
              <a:t>2</a:t>
            </a:r>
          </a:p>
        </p:txBody>
      </p:sp>
      <p:sp>
        <p:nvSpPr>
          <p:cNvPr id="258070" name="Text Box 22"/>
          <p:cNvSpPr txBox="1">
            <a:spLocks noChangeArrowheads="1"/>
          </p:cNvSpPr>
          <p:nvPr/>
        </p:nvSpPr>
        <p:spPr bwMode="auto">
          <a:xfrm>
            <a:off x="4044780" y="2028758"/>
            <a:ext cx="312906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ea typeface="宋体" charset="-122"/>
              </a:rPr>
              <a:t>1</a:t>
            </a:r>
          </a:p>
        </p:txBody>
      </p:sp>
      <p:sp>
        <p:nvSpPr>
          <p:cNvPr id="258071" name="Text Box 23"/>
          <p:cNvSpPr txBox="1">
            <a:spLocks noChangeArrowheads="1"/>
          </p:cNvSpPr>
          <p:nvPr/>
        </p:nvSpPr>
        <p:spPr bwMode="auto">
          <a:xfrm>
            <a:off x="3660775" y="2914650"/>
            <a:ext cx="312906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CC"/>
                </a:solidFill>
                <a:ea typeface="宋体" charset="-122"/>
                <a:cs typeface="Times New Roman" pitchFamily="18" charset="0"/>
              </a:rPr>
              <a:t>1</a:t>
            </a:r>
          </a:p>
        </p:txBody>
      </p:sp>
      <p:sp>
        <p:nvSpPr>
          <p:cNvPr id="258072" name="Text Box 24"/>
          <p:cNvSpPr txBox="1">
            <a:spLocks noChangeArrowheads="1"/>
          </p:cNvSpPr>
          <p:nvPr/>
        </p:nvSpPr>
        <p:spPr bwMode="auto">
          <a:xfrm>
            <a:off x="5116350" y="2000240"/>
            <a:ext cx="312906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ea typeface="宋体" charset="-122"/>
              </a:rPr>
              <a:t>8</a:t>
            </a:r>
          </a:p>
        </p:txBody>
      </p:sp>
      <p:sp>
        <p:nvSpPr>
          <p:cNvPr id="258073" name="Text Box 25"/>
          <p:cNvSpPr txBox="1">
            <a:spLocks noChangeArrowheads="1"/>
          </p:cNvSpPr>
          <p:nvPr/>
        </p:nvSpPr>
        <p:spPr bwMode="auto">
          <a:xfrm>
            <a:off x="6973738" y="2028758"/>
            <a:ext cx="312906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ea typeface="宋体" charset="-122"/>
              </a:rPr>
              <a:t>2</a:t>
            </a:r>
          </a:p>
        </p:txBody>
      </p:sp>
      <p:sp>
        <p:nvSpPr>
          <p:cNvPr id="258074" name="Text Box 26"/>
          <p:cNvSpPr txBox="1">
            <a:spLocks noChangeArrowheads="1"/>
          </p:cNvSpPr>
          <p:nvPr/>
        </p:nvSpPr>
        <p:spPr bwMode="auto">
          <a:xfrm>
            <a:off x="6616548" y="3100328"/>
            <a:ext cx="312906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ea typeface="宋体" charset="-122"/>
              </a:rPr>
              <a:t>4</a:t>
            </a:r>
          </a:p>
        </p:txBody>
      </p:sp>
      <p:sp>
        <p:nvSpPr>
          <p:cNvPr id="258075" name="Text Box 27"/>
          <p:cNvSpPr txBox="1">
            <a:spLocks noChangeArrowheads="1"/>
          </p:cNvSpPr>
          <p:nvPr/>
        </p:nvSpPr>
        <p:spPr bwMode="auto">
          <a:xfrm>
            <a:off x="5402102" y="4029022"/>
            <a:ext cx="312906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CC"/>
                </a:solidFill>
                <a:ea typeface="宋体" charset="-122"/>
              </a:rPr>
              <a:t>4</a:t>
            </a:r>
          </a:p>
        </p:txBody>
      </p:sp>
      <p:sp>
        <p:nvSpPr>
          <p:cNvPr id="258076" name="Line 28"/>
          <p:cNvSpPr>
            <a:spLocks noChangeShapeType="1"/>
          </p:cNvSpPr>
          <p:nvPr/>
        </p:nvSpPr>
        <p:spPr bwMode="auto">
          <a:xfrm flipV="1">
            <a:off x="1762125" y="1993900"/>
            <a:ext cx="1143000" cy="685800"/>
          </a:xfrm>
          <a:prstGeom prst="line">
            <a:avLst/>
          </a:prstGeom>
          <a:noFill/>
          <a:ln w="5715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7" name="Line 29"/>
          <p:cNvSpPr>
            <a:spLocks noChangeShapeType="1"/>
          </p:cNvSpPr>
          <p:nvPr/>
        </p:nvSpPr>
        <p:spPr bwMode="auto">
          <a:xfrm>
            <a:off x="4930775" y="3027363"/>
            <a:ext cx="1066800" cy="762000"/>
          </a:xfrm>
          <a:prstGeom prst="line">
            <a:avLst/>
          </a:prstGeom>
          <a:noFill/>
          <a:ln w="5715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8" name="Line 30"/>
          <p:cNvSpPr>
            <a:spLocks noChangeShapeType="1"/>
          </p:cNvSpPr>
          <p:nvPr/>
        </p:nvSpPr>
        <p:spPr bwMode="auto">
          <a:xfrm flipV="1">
            <a:off x="6394450" y="3059113"/>
            <a:ext cx="1143000" cy="685800"/>
          </a:xfrm>
          <a:prstGeom prst="line">
            <a:avLst/>
          </a:prstGeom>
          <a:noFill/>
          <a:ln w="5715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80" name="AutoShape 32"/>
          <p:cNvSpPr>
            <a:spLocks noChangeArrowheads="1"/>
          </p:cNvSpPr>
          <p:nvPr/>
        </p:nvSpPr>
        <p:spPr bwMode="auto">
          <a:xfrm>
            <a:off x="323850" y="3276600"/>
            <a:ext cx="914400" cy="457200"/>
          </a:xfrm>
          <a:prstGeom prst="wedgeRoundRectCallout">
            <a:avLst>
              <a:gd name="adj1" fmla="val 62847"/>
              <a:gd name="adj2" fmla="val -113194"/>
              <a:gd name="adj3" fmla="val 16667"/>
            </a:avLst>
          </a:prstGeom>
          <a:solidFill>
            <a:schemeClr val="bg1">
              <a:alpha val="50000"/>
            </a:schemeClr>
          </a:solidFill>
          <a:ln w="12700" cap="sq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zh-CN" altLang="en-US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源点</a:t>
            </a:r>
          </a:p>
        </p:txBody>
      </p:sp>
      <p:sp>
        <p:nvSpPr>
          <p:cNvPr id="258081" name="AutoShape 33"/>
          <p:cNvSpPr>
            <a:spLocks noChangeArrowheads="1"/>
          </p:cNvSpPr>
          <p:nvPr/>
        </p:nvSpPr>
        <p:spPr bwMode="auto">
          <a:xfrm>
            <a:off x="7867650" y="1600200"/>
            <a:ext cx="914400" cy="457200"/>
          </a:xfrm>
          <a:prstGeom prst="wedgeRoundRectCallout">
            <a:avLst>
              <a:gd name="adj1" fmla="val -55731"/>
              <a:gd name="adj2" fmla="val 188542"/>
              <a:gd name="adj3" fmla="val 16667"/>
            </a:avLst>
          </a:prstGeom>
          <a:solidFill>
            <a:schemeClr val="bg1">
              <a:alpha val="50000"/>
            </a:schemeClr>
          </a:solidFill>
          <a:ln w="12700" cap="sq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kumimoji="1" lang="zh-CN" altLang="en-US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汇点</a:t>
            </a:r>
          </a:p>
        </p:txBody>
      </p:sp>
      <p:sp>
        <p:nvSpPr>
          <p:cNvPr id="258086" name="Line 38"/>
          <p:cNvSpPr>
            <a:spLocks noChangeShapeType="1"/>
          </p:cNvSpPr>
          <p:nvPr/>
        </p:nvSpPr>
        <p:spPr bwMode="auto">
          <a:xfrm>
            <a:off x="1847850" y="2819400"/>
            <a:ext cx="1066800" cy="8382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87" name="Line 39"/>
          <p:cNvSpPr>
            <a:spLocks noChangeShapeType="1"/>
          </p:cNvSpPr>
          <p:nvPr/>
        </p:nvSpPr>
        <p:spPr bwMode="auto">
          <a:xfrm flipV="1">
            <a:off x="3371850" y="2971800"/>
            <a:ext cx="11430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88" name="Line 40"/>
          <p:cNvSpPr>
            <a:spLocks noChangeShapeType="1"/>
          </p:cNvSpPr>
          <p:nvPr/>
        </p:nvSpPr>
        <p:spPr bwMode="auto">
          <a:xfrm>
            <a:off x="3346450" y="1976438"/>
            <a:ext cx="1143000" cy="762000"/>
          </a:xfrm>
          <a:prstGeom prst="line">
            <a:avLst/>
          </a:prstGeom>
          <a:noFill/>
          <a:ln w="5715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>
            <a:off x="2457450" y="4724400"/>
            <a:ext cx="2438400" cy="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90" name="Line 42"/>
          <p:cNvSpPr>
            <a:spLocks noChangeShapeType="1"/>
          </p:cNvSpPr>
          <p:nvPr/>
        </p:nvSpPr>
        <p:spPr bwMode="auto">
          <a:xfrm flipV="1">
            <a:off x="5353050" y="3962400"/>
            <a:ext cx="6858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91" name="Line 43"/>
          <p:cNvSpPr>
            <a:spLocks noChangeShapeType="1"/>
          </p:cNvSpPr>
          <p:nvPr/>
        </p:nvSpPr>
        <p:spPr bwMode="auto">
          <a:xfrm>
            <a:off x="1619250" y="3048000"/>
            <a:ext cx="609600" cy="14478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92" name="Line 44"/>
          <p:cNvSpPr>
            <a:spLocks noChangeShapeType="1"/>
          </p:cNvSpPr>
          <p:nvPr/>
        </p:nvSpPr>
        <p:spPr bwMode="auto">
          <a:xfrm>
            <a:off x="6419850" y="1981200"/>
            <a:ext cx="1143000" cy="762000"/>
          </a:xfrm>
          <a:prstGeom prst="line">
            <a:avLst/>
          </a:prstGeom>
          <a:noFill/>
          <a:ln w="25400" cap="sq">
            <a:solidFill>
              <a:srgbClr val="3333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93" name="Text Box 45"/>
          <p:cNvSpPr txBox="1">
            <a:spLocks noChangeArrowheads="1"/>
          </p:cNvSpPr>
          <p:nvPr/>
        </p:nvSpPr>
        <p:spPr bwMode="auto">
          <a:xfrm>
            <a:off x="468313" y="549275"/>
            <a:ext cx="2817803" cy="45720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关键路径演示</a:t>
            </a:r>
            <a:endParaRPr kumimoji="1"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429388" y="3571876"/>
            <a:ext cx="2214578" cy="757300"/>
            <a:chOff x="6429388" y="3571876"/>
            <a:chExt cx="2214578" cy="757300"/>
          </a:xfrm>
        </p:grpSpPr>
        <p:sp>
          <p:nvSpPr>
            <p:cNvPr id="44" name="TextBox 43"/>
            <p:cNvSpPr txBox="1"/>
            <p:nvPr/>
          </p:nvSpPr>
          <p:spPr>
            <a:xfrm>
              <a:off x="6429388" y="3929066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CC"/>
                  </a:solidFill>
                  <a:latin typeface="楷体" pitchFamily="49" charset="-122"/>
                  <a:ea typeface="楷体" pitchFamily="49" charset="-122"/>
                </a:rPr>
                <a:t>一条</a:t>
              </a:r>
              <a:r>
                <a:rPr kumimoji="1" lang="zh-CN" altLang="en-US" sz="2000" dirty="0" smtClean="0">
                  <a:solidFill>
                    <a:srgbClr val="0000CC"/>
                  </a:solidFill>
                  <a:latin typeface="楷体" pitchFamily="49" charset="-122"/>
                  <a:ea typeface="楷体" pitchFamily="49" charset="-122"/>
                </a:rPr>
                <a:t>关键路径</a:t>
              </a:r>
              <a:endParaRPr lang="zh-CN" altLang="en-US" sz="200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10800000">
              <a:off x="7000892" y="3571876"/>
              <a:ext cx="428628" cy="3571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5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5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76" grpId="0" animBg="1"/>
      <p:bldP spid="258077" grpId="0" animBg="1"/>
      <p:bldP spid="258078" grpId="0" animBg="1"/>
      <p:bldP spid="2580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3" name="Text Box 7"/>
          <p:cNvSpPr txBox="1">
            <a:spLocks noChangeArrowheads="1"/>
          </p:cNvSpPr>
          <p:nvPr/>
        </p:nvSpPr>
        <p:spPr bwMode="auto">
          <a:xfrm>
            <a:off x="357158" y="1071546"/>
            <a:ext cx="8393141" cy="138499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　关键路径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为源点到汇点的最长路径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这样转变为查找图中最长路径问题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求解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过程可以通过修改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Dijkstra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算法来实现吗？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（不能！）</a:t>
            </a:r>
            <a:endParaRPr lang="zh-CN" altLang="en-US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82758" y="3328990"/>
            <a:ext cx="3889374" cy="1843094"/>
            <a:chOff x="539750" y="3471866"/>
            <a:chExt cx="3889374" cy="1843094"/>
          </a:xfrm>
        </p:grpSpPr>
        <p:sp>
          <p:nvSpPr>
            <p:cNvPr id="254980" name="Text Box 4"/>
            <p:cNvSpPr txBox="1">
              <a:spLocks noChangeArrowheads="1"/>
            </p:cNvSpPr>
            <p:nvPr/>
          </p:nvSpPr>
          <p:spPr bwMode="auto">
            <a:xfrm>
              <a:off x="539750" y="3471866"/>
              <a:ext cx="3887788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求一个</a:t>
              </a:r>
              <a:r>
                <a:rPr lang="en-US" altLang="zh-CN" dirty="0" err="1">
                  <a:ea typeface="楷体" pitchFamily="49" charset="-122"/>
                  <a:cs typeface="Times New Roman" pitchFamily="18" charset="0"/>
                </a:rPr>
                <a:t>AOE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的关键路径</a:t>
              </a:r>
            </a:p>
          </p:txBody>
        </p:sp>
        <p:sp>
          <p:nvSpPr>
            <p:cNvPr id="254981" name="AutoShape 5"/>
            <p:cNvSpPr>
              <a:spLocks noChangeArrowheads="1"/>
            </p:cNvSpPr>
            <p:nvPr/>
          </p:nvSpPr>
          <p:spPr bwMode="auto">
            <a:xfrm>
              <a:off x="2339975" y="4066884"/>
              <a:ext cx="288000" cy="6480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82" name="Text Box 6"/>
            <p:cNvSpPr txBox="1">
              <a:spLocks noChangeArrowheads="1"/>
            </p:cNvSpPr>
            <p:nvPr/>
          </p:nvSpPr>
          <p:spPr bwMode="auto">
            <a:xfrm>
              <a:off x="785786" y="4857760"/>
              <a:ext cx="3643338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ea typeface="楷体" pitchFamily="49" charset="-122"/>
                  <a:cs typeface="Times New Roman" pitchFamily="18" charset="0"/>
                </a:rPr>
                <a:t>求</a:t>
              </a:r>
              <a:r>
                <a:rPr lang="en-US" altLang="zh-CN" dirty="0" err="1" smtClean="0">
                  <a:ea typeface="楷体" pitchFamily="49" charset="-122"/>
                  <a:cs typeface="Times New Roman" pitchFamily="18" charset="0"/>
                </a:rPr>
                <a:t>AOE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的中的关键</a:t>
              </a:r>
              <a:r>
                <a:rPr lang="zh-CN" altLang="en-US" dirty="0" smtClean="0">
                  <a:ea typeface="楷体" pitchFamily="49" charset="-122"/>
                  <a:cs typeface="Times New Roman" pitchFamily="18" charset="0"/>
                </a:rPr>
                <a:t>活动</a:t>
              </a:r>
              <a:endParaRPr lang="zh-CN" altLang="en-US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54984" name="Text Box 8"/>
          <p:cNvSpPr txBox="1">
            <a:spLocks noChangeArrowheads="1"/>
          </p:cNvSpPr>
          <p:nvPr/>
        </p:nvSpPr>
        <p:spPr bwMode="auto">
          <a:xfrm>
            <a:off x="1071538" y="2643182"/>
            <a:ext cx="4000528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这里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的给出的求解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方法：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2417-E891-486C-9046-86025B85FCC4}" type="slidenum">
              <a:rPr lang="en-US" altLang="zh-CN" smtClean="0"/>
              <a:pPr/>
              <a:t>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23850" y="836613"/>
            <a:ext cx="8458200" cy="172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mtClean="0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mtClean="0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）事件</a:t>
            </a:r>
            <a:r>
              <a:rPr kumimoji="1" lang="zh-CN" altLang="en-US" dirty="0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的最早开始和最迟开始时间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事件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的最早开始时间：规定源点事件的最早开始时间为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。定义图中任一事件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最早开始时间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early event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等于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z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到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所有路径长度的最大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值： </a:t>
            </a:r>
            <a:endParaRPr kumimoji="1"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184279" y="2643182"/>
            <a:ext cx="6459555" cy="95677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)=0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				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为源点时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>
                <a:solidFill>
                  <a:srgbClr val="DB030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	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否则</a:t>
            </a:r>
          </a:p>
        </p:txBody>
      </p:sp>
      <p:sp>
        <p:nvSpPr>
          <p:cNvPr id="87064" name="Text Box 24"/>
          <p:cNvSpPr txBox="1">
            <a:spLocks noChangeArrowheads="1"/>
          </p:cNvSpPr>
          <p:nvPr/>
        </p:nvSpPr>
        <p:spPr bwMode="auto">
          <a:xfrm>
            <a:off x="323850" y="188913"/>
            <a:ext cx="3527425" cy="457200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、求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关键路径的过程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11188" y="3860800"/>
            <a:ext cx="7993062" cy="2782910"/>
            <a:chOff x="611188" y="3860800"/>
            <a:chExt cx="7993062" cy="2782910"/>
          </a:xfrm>
        </p:grpSpPr>
        <p:sp>
          <p:nvSpPr>
            <p:cNvPr id="87062" name="Text Box 22"/>
            <p:cNvSpPr txBox="1">
              <a:spLocks noChangeArrowheads="1"/>
            </p:cNvSpPr>
            <p:nvPr/>
          </p:nvSpPr>
          <p:spPr bwMode="auto">
            <a:xfrm>
              <a:off x="4643438" y="4581525"/>
              <a:ext cx="3960812" cy="93871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0000CC"/>
                  </a:solidFill>
                  <a:ea typeface="楷体" pitchFamily="49" charset="-122"/>
                  <a:cs typeface="Times New Roman" pitchFamily="18" charset="0"/>
                </a:rPr>
                <a:t>从左向右推进计算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0000CC"/>
                  </a:solidFill>
                  <a:ea typeface="楷体" pitchFamily="49" charset="-122"/>
                  <a:cs typeface="Times New Roman" pitchFamily="18" charset="0"/>
                </a:rPr>
                <a:t>这是为什么源点要</a:t>
              </a:r>
              <a:r>
                <a:rPr lang="zh-CN" altLang="en-US" sz="2200" dirty="0" smtClean="0">
                  <a:solidFill>
                    <a:srgbClr val="0000CC"/>
                  </a:solidFill>
                  <a:ea typeface="楷体" pitchFamily="49" charset="-122"/>
                  <a:cs typeface="Times New Roman" pitchFamily="18" charset="0"/>
                </a:rPr>
                <a:t>唯一！</a:t>
              </a:r>
              <a:endParaRPr lang="zh-CN" altLang="en-US" sz="2200" dirty="0">
                <a:solidFill>
                  <a:srgbClr val="0000CC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7063" name="Oval 23"/>
            <p:cNvSpPr>
              <a:spLocks noChangeArrowheads="1"/>
            </p:cNvSpPr>
            <p:nvPr/>
          </p:nvSpPr>
          <p:spPr bwMode="auto">
            <a:xfrm>
              <a:off x="611188" y="3860800"/>
              <a:ext cx="1800225" cy="25923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 algn="ctr">
              <a:solidFill>
                <a:srgbClr val="3333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" name="Group 21"/>
            <p:cNvGrpSpPr>
              <a:grpSpLocks/>
            </p:cNvGrpSpPr>
            <p:nvPr/>
          </p:nvGrpSpPr>
          <p:grpSpPr bwMode="auto">
            <a:xfrm>
              <a:off x="755650" y="4148138"/>
              <a:ext cx="3816350" cy="1944687"/>
              <a:chOff x="1474" y="2477"/>
              <a:chExt cx="2404" cy="1225"/>
            </a:xfrm>
          </p:grpSpPr>
          <p:sp>
            <p:nvSpPr>
              <p:cNvPr id="87046" name="Oval 6"/>
              <p:cNvSpPr>
                <a:spLocks noChangeArrowheads="1"/>
              </p:cNvSpPr>
              <p:nvPr/>
            </p:nvSpPr>
            <p:spPr bwMode="auto">
              <a:xfrm>
                <a:off x="1928" y="2477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87047" name="Oval 7"/>
              <p:cNvSpPr>
                <a:spLocks noChangeArrowheads="1"/>
              </p:cNvSpPr>
              <p:nvPr/>
            </p:nvSpPr>
            <p:spPr bwMode="auto">
              <a:xfrm>
                <a:off x="1928" y="2976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87048" name="Oval 8"/>
              <p:cNvSpPr>
                <a:spLocks noChangeArrowheads="1"/>
              </p:cNvSpPr>
              <p:nvPr/>
            </p:nvSpPr>
            <p:spPr bwMode="auto">
              <a:xfrm>
                <a:off x="1928" y="3430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</a:p>
            </p:txBody>
          </p:sp>
          <p:sp>
            <p:nvSpPr>
              <p:cNvPr id="87049" name="Oval 9"/>
              <p:cNvSpPr>
                <a:spLocks noChangeArrowheads="1"/>
              </p:cNvSpPr>
              <p:nvPr/>
            </p:nvSpPr>
            <p:spPr bwMode="auto">
              <a:xfrm>
                <a:off x="2880" y="2976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</a:p>
            </p:txBody>
          </p:sp>
          <p:sp>
            <p:nvSpPr>
              <p:cNvPr id="87050" name="Line 10"/>
              <p:cNvSpPr>
                <a:spLocks noChangeShapeType="1"/>
              </p:cNvSpPr>
              <p:nvPr/>
            </p:nvSpPr>
            <p:spPr bwMode="auto">
              <a:xfrm>
                <a:off x="2155" y="2613"/>
                <a:ext cx="726" cy="454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51" name="Line 11"/>
              <p:cNvSpPr>
                <a:spLocks noChangeShapeType="1"/>
              </p:cNvSpPr>
              <p:nvPr/>
            </p:nvSpPr>
            <p:spPr bwMode="auto">
              <a:xfrm>
                <a:off x="2155" y="3112"/>
                <a:ext cx="726" cy="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52" name="Line 12"/>
              <p:cNvSpPr>
                <a:spLocks noChangeShapeType="1"/>
              </p:cNvSpPr>
              <p:nvPr/>
            </p:nvSpPr>
            <p:spPr bwMode="auto">
              <a:xfrm flipV="1">
                <a:off x="2155" y="3157"/>
                <a:ext cx="726" cy="409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53" name="Text Box 13"/>
              <p:cNvSpPr txBox="1">
                <a:spLocks noChangeArrowheads="1"/>
              </p:cNvSpPr>
              <p:nvPr/>
            </p:nvSpPr>
            <p:spPr bwMode="auto">
              <a:xfrm>
                <a:off x="2427" y="2590"/>
                <a:ext cx="22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/>
                  <a:t>a</a:t>
                </a:r>
              </a:p>
            </p:txBody>
          </p:sp>
          <p:sp>
            <p:nvSpPr>
              <p:cNvPr id="87054" name="Text Box 14"/>
              <p:cNvSpPr txBox="1">
                <a:spLocks noChangeArrowheads="1"/>
              </p:cNvSpPr>
              <p:nvPr/>
            </p:nvSpPr>
            <p:spPr bwMode="auto">
              <a:xfrm>
                <a:off x="2291" y="2862"/>
                <a:ext cx="22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/>
                  <a:t>b</a:t>
                </a:r>
              </a:p>
            </p:txBody>
          </p:sp>
          <p:sp>
            <p:nvSpPr>
              <p:cNvPr id="87055" name="Text Box 15"/>
              <p:cNvSpPr txBox="1">
                <a:spLocks noChangeArrowheads="1"/>
              </p:cNvSpPr>
              <p:nvPr/>
            </p:nvSpPr>
            <p:spPr bwMode="auto">
              <a:xfrm>
                <a:off x="2246" y="3179"/>
                <a:ext cx="22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/>
                  <a:t>c</a:t>
                </a:r>
              </a:p>
            </p:txBody>
          </p:sp>
          <p:sp>
            <p:nvSpPr>
              <p:cNvPr id="87057" name="Text Box 17"/>
              <p:cNvSpPr txBox="1">
                <a:spLocks noChangeArrowheads="1"/>
              </p:cNvSpPr>
              <p:nvPr/>
            </p:nvSpPr>
            <p:spPr bwMode="auto">
              <a:xfrm>
                <a:off x="3061" y="2795"/>
                <a:ext cx="81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 err="1">
                    <a:solidFill>
                      <a:srgbClr val="DB0303"/>
                    </a:solidFill>
                  </a:rPr>
                  <a:t>ee</a:t>
                </a:r>
                <a:r>
                  <a:rPr lang="en-US" altLang="zh-CN" sz="2000" dirty="0">
                    <a:solidFill>
                      <a:srgbClr val="DB0303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DB0303"/>
                    </a:solidFill>
                  </a:rPr>
                  <a:t>v</a:t>
                </a:r>
                <a:r>
                  <a:rPr lang="en-US" altLang="zh-CN" sz="2000" dirty="0">
                    <a:solidFill>
                      <a:srgbClr val="DB0303"/>
                    </a:solidFill>
                  </a:rPr>
                  <a:t>)=?</a:t>
                </a:r>
              </a:p>
            </p:txBody>
          </p:sp>
          <p:sp>
            <p:nvSpPr>
              <p:cNvPr id="87058" name="Text Box 18"/>
              <p:cNvSpPr txBox="1">
                <a:spLocks noChangeArrowheads="1"/>
              </p:cNvSpPr>
              <p:nvPr/>
            </p:nvSpPr>
            <p:spPr bwMode="auto">
              <a:xfrm>
                <a:off x="1474" y="2478"/>
                <a:ext cx="454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ee(</a:t>
                </a:r>
                <a:r>
                  <a:rPr lang="en-US" altLang="zh-CN" sz="2000" i="1"/>
                  <a:t>x</a:t>
                </a:r>
                <a:r>
                  <a:rPr lang="en-US" altLang="zh-CN" sz="2000"/>
                  <a:t>)</a:t>
                </a:r>
              </a:p>
            </p:txBody>
          </p:sp>
          <p:sp>
            <p:nvSpPr>
              <p:cNvPr id="87059" name="Text Box 19"/>
              <p:cNvSpPr txBox="1">
                <a:spLocks noChangeArrowheads="1"/>
              </p:cNvSpPr>
              <p:nvPr/>
            </p:nvSpPr>
            <p:spPr bwMode="auto">
              <a:xfrm>
                <a:off x="1474" y="2976"/>
                <a:ext cx="454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ee(</a:t>
                </a:r>
                <a:r>
                  <a:rPr lang="en-US" altLang="zh-CN" sz="2000" i="1"/>
                  <a:t>y</a:t>
                </a:r>
                <a:r>
                  <a:rPr lang="en-US" altLang="zh-CN" sz="2000"/>
                  <a:t>)</a:t>
                </a:r>
              </a:p>
            </p:txBody>
          </p:sp>
          <p:sp>
            <p:nvSpPr>
              <p:cNvPr id="87060" name="Text Box 20"/>
              <p:cNvSpPr txBox="1">
                <a:spLocks noChangeArrowheads="1"/>
              </p:cNvSpPr>
              <p:nvPr/>
            </p:nvSpPr>
            <p:spPr bwMode="auto">
              <a:xfrm>
                <a:off x="1474" y="3452"/>
                <a:ext cx="454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ee(</a:t>
                </a:r>
                <a:r>
                  <a:rPr lang="en-US" altLang="zh-CN" sz="2000" i="1"/>
                  <a:t>z</a:t>
                </a:r>
                <a:r>
                  <a:rPr lang="en-US" altLang="zh-CN" sz="2000"/>
                  <a:t>)</a:t>
                </a:r>
              </a:p>
            </p:txBody>
          </p:sp>
        </p:grpSp>
        <p:sp>
          <p:nvSpPr>
            <p:cNvPr id="22" name="右箭头 21"/>
            <p:cNvSpPr/>
            <p:nvPr/>
          </p:nvSpPr>
          <p:spPr>
            <a:xfrm>
              <a:off x="1428728" y="6500834"/>
              <a:ext cx="1643074" cy="14287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534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事件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的最迟开始时间：定义在不影响整个工程进度的前提下，事件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必须发生的时间称为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最迟开始时间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late event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，记作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le(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le(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应等于</a:t>
            </a:r>
            <a:r>
              <a:rPr kumimoji="1" lang="en-US" altLang="zh-CN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与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到汇点的最长路径长度之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差： </a:t>
            </a:r>
            <a:endParaRPr kumimoji="1"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5665" name="Text Box 17"/>
          <p:cNvSpPr txBox="1">
            <a:spLocks noChangeArrowheads="1"/>
          </p:cNvSpPr>
          <p:nvPr/>
        </p:nvSpPr>
        <p:spPr bwMode="auto">
          <a:xfrm>
            <a:off x="928662" y="1857364"/>
            <a:ext cx="6530994" cy="987551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le(</a:t>
            </a:r>
            <a:r>
              <a:rPr lang="en-US" altLang="zh-CN" sz="2000" i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000" dirty="0" err="1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ee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			</a:t>
            </a:r>
            <a:r>
              <a:rPr lang="zh-CN" altLang="en-US" sz="2000" dirty="0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000" i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为汇点时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le(</a:t>
            </a:r>
            <a:r>
              <a:rPr lang="en-US" altLang="zh-CN" sz="2000" i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{le(</a:t>
            </a:r>
            <a:r>
              <a:rPr lang="en-US" altLang="zh-CN" sz="2000" i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i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le(</a:t>
            </a:r>
            <a:r>
              <a:rPr lang="en-US" altLang="zh-CN" sz="2000" i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000" i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le(</a:t>
            </a:r>
            <a:r>
              <a:rPr lang="en-US" altLang="zh-CN" sz="2000" i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i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	</a:t>
            </a:r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否则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95288" y="3500438"/>
            <a:ext cx="8208962" cy="2786082"/>
            <a:chOff x="395288" y="3500438"/>
            <a:chExt cx="8208962" cy="2786082"/>
          </a:xfrm>
        </p:grpSpPr>
        <p:sp>
          <p:nvSpPr>
            <p:cNvPr id="155667" name="Oval 19"/>
            <p:cNvSpPr>
              <a:spLocks noChangeArrowheads="1"/>
            </p:cNvSpPr>
            <p:nvPr/>
          </p:nvSpPr>
          <p:spPr bwMode="auto">
            <a:xfrm>
              <a:off x="2413000" y="3500438"/>
              <a:ext cx="1944686" cy="259238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 algn="ctr">
              <a:solidFill>
                <a:srgbClr val="3333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" name="Group 16"/>
            <p:cNvGrpSpPr>
              <a:grpSpLocks/>
            </p:cNvGrpSpPr>
            <p:nvPr/>
          </p:nvGrpSpPr>
          <p:grpSpPr bwMode="auto">
            <a:xfrm>
              <a:off x="395288" y="3644900"/>
              <a:ext cx="3767137" cy="2232025"/>
              <a:chOff x="1247" y="1888"/>
              <a:chExt cx="2373" cy="1406"/>
            </a:xfrm>
          </p:grpSpPr>
          <p:sp>
            <p:nvSpPr>
              <p:cNvPr id="155650" name="Oval 2"/>
              <p:cNvSpPr>
                <a:spLocks noChangeArrowheads="1"/>
              </p:cNvSpPr>
              <p:nvPr/>
            </p:nvSpPr>
            <p:spPr bwMode="auto">
              <a:xfrm>
                <a:off x="2064" y="2477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</a:p>
            </p:txBody>
          </p:sp>
          <p:sp>
            <p:nvSpPr>
              <p:cNvPr id="155651" name="Oval 3"/>
              <p:cNvSpPr>
                <a:spLocks noChangeArrowheads="1"/>
              </p:cNvSpPr>
              <p:nvPr/>
            </p:nvSpPr>
            <p:spPr bwMode="auto">
              <a:xfrm>
                <a:off x="2880" y="1888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 dirty="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155652" name="Oval 4"/>
              <p:cNvSpPr>
                <a:spLocks noChangeArrowheads="1"/>
              </p:cNvSpPr>
              <p:nvPr/>
            </p:nvSpPr>
            <p:spPr bwMode="auto">
              <a:xfrm>
                <a:off x="2880" y="2432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155653" name="Oval 5"/>
              <p:cNvSpPr>
                <a:spLocks noChangeArrowheads="1"/>
              </p:cNvSpPr>
              <p:nvPr/>
            </p:nvSpPr>
            <p:spPr bwMode="auto">
              <a:xfrm>
                <a:off x="2880" y="2976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i="1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</a:p>
            </p:txBody>
          </p:sp>
          <p:sp>
            <p:nvSpPr>
              <p:cNvPr id="155654" name="Line 6"/>
              <p:cNvSpPr>
                <a:spLocks noChangeShapeType="1"/>
              </p:cNvSpPr>
              <p:nvPr/>
            </p:nvSpPr>
            <p:spPr bwMode="auto">
              <a:xfrm flipV="1">
                <a:off x="2290" y="2069"/>
                <a:ext cx="590" cy="454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55" name="Freeform 7"/>
              <p:cNvSpPr>
                <a:spLocks/>
              </p:cNvSpPr>
              <p:nvPr/>
            </p:nvSpPr>
            <p:spPr bwMode="auto">
              <a:xfrm>
                <a:off x="2336" y="2620"/>
                <a:ext cx="544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44" y="0"/>
                  </a:cxn>
                </a:cxnLst>
                <a:rect l="0" t="0" r="r" b="b"/>
                <a:pathLst>
                  <a:path w="544" h="4">
                    <a:moveTo>
                      <a:pt x="0" y="4"/>
                    </a:moveTo>
                    <a:lnTo>
                      <a:pt x="544" y="0"/>
                    </a:lnTo>
                  </a:path>
                </a:pathLst>
              </a:custGeom>
              <a:noFill/>
              <a:ln w="19050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56" name="Freeform 8"/>
              <p:cNvSpPr>
                <a:spLocks/>
              </p:cNvSpPr>
              <p:nvPr/>
            </p:nvSpPr>
            <p:spPr bwMode="auto">
              <a:xfrm>
                <a:off x="2312" y="2744"/>
                <a:ext cx="576" cy="3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76" y="336"/>
                  </a:cxn>
                </a:cxnLst>
                <a:rect l="0" t="0" r="r" b="b"/>
                <a:pathLst>
                  <a:path w="576" h="336">
                    <a:moveTo>
                      <a:pt x="0" y="0"/>
                    </a:moveTo>
                    <a:lnTo>
                      <a:pt x="576" y="336"/>
                    </a:lnTo>
                  </a:path>
                </a:pathLst>
              </a:custGeom>
              <a:noFill/>
              <a:ln w="19050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57" name="Text Box 9"/>
              <p:cNvSpPr txBox="1">
                <a:spLocks noChangeArrowheads="1"/>
              </p:cNvSpPr>
              <p:nvPr/>
            </p:nvSpPr>
            <p:spPr bwMode="auto">
              <a:xfrm>
                <a:off x="2426" y="2046"/>
                <a:ext cx="272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/>
                  <a:t>a</a:t>
                </a:r>
              </a:p>
            </p:txBody>
          </p:sp>
          <p:sp>
            <p:nvSpPr>
              <p:cNvPr id="155658" name="Text Box 10"/>
              <p:cNvSpPr txBox="1">
                <a:spLocks noChangeArrowheads="1"/>
              </p:cNvSpPr>
              <p:nvPr/>
            </p:nvSpPr>
            <p:spPr bwMode="auto">
              <a:xfrm>
                <a:off x="2472" y="2387"/>
                <a:ext cx="272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/>
                  <a:t>b</a:t>
                </a:r>
              </a:p>
            </p:txBody>
          </p:sp>
          <p:sp>
            <p:nvSpPr>
              <p:cNvPr id="155659" name="Text Box 11"/>
              <p:cNvSpPr txBox="1">
                <a:spLocks noChangeArrowheads="1"/>
              </p:cNvSpPr>
              <p:nvPr/>
            </p:nvSpPr>
            <p:spPr bwMode="auto">
              <a:xfrm>
                <a:off x="2517" y="2710"/>
                <a:ext cx="272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/>
                  <a:t>c</a:t>
                </a:r>
              </a:p>
            </p:txBody>
          </p:sp>
          <p:sp>
            <p:nvSpPr>
              <p:cNvPr id="155660" name="Text Box 12"/>
              <p:cNvSpPr txBox="1">
                <a:spLocks noChangeArrowheads="1"/>
              </p:cNvSpPr>
              <p:nvPr/>
            </p:nvSpPr>
            <p:spPr bwMode="auto">
              <a:xfrm>
                <a:off x="1247" y="2500"/>
                <a:ext cx="817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smtClean="0">
                    <a:solidFill>
                      <a:srgbClr val="DB0303"/>
                    </a:solidFill>
                  </a:rPr>
                  <a:t>le(</a:t>
                </a:r>
                <a:r>
                  <a:rPr lang="en-US" altLang="zh-CN" sz="2000" i="1">
                    <a:solidFill>
                      <a:srgbClr val="DB0303"/>
                    </a:solidFill>
                  </a:rPr>
                  <a:t>v</a:t>
                </a:r>
                <a:r>
                  <a:rPr lang="en-US" altLang="zh-CN" sz="2000" smtClean="0">
                    <a:solidFill>
                      <a:srgbClr val="DB0303"/>
                    </a:solidFill>
                  </a:rPr>
                  <a:t>)=?</a:t>
                </a:r>
                <a:endParaRPr lang="en-US" altLang="zh-CN" sz="2000">
                  <a:solidFill>
                    <a:srgbClr val="DB0303"/>
                  </a:solidFill>
                </a:endParaRPr>
              </a:p>
            </p:txBody>
          </p:sp>
          <p:sp>
            <p:nvSpPr>
              <p:cNvPr id="155661" name="Text Box 13"/>
              <p:cNvSpPr txBox="1">
                <a:spLocks noChangeArrowheads="1"/>
              </p:cNvSpPr>
              <p:nvPr/>
            </p:nvSpPr>
            <p:spPr bwMode="auto">
              <a:xfrm>
                <a:off x="3152" y="1888"/>
                <a:ext cx="454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le(</a:t>
                </a:r>
                <a:r>
                  <a:rPr lang="en-US" altLang="zh-CN" sz="2000" i="1"/>
                  <a:t>x</a:t>
                </a:r>
                <a:r>
                  <a:rPr lang="en-US" altLang="zh-CN" sz="2000"/>
                  <a:t>)</a:t>
                </a:r>
              </a:p>
            </p:txBody>
          </p:sp>
          <p:sp>
            <p:nvSpPr>
              <p:cNvPr id="155662" name="Text Box 14"/>
              <p:cNvSpPr txBox="1">
                <a:spLocks noChangeArrowheads="1"/>
              </p:cNvSpPr>
              <p:nvPr/>
            </p:nvSpPr>
            <p:spPr bwMode="auto">
              <a:xfrm>
                <a:off x="3153" y="2454"/>
                <a:ext cx="454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le(</a:t>
                </a:r>
                <a:r>
                  <a:rPr lang="en-US" altLang="zh-CN" sz="2000" i="1"/>
                  <a:t>y</a:t>
                </a:r>
                <a:r>
                  <a:rPr lang="en-US" altLang="zh-CN" sz="2000"/>
                  <a:t>)</a:t>
                </a:r>
              </a:p>
            </p:txBody>
          </p:sp>
          <p:sp>
            <p:nvSpPr>
              <p:cNvPr id="155663" name="Text Box 15"/>
              <p:cNvSpPr txBox="1">
                <a:spLocks noChangeArrowheads="1"/>
              </p:cNvSpPr>
              <p:nvPr/>
            </p:nvSpPr>
            <p:spPr bwMode="auto">
              <a:xfrm>
                <a:off x="3166" y="2976"/>
                <a:ext cx="454" cy="25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le(</a:t>
                </a:r>
                <a:r>
                  <a:rPr lang="en-US" altLang="zh-CN" sz="2000" i="1"/>
                  <a:t>z</a:t>
                </a:r>
                <a:r>
                  <a:rPr lang="en-US" altLang="zh-CN" sz="2000"/>
                  <a:t>)</a:t>
                </a:r>
              </a:p>
            </p:txBody>
          </p:sp>
        </p:grpSp>
        <p:sp>
          <p:nvSpPr>
            <p:cNvPr id="155666" name="Text Box 18"/>
            <p:cNvSpPr txBox="1">
              <a:spLocks noChangeArrowheads="1"/>
            </p:cNvSpPr>
            <p:nvPr/>
          </p:nvSpPr>
          <p:spPr bwMode="auto">
            <a:xfrm>
              <a:off x="4643438" y="4149725"/>
              <a:ext cx="3960812" cy="93871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0000CC"/>
                  </a:solidFill>
                  <a:latin typeface="楷体" pitchFamily="49" charset="-122"/>
                  <a:ea typeface="楷体" pitchFamily="49" charset="-122"/>
                </a:rPr>
                <a:t>从右向左推进计算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0000CC"/>
                  </a:solidFill>
                  <a:latin typeface="楷体" pitchFamily="49" charset="-122"/>
                  <a:ea typeface="楷体" pitchFamily="49" charset="-122"/>
                </a:rPr>
                <a:t>这是为什么汇点要</a:t>
              </a:r>
              <a:r>
                <a:rPr lang="zh-CN" altLang="en-US" sz="2200" dirty="0" smtClean="0">
                  <a:solidFill>
                    <a:srgbClr val="0000CC"/>
                  </a:solidFill>
                  <a:latin typeface="楷体" pitchFamily="49" charset="-122"/>
                  <a:ea typeface="楷体" pitchFamily="49" charset="-122"/>
                </a:rPr>
                <a:t>唯一！</a:t>
              </a:r>
              <a:endParaRPr lang="zh-CN" altLang="en-US" sz="220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1" name="左箭头 20"/>
            <p:cNvSpPr/>
            <p:nvPr/>
          </p:nvSpPr>
          <p:spPr>
            <a:xfrm>
              <a:off x="928662" y="6143644"/>
              <a:ext cx="2857520" cy="142876"/>
            </a:xfrm>
            <a:prstGeom prst="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323850" y="115888"/>
            <a:ext cx="6553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）活动</a:t>
            </a:r>
            <a:r>
              <a:rPr lang="zh-CN" altLang="en-US" dirty="0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的最早开始时间和最迟开始时间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428596" y="2214554"/>
            <a:ext cx="8064500" cy="138499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的最早开始时间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指该活动起点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事件的最早开始时间，即：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err="1">
                <a:ea typeface="楷体" pitchFamily="49" charset="-122"/>
                <a:cs typeface="Times New Roman" pitchFamily="18" charset="0"/>
              </a:rPr>
              <a:t>ee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)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85786" y="785794"/>
            <a:ext cx="3025775" cy="1223962"/>
            <a:chOff x="929" y="2659"/>
            <a:chExt cx="1906" cy="771"/>
          </a:xfrm>
        </p:grpSpPr>
        <p:sp>
          <p:nvSpPr>
            <p:cNvPr id="226312" name="Oval 8"/>
            <p:cNvSpPr>
              <a:spLocks noChangeArrowheads="1"/>
            </p:cNvSpPr>
            <p:nvPr/>
          </p:nvSpPr>
          <p:spPr bwMode="auto">
            <a:xfrm>
              <a:off x="1111" y="2953"/>
              <a:ext cx="272" cy="318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26313" name="Oval 9"/>
            <p:cNvSpPr>
              <a:spLocks noChangeArrowheads="1"/>
            </p:cNvSpPr>
            <p:nvPr/>
          </p:nvSpPr>
          <p:spPr bwMode="auto">
            <a:xfrm>
              <a:off x="2517" y="2953"/>
              <a:ext cx="272" cy="318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226314" name="Line 10"/>
            <p:cNvSpPr>
              <a:spLocks noChangeShapeType="1"/>
            </p:cNvSpPr>
            <p:nvPr/>
          </p:nvSpPr>
          <p:spPr bwMode="auto">
            <a:xfrm>
              <a:off x="1383" y="3102"/>
              <a:ext cx="1134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315" name="Text Box 11"/>
            <p:cNvSpPr txBox="1">
              <a:spLocks noChangeArrowheads="1"/>
            </p:cNvSpPr>
            <p:nvPr/>
          </p:nvSpPr>
          <p:spPr bwMode="auto">
            <a:xfrm>
              <a:off x="1474" y="2817"/>
              <a:ext cx="907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活动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26316" name="Text Box 12"/>
            <p:cNvSpPr txBox="1">
              <a:spLocks noChangeArrowheads="1"/>
            </p:cNvSpPr>
            <p:nvPr/>
          </p:nvSpPr>
          <p:spPr bwMode="auto">
            <a:xfrm>
              <a:off x="1474" y="3180"/>
              <a:ext cx="907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时间为</a:t>
              </a:r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226317" name="Text Box 13"/>
            <p:cNvSpPr txBox="1">
              <a:spLocks noChangeArrowheads="1"/>
            </p:cNvSpPr>
            <p:nvPr/>
          </p:nvSpPr>
          <p:spPr bwMode="auto">
            <a:xfrm>
              <a:off x="929" y="2659"/>
              <a:ext cx="454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ee(</a:t>
              </a:r>
              <a:r>
                <a:rPr lang="en-US" altLang="zh-CN" sz="2000" i="1"/>
                <a:t>x</a:t>
              </a:r>
              <a:r>
                <a:rPr lang="en-US" altLang="zh-CN" sz="2000"/>
                <a:t>)</a:t>
              </a:r>
            </a:p>
          </p:txBody>
        </p:sp>
        <p:sp>
          <p:nvSpPr>
            <p:cNvPr id="226318" name="Text Box 14"/>
            <p:cNvSpPr txBox="1">
              <a:spLocks noChangeArrowheads="1"/>
            </p:cNvSpPr>
            <p:nvPr/>
          </p:nvSpPr>
          <p:spPr bwMode="auto">
            <a:xfrm>
              <a:off x="2381" y="2659"/>
              <a:ext cx="454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le(</a:t>
              </a:r>
              <a:r>
                <a:rPr lang="en-US" altLang="zh-CN" sz="2000" i="1"/>
                <a:t>y</a:t>
              </a:r>
              <a:r>
                <a:rPr lang="en-US" altLang="zh-CN" sz="2000"/>
                <a:t>)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8596" y="3929066"/>
            <a:ext cx="8001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活动</a:t>
            </a:r>
            <a:r>
              <a:rPr lang="en-US" altLang="zh-CN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的最迟开始时间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指该活动终点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事件的最迟开始时间与该活动所需时间之差，即：</a:t>
            </a:r>
          </a:p>
          <a:p>
            <a:pPr algn="l">
              <a:spcBef>
                <a:spcPct val="50000"/>
              </a:spcBef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)=le(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mtClean="0">
                <a:latin typeface="+mn-ea"/>
                <a:cs typeface="Times New Roman" pitchFamily="18" charset="0"/>
              </a:rPr>
              <a:t>-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c</a:t>
            </a: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45343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求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关键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活动</a:t>
            </a:r>
            <a:endParaRPr kumimoji="1" lang="en-US" altLang="zh-CN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每个活动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，求出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，若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，则称活动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为关键活动。 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对关键活动来说，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不存在富余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时间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8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539751" y="4122201"/>
            <a:ext cx="6746894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)=0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)=6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)=4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)=5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)=MAX(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)+c(</a:t>
            </a:r>
            <a:r>
              <a:rPr kumimoji="1"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)}=MAX{7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5}=7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0" y="260350"/>
            <a:ext cx="1857356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8-15】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395288" y="3302124"/>
            <a:ext cx="7704137" cy="84125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先进行拓扑排序，假设拓扑序列为：</a:t>
            </a:r>
            <a:r>
              <a:rPr kumimoji="1" lang="en-US" altLang="zh-CN" i="1" dirty="0" err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ABCDEFGHI</a:t>
            </a:r>
            <a:endParaRPr kumimoji="1" lang="en-US" altLang="zh-CN" i="1" dirty="0">
              <a:solidFill>
                <a:srgbClr val="CC00CC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计算各事件的</a:t>
            </a:r>
            <a:r>
              <a:rPr kumimoji="1" lang="en-US" altLang="zh-CN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ee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42976" y="285728"/>
            <a:ext cx="6429420" cy="2357454"/>
            <a:chOff x="785786" y="3357562"/>
            <a:chExt cx="6429420" cy="2357454"/>
          </a:xfrm>
        </p:grpSpPr>
        <p:sp>
          <p:nvSpPr>
            <p:cNvPr id="7" name="椭圆 6"/>
            <p:cNvSpPr/>
            <p:nvPr/>
          </p:nvSpPr>
          <p:spPr>
            <a:xfrm>
              <a:off x="785786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08" y="342900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08" y="422434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43108" y="5072074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1368592" y="3523060"/>
              <a:ext cx="618542" cy="9304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6"/>
              <a:endCxn id="9" idx="2"/>
            </p:cNvCxnSpPr>
            <p:nvPr/>
          </p:nvCxnSpPr>
          <p:spPr>
            <a:xfrm>
              <a:off x="1285852" y="4474375"/>
              <a:ext cx="857256" cy="158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5"/>
              <a:endCxn id="10" idx="2"/>
            </p:cNvCxnSpPr>
            <p:nvPr/>
          </p:nvCxnSpPr>
          <p:spPr>
            <a:xfrm rot="16200000" flipH="1">
              <a:off x="1342397" y="4521396"/>
              <a:ext cx="670932" cy="93048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068795">
              <a:off x="2786050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4</a:t>
              </a:r>
              <a:r>
                <a:rPr lang="en-US" altLang="zh-CN" sz="1800" dirty="0" smtClean="0"/>
                <a:t>=1</a:t>
              </a:r>
              <a:endParaRPr lang="zh-CN" alt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9638790">
              <a:off x="1133695" y="3637853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smtClean="0"/>
                <a:t>=6</a:t>
              </a:r>
              <a:endParaRPr lang="zh-CN" altLang="en-US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852" y="414338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smtClean="0"/>
                <a:t>=4</a:t>
              </a:r>
              <a:endParaRPr lang="zh-CN" altLang="en-US" sz="1800" dirty="0"/>
            </a:p>
          </p:txBody>
        </p:sp>
        <p:sp>
          <p:nvSpPr>
            <p:cNvPr id="17" name="TextBox 16"/>
            <p:cNvSpPr txBox="1"/>
            <p:nvPr/>
          </p:nvSpPr>
          <p:spPr>
            <a:xfrm rot="2111226">
              <a:off x="1000100" y="493577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smtClean="0"/>
                <a:t>=5</a:t>
              </a:r>
              <a:endParaRPr lang="zh-CN" altLang="en-US" sz="1800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3643306" y="3857628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5214950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715140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14942" y="3357562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214942" y="4286256"/>
              <a:ext cx="500066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直接箭头连接符 22"/>
            <p:cNvCxnSpPr>
              <a:stCxn id="8" idx="6"/>
              <a:endCxn id="18" idx="1"/>
            </p:cNvCxnSpPr>
            <p:nvPr/>
          </p:nvCxnSpPr>
          <p:spPr>
            <a:xfrm>
              <a:off x="2643174" y="3679033"/>
              <a:ext cx="1073365" cy="2518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9" idx="6"/>
              <a:endCxn id="18" idx="3"/>
            </p:cNvCxnSpPr>
            <p:nvPr/>
          </p:nvCxnSpPr>
          <p:spPr>
            <a:xfrm flipV="1">
              <a:off x="2643174" y="4284461"/>
              <a:ext cx="1073365" cy="18991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8" idx="7"/>
              <a:endCxn id="21" idx="2"/>
            </p:cNvCxnSpPr>
            <p:nvPr/>
          </p:nvCxnSpPr>
          <p:spPr>
            <a:xfrm rot="5400000" flipH="1" flipV="1">
              <a:off x="4480907" y="3196827"/>
              <a:ext cx="323266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8" idx="5"/>
              <a:endCxn id="22" idx="2"/>
            </p:cNvCxnSpPr>
            <p:nvPr/>
          </p:nvCxnSpPr>
          <p:spPr>
            <a:xfrm rot="16200000" flipH="1">
              <a:off x="4516626" y="3837973"/>
              <a:ext cx="251828" cy="1144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0" idx="6"/>
              <a:endCxn id="19" idx="2"/>
            </p:cNvCxnSpPr>
            <p:nvPr/>
          </p:nvCxnSpPr>
          <p:spPr>
            <a:xfrm>
              <a:off x="2643174" y="5322107"/>
              <a:ext cx="2571768" cy="14287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20" idx="1"/>
            </p:cNvCxnSpPr>
            <p:nvPr/>
          </p:nvCxnSpPr>
          <p:spPr>
            <a:xfrm>
              <a:off x="5715008" y="3607595"/>
              <a:ext cx="1073365" cy="751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2" idx="6"/>
              <a:endCxn id="20" idx="2"/>
            </p:cNvCxnSpPr>
            <p:nvPr/>
          </p:nvCxnSpPr>
          <p:spPr>
            <a:xfrm>
              <a:off x="5715008" y="4536289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9" idx="6"/>
              <a:endCxn id="20" idx="3"/>
            </p:cNvCxnSpPr>
            <p:nvPr/>
          </p:nvCxnSpPr>
          <p:spPr>
            <a:xfrm flipV="1">
              <a:off x="5715008" y="4713089"/>
              <a:ext cx="1073365" cy="75189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57554" y="5429264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6</a:t>
              </a:r>
              <a:r>
                <a:rPr lang="en-US" altLang="zh-CN" sz="1800" dirty="0" smtClean="0"/>
                <a:t>=2</a:t>
              </a:r>
              <a:endParaRPr lang="zh-CN" altLang="en-US" sz="18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20954754">
              <a:off x="2786050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5</a:t>
              </a:r>
              <a:r>
                <a:rPr lang="en-US" altLang="zh-CN" sz="1800" dirty="0" smtClean="0"/>
                <a:t>=1</a:t>
              </a:r>
              <a:endParaRPr lang="zh-CN" altLang="en-US" sz="18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20757423">
              <a:off x="4143372" y="3429000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7</a:t>
              </a:r>
              <a:r>
                <a:rPr lang="en-US" altLang="zh-CN" sz="1800" dirty="0" smtClean="0"/>
                <a:t>=9</a:t>
              </a:r>
              <a:endParaRPr lang="zh-CN" altLang="en-US" sz="18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884236">
              <a:off x="4071934" y="442913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8</a:t>
              </a:r>
              <a:r>
                <a:rPr lang="en-US" altLang="zh-CN" sz="1800" dirty="0" smtClean="0"/>
                <a:t>=7</a:t>
              </a:r>
              <a:endParaRPr lang="zh-CN" altLang="en-US" sz="18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2002685">
              <a:off x="6072198" y="3714752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10</a:t>
              </a:r>
              <a:r>
                <a:rPr lang="en-US" altLang="zh-CN" sz="1800" dirty="0" smtClean="0"/>
                <a:t>=2</a:t>
              </a:r>
              <a:endParaRPr lang="zh-CN" altLang="en-US" sz="1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5008" y="4214818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11</a:t>
              </a:r>
              <a:r>
                <a:rPr lang="en-US" altLang="zh-CN" sz="1800" dirty="0" smtClean="0"/>
                <a:t>=4</a:t>
              </a:r>
              <a:endParaRPr lang="zh-CN" altLang="en-US" sz="18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9402789">
              <a:off x="6072198" y="5000636"/>
              <a:ext cx="85725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err="1" smtClean="0"/>
                <a:t>a</a:t>
              </a:r>
              <a:r>
                <a:rPr lang="en-US" altLang="zh-CN" sz="1800" baseline="-25000" dirty="0" err="1" smtClean="0"/>
                <a:t>9</a:t>
              </a:r>
              <a:r>
                <a:rPr lang="en-US" altLang="zh-CN" sz="1800" dirty="0" smtClean="0"/>
                <a:t>=4</a:t>
              </a:r>
              <a:endParaRPr lang="zh-CN" altLang="en-US" sz="1800" dirty="0"/>
            </a:p>
          </p:txBody>
        </p:sp>
      </p:grpSp>
      <p:sp>
        <p:nvSpPr>
          <p:cNvPr id="38" name="右箭头 37"/>
          <p:cNvSpPr/>
          <p:nvPr/>
        </p:nvSpPr>
        <p:spPr>
          <a:xfrm>
            <a:off x="1000100" y="2714620"/>
            <a:ext cx="6786610" cy="21431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9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</TotalTime>
  <Words>996</Words>
  <Application>Microsoft PowerPoint</Application>
  <PresentationFormat>全屏显示(4:3)</PresentationFormat>
  <Paragraphs>282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1047</cp:revision>
  <dcterms:created xsi:type="dcterms:W3CDTF">2004-10-20T02:22:59Z</dcterms:created>
  <dcterms:modified xsi:type="dcterms:W3CDTF">2017-05-20T06:46:26Z</dcterms:modified>
</cp:coreProperties>
</file>