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359" r:id="rId2"/>
    <p:sldId id="379" r:id="rId3"/>
    <p:sldId id="380" r:id="rId4"/>
    <p:sldId id="378" r:id="rId5"/>
    <p:sldId id="381" r:id="rId6"/>
    <p:sldId id="377" r:id="rId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00CC"/>
    <a:srgbClr val="3333CC"/>
    <a:srgbClr val="3366FF"/>
    <a:srgbClr val="339933"/>
    <a:srgbClr val="DDDDDD"/>
    <a:srgbClr val="C0C0C0"/>
    <a:srgbClr val="D1DCBE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93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3D0ED-B7C9-4EC0-A9BA-B1ED8D3B73B8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158D0-FEF9-42FF-BDE0-4429962295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8AA1-F43B-447F-A8F7-D3B7368153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EF5-8EF9-415E-86C4-9BE7B98CE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00A-7EB8-4F73-80B3-202CDE9972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D6F42417-E891-486C-9046-86025B85FCC4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D00-78A1-4EE0-B664-5AFFF22F29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1D35-CE69-4758-BF5E-DD0668D8D6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E55-88AC-4CE1-859B-9181DEAF48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1D15-4F13-4B41-A30E-8968D1116C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ABFE100-E3B4-4BC2-8880-2F13DC258A99}" type="slidenum">
              <a:rPr lang="en-US" altLang="zh-CN" smtClean="0"/>
              <a:pPr/>
              <a:t>‹#›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5CE-3FCB-4877-B964-E8E5A2D593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9C6A-8C6D-4594-B540-AF793A6E33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9E15-DAA7-49EF-991E-FA355F188A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 descr="信纸"/>
          <p:cNvSpPr txBox="1">
            <a:spLocks noChangeArrowheads="1"/>
          </p:cNvSpPr>
          <p:nvPr/>
        </p:nvSpPr>
        <p:spPr bwMode="auto">
          <a:xfrm>
            <a:off x="1428728" y="428604"/>
            <a:ext cx="6072230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8.8  </a:t>
            </a:r>
            <a:r>
              <a:rPr kumimoji="1" lang="zh-CN" altLang="en-US" sz="32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  <a:cs typeface="Times New Roman" pitchFamily="18" charset="0"/>
              </a:rPr>
              <a:t>“</a:t>
            </a:r>
            <a:r>
              <a:rPr lang="zh-CN" altLang="en-US" sz="32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  <a:sym typeface="Wingdings" pitchFamily="2" charset="2"/>
              </a:rPr>
              <a:t>小</a:t>
            </a:r>
            <a:r>
              <a:rPr kumimoji="1" lang="zh-CN" altLang="en-US" sz="3200" smtClean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算法”解决“大问题”</a:t>
            </a:r>
            <a:endParaRPr kumimoji="1" lang="zh-CN" altLang="en-US" sz="32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3240" y="157161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/>
              </a:rPr>
              <a:t></a:t>
            </a:r>
            <a:endParaRPr lang="zh-CN" altLang="en-US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538" y="2571744"/>
            <a:ext cx="7072362" cy="2123658"/>
          </a:xfrm>
          <a:prstGeom prst="rect">
            <a:avLst/>
          </a:prstGeom>
          <a:noFill/>
          <a:scene3d>
            <a:camera prst="perspectiveAbove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线性结构可以看成是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Symbol"/>
              </a:rPr>
              <a:t>树形结构的特殊情况。</a:t>
            </a:r>
            <a:endParaRPr lang="en-US" altLang="zh-CN" sz="2200" smtClean="0">
              <a:ea typeface="楷体" pitchFamily="49" charset="-122"/>
              <a:cs typeface="Times New Roman" pitchFamily="18" charset="0"/>
              <a:sym typeface="Symbol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Symbol"/>
              </a:rPr>
              <a:t>树形结构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可以看成是图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Symbol"/>
              </a:rPr>
              <a:t>形结构的特殊情况。</a:t>
            </a:r>
            <a:endParaRPr lang="en-US" altLang="zh-CN" sz="2200" smtClean="0">
              <a:ea typeface="楷体" pitchFamily="49" charset="-122"/>
              <a:cs typeface="Times New Roman" pitchFamily="18" charset="0"/>
              <a:sym typeface="Symbol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图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  <a:sym typeface="Symbol"/>
              </a:rPr>
              <a:t>形结构是最普遍的一类数据结构，具有广泛的实际应用。</a:t>
            </a:r>
            <a:endParaRPr lang="en-US" altLang="zh-CN" sz="2200" smtClean="0">
              <a:ea typeface="楷体" pitchFamily="49" charset="-122"/>
              <a:cs typeface="Times New Roman" pitchFamily="18" charset="0"/>
              <a:sym typeface="Symbo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00166" y="1571612"/>
            <a:ext cx="1428760" cy="5000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线性结构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643306" y="1571612"/>
            <a:ext cx="1428760" cy="5000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ea typeface="楷体" pitchFamily="49" charset="-122"/>
                <a:cs typeface="Times New Roman" pitchFamily="18" charset="0"/>
                <a:sym typeface="Symbol"/>
              </a:rPr>
              <a:t>树形结构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786446" y="1571612"/>
            <a:ext cx="1428760" cy="5000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ea typeface="楷体" pitchFamily="49" charset="-122"/>
                <a:cs typeface="Times New Roman" pitchFamily="18" charset="0"/>
                <a:sym typeface="Symbol"/>
              </a:rPr>
              <a:t>图形结构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86380" y="157161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Symbol"/>
              </a:rPr>
              <a:t></a:t>
            </a:r>
            <a:endParaRPr lang="zh-CN" altLang="en-US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8" name="Text Box 15"/>
          <p:cNvSpPr txBox="1">
            <a:spLocks noChangeArrowheads="1"/>
          </p:cNvSpPr>
          <p:nvPr/>
        </p:nvSpPr>
        <p:spPr bwMode="auto">
          <a:xfrm>
            <a:off x="5264176" y="1628775"/>
            <a:ext cx="2951162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找路径：</a:t>
            </a:r>
            <a:r>
              <a:rPr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 pitchFamily="18" charset="2"/>
              </a:rPr>
              <a:t>B</a:t>
            </a:r>
            <a:endParaRPr lang="en-US" altLang="zh-CN" i="1" dirty="0">
              <a:solidFill>
                <a:srgbClr val="FF00FF"/>
              </a:solidFill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2527" name="Line 64"/>
          <p:cNvSpPr>
            <a:spLocks noChangeShapeType="1"/>
          </p:cNvSpPr>
          <p:nvPr/>
        </p:nvSpPr>
        <p:spPr bwMode="auto">
          <a:xfrm flipH="1" flipV="1">
            <a:off x="3542574" y="4917564"/>
            <a:ext cx="720725" cy="10795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28" name="Freeform 65"/>
          <p:cNvSpPr>
            <a:spLocks/>
          </p:cNvSpPr>
          <p:nvPr/>
        </p:nvSpPr>
        <p:spPr bwMode="auto">
          <a:xfrm>
            <a:off x="2925036" y="4827076"/>
            <a:ext cx="617538" cy="90488"/>
          </a:xfrm>
          <a:custGeom>
            <a:avLst/>
            <a:gdLst>
              <a:gd name="T0" fmla="*/ 389 w 389"/>
              <a:gd name="T1" fmla="*/ 57 h 57"/>
              <a:gd name="T2" fmla="*/ 0 w 389"/>
              <a:gd name="T3" fmla="*/ 0 h 57"/>
              <a:gd name="T4" fmla="*/ 0 60000 65536"/>
              <a:gd name="T5" fmla="*/ 0 60000 65536"/>
              <a:gd name="T6" fmla="*/ 0 w 389"/>
              <a:gd name="T7" fmla="*/ 0 h 57"/>
              <a:gd name="T8" fmla="*/ 389 w 389"/>
              <a:gd name="T9" fmla="*/ 57 h 5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9" h="57">
                <a:moveTo>
                  <a:pt x="389" y="57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rgbClr val="FF0000"/>
            </a:solidFill>
            <a:prstDash val="sysDot"/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29" name="Line 66"/>
          <p:cNvSpPr>
            <a:spLocks noChangeShapeType="1"/>
          </p:cNvSpPr>
          <p:nvPr/>
        </p:nvSpPr>
        <p:spPr bwMode="auto">
          <a:xfrm flipH="1">
            <a:off x="1886811" y="4844539"/>
            <a:ext cx="1008063" cy="144462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30" name="Line 67"/>
          <p:cNvSpPr>
            <a:spLocks noChangeShapeType="1"/>
          </p:cNvSpPr>
          <p:nvPr/>
        </p:nvSpPr>
        <p:spPr bwMode="auto">
          <a:xfrm flipH="1">
            <a:off x="1597886" y="4989001"/>
            <a:ext cx="288925" cy="1008063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stealth" w="med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531" name="Text Box 68"/>
          <p:cNvSpPr txBox="1">
            <a:spLocks noChangeArrowheads="1"/>
          </p:cNvSpPr>
          <p:nvPr/>
        </p:nvSpPr>
        <p:spPr bwMode="auto">
          <a:xfrm>
            <a:off x="5330855" y="3569617"/>
            <a:ext cx="2741607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Tx/>
              <a:buAutoNum type="circleNumDbPlain"/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膨胀所有物体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81"/>
          <p:cNvGrpSpPr/>
          <p:nvPr/>
        </p:nvGrpSpPr>
        <p:grpSpPr>
          <a:xfrm>
            <a:off x="1101725" y="2797175"/>
            <a:ext cx="3254375" cy="1655763"/>
            <a:chOff x="1101725" y="2797175"/>
            <a:chExt cx="3254375" cy="1655763"/>
          </a:xfrm>
        </p:grpSpPr>
        <p:sp>
          <p:nvSpPr>
            <p:cNvPr id="62479" name="Freeform 16"/>
            <p:cNvSpPr>
              <a:spLocks/>
            </p:cNvSpPr>
            <p:nvPr/>
          </p:nvSpPr>
          <p:spPr bwMode="auto">
            <a:xfrm>
              <a:off x="1101725" y="2797175"/>
              <a:ext cx="3175" cy="1609725"/>
            </a:xfrm>
            <a:custGeom>
              <a:avLst/>
              <a:gdLst>
                <a:gd name="T0" fmla="*/ 0 w 2"/>
                <a:gd name="T1" fmla="*/ 0 h 1014"/>
                <a:gd name="T2" fmla="*/ 2 w 2"/>
                <a:gd name="T3" fmla="*/ 1014 h 1014"/>
                <a:gd name="T4" fmla="*/ 0 60000 65536"/>
                <a:gd name="T5" fmla="*/ 0 60000 65536"/>
                <a:gd name="T6" fmla="*/ 0 w 2"/>
                <a:gd name="T7" fmla="*/ 0 h 1014"/>
                <a:gd name="T8" fmla="*/ 2 w 2"/>
                <a:gd name="T9" fmla="*/ 1014 h 10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014">
                  <a:moveTo>
                    <a:pt x="0" y="0"/>
                  </a:moveTo>
                  <a:lnTo>
                    <a:pt x="2" y="1014"/>
                  </a:lnTo>
                </a:path>
              </a:pathLst>
            </a:cu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0" name="Line 17"/>
            <p:cNvSpPr>
              <a:spLocks noChangeShapeType="1"/>
            </p:cNvSpPr>
            <p:nvPr/>
          </p:nvSpPr>
          <p:spPr bwMode="auto">
            <a:xfrm>
              <a:off x="1114425" y="2822575"/>
              <a:ext cx="3241675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1" name="Line 18"/>
            <p:cNvSpPr>
              <a:spLocks noChangeShapeType="1"/>
            </p:cNvSpPr>
            <p:nvPr/>
          </p:nvSpPr>
          <p:spPr bwMode="auto">
            <a:xfrm>
              <a:off x="4356100" y="2797175"/>
              <a:ext cx="0" cy="1655763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2" name="Line 19"/>
            <p:cNvSpPr>
              <a:spLocks noChangeShapeType="1"/>
            </p:cNvSpPr>
            <p:nvPr/>
          </p:nvSpPr>
          <p:spPr bwMode="auto">
            <a:xfrm>
              <a:off x="1114425" y="4402138"/>
              <a:ext cx="2736850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3" name="Oval 20"/>
            <p:cNvSpPr>
              <a:spLocks noChangeArrowheads="1"/>
            </p:cNvSpPr>
            <p:nvPr/>
          </p:nvSpPr>
          <p:spPr bwMode="auto">
            <a:xfrm>
              <a:off x="4213225" y="4056063"/>
              <a:ext cx="71438" cy="71437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4" name="Rectangle 21"/>
            <p:cNvSpPr>
              <a:spLocks noChangeArrowheads="1"/>
            </p:cNvSpPr>
            <p:nvPr/>
          </p:nvSpPr>
          <p:spPr bwMode="auto">
            <a:xfrm>
              <a:off x="1906588" y="3084513"/>
              <a:ext cx="503237" cy="792162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5" name="AutoShape 22"/>
            <p:cNvSpPr>
              <a:spLocks noChangeArrowheads="1"/>
            </p:cNvSpPr>
            <p:nvPr/>
          </p:nvSpPr>
          <p:spPr bwMode="auto">
            <a:xfrm>
              <a:off x="2411413" y="2949575"/>
              <a:ext cx="1008062" cy="792163"/>
            </a:xfrm>
            <a:prstGeom prst="diamond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6" name="AutoShape 23"/>
            <p:cNvSpPr>
              <a:spLocks noChangeArrowheads="1"/>
            </p:cNvSpPr>
            <p:nvPr/>
          </p:nvSpPr>
          <p:spPr bwMode="auto">
            <a:xfrm>
              <a:off x="2122488" y="3876675"/>
              <a:ext cx="576262" cy="503238"/>
            </a:xfrm>
            <a:prstGeom prst="pentagon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7" name="AutoShape 24"/>
            <p:cNvSpPr>
              <a:spLocks noChangeArrowheads="1"/>
            </p:cNvSpPr>
            <p:nvPr/>
          </p:nvSpPr>
          <p:spPr bwMode="auto">
            <a:xfrm>
              <a:off x="3211513" y="3013075"/>
              <a:ext cx="719137" cy="863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8" name="AutoShape 25"/>
            <p:cNvSpPr>
              <a:spLocks noChangeArrowheads="1"/>
            </p:cNvSpPr>
            <p:nvPr/>
          </p:nvSpPr>
          <p:spPr bwMode="auto">
            <a:xfrm>
              <a:off x="1136650" y="3348038"/>
              <a:ext cx="539750" cy="539750"/>
            </a:xfrm>
            <a:prstGeom prst="parallelogram">
              <a:avLst>
                <a:gd name="adj" fmla="val 25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9" name="Text Box 26"/>
            <p:cNvSpPr txBox="1">
              <a:spLocks noChangeArrowheads="1"/>
            </p:cNvSpPr>
            <p:nvPr/>
          </p:nvSpPr>
          <p:spPr bwMode="auto">
            <a:xfrm>
              <a:off x="3924300" y="3573463"/>
              <a:ext cx="360363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A50021"/>
                  </a:solidFill>
                </a:rPr>
                <a:t>A</a:t>
              </a:r>
            </a:p>
          </p:txBody>
        </p:sp>
        <p:sp>
          <p:nvSpPr>
            <p:cNvPr id="62490" name="Text Box 27"/>
            <p:cNvSpPr txBox="1">
              <a:spLocks noChangeArrowheads="1"/>
            </p:cNvSpPr>
            <p:nvPr/>
          </p:nvSpPr>
          <p:spPr bwMode="auto">
            <a:xfrm>
              <a:off x="1187450" y="3924300"/>
              <a:ext cx="360363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A50021"/>
                  </a:solidFill>
                </a:rPr>
                <a:t>B</a:t>
              </a:r>
            </a:p>
          </p:txBody>
        </p:sp>
        <p:sp>
          <p:nvSpPr>
            <p:cNvPr id="62491" name="Oval 28"/>
            <p:cNvSpPr>
              <a:spLocks noChangeArrowheads="1"/>
            </p:cNvSpPr>
            <p:nvPr/>
          </p:nvSpPr>
          <p:spPr bwMode="auto">
            <a:xfrm>
              <a:off x="3876675" y="384333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492" name="Oval 29"/>
            <p:cNvSpPr>
              <a:spLocks noChangeArrowheads="1"/>
            </p:cNvSpPr>
            <p:nvPr/>
          </p:nvSpPr>
          <p:spPr bwMode="auto">
            <a:xfrm>
              <a:off x="3538538" y="300037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493" name="Oval 30"/>
            <p:cNvSpPr>
              <a:spLocks noChangeArrowheads="1"/>
            </p:cNvSpPr>
            <p:nvPr/>
          </p:nvSpPr>
          <p:spPr bwMode="auto">
            <a:xfrm>
              <a:off x="2870200" y="292417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494" name="Oval 31"/>
            <p:cNvSpPr>
              <a:spLocks noChangeArrowheads="1"/>
            </p:cNvSpPr>
            <p:nvPr/>
          </p:nvSpPr>
          <p:spPr bwMode="auto">
            <a:xfrm>
              <a:off x="2373313" y="3046413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495" name="Oval 32"/>
            <p:cNvSpPr>
              <a:spLocks noChangeArrowheads="1"/>
            </p:cNvSpPr>
            <p:nvPr/>
          </p:nvSpPr>
          <p:spPr bwMode="auto">
            <a:xfrm>
              <a:off x="1882775" y="302577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496" name="Oval 33"/>
            <p:cNvSpPr>
              <a:spLocks noChangeArrowheads="1"/>
            </p:cNvSpPr>
            <p:nvPr/>
          </p:nvSpPr>
          <p:spPr bwMode="auto">
            <a:xfrm>
              <a:off x="1547813" y="4094163"/>
              <a:ext cx="71437" cy="71437"/>
            </a:xfrm>
            <a:prstGeom prst="ellipse">
              <a:avLst/>
            </a:prstGeom>
            <a:solidFill>
              <a:srgbClr val="FF33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497" name="Oval 34"/>
            <p:cNvSpPr>
              <a:spLocks noChangeArrowheads="1"/>
            </p:cNvSpPr>
            <p:nvPr/>
          </p:nvSpPr>
          <p:spPr bwMode="auto">
            <a:xfrm>
              <a:off x="2555875" y="4348163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498" name="Oval 35"/>
            <p:cNvSpPr>
              <a:spLocks noChangeArrowheads="1"/>
            </p:cNvSpPr>
            <p:nvPr/>
          </p:nvSpPr>
          <p:spPr bwMode="auto">
            <a:xfrm>
              <a:off x="2674938" y="402113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499" name="Oval 36"/>
            <p:cNvSpPr>
              <a:spLocks noChangeArrowheads="1"/>
            </p:cNvSpPr>
            <p:nvPr/>
          </p:nvSpPr>
          <p:spPr bwMode="auto">
            <a:xfrm>
              <a:off x="3170238" y="385127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00" name="Oval 37"/>
            <p:cNvSpPr>
              <a:spLocks noChangeArrowheads="1"/>
            </p:cNvSpPr>
            <p:nvPr/>
          </p:nvSpPr>
          <p:spPr bwMode="auto">
            <a:xfrm>
              <a:off x="2890838" y="370363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01" name="Oval 38"/>
            <p:cNvSpPr>
              <a:spLocks noChangeArrowheads="1"/>
            </p:cNvSpPr>
            <p:nvPr/>
          </p:nvSpPr>
          <p:spPr bwMode="auto">
            <a:xfrm>
              <a:off x="1870075" y="383857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02" name="Oval 39"/>
            <p:cNvSpPr>
              <a:spLocks noChangeArrowheads="1"/>
            </p:cNvSpPr>
            <p:nvPr/>
          </p:nvSpPr>
          <p:spPr bwMode="auto">
            <a:xfrm>
              <a:off x="2373313" y="385127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32" name="Oval 69"/>
            <p:cNvSpPr>
              <a:spLocks noChangeArrowheads="1"/>
            </p:cNvSpPr>
            <p:nvPr/>
          </p:nvSpPr>
          <p:spPr bwMode="auto">
            <a:xfrm>
              <a:off x="1654175" y="330993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33" name="Oval 70"/>
            <p:cNvSpPr>
              <a:spLocks noChangeArrowheads="1"/>
            </p:cNvSpPr>
            <p:nvPr/>
          </p:nvSpPr>
          <p:spPr bwMode="auto">
            <a:xfrm>
              <a:off x="1501775" y="3852863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34" name="Oval 71"/>
            <p:cNvSpPr>
              <a:spLocks noChangeArrowheads="1"/>
            </p:cNvSpPr>
            <p:nvPr/>
          </p:nvSpPr>
          <p:spPr bwMode="auto">
            <a:xfrm>
              <a:off x="1243013" y="3319463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</p:grpSp>
      <p:grpSp>
        <p:nvGrpSpPr>
          <p:cNvPr id="3" name="组合 83"/>
          <p:cNvGrpSpPr/>
          <p:nvPr/>
        </p:nvGrpSpPr>
        <p:grpSpPr>
          <a:xfrm>
            <a:off x="1116013" y="4713288"/>
            <a:ext cx="3254375" cy="1668462"/>
            <a:chOff x="1116013" y="4713288"/>
            <a:chExt cx="3254375" cy="1668462"/>
          </a:xfrm>
        </p:grpSpPr>
        <p:sp>
          <p:nvSpPr>
            <p:cNvPr id="62503" name="Freeform 40"/>
            <p:cNvSpPr>
              <a:spLocks/>
            </p:cNvSpPr>
            <p:nvPr/>
          </p:nvSpPr>
          <p:spPr bwMode="auto">
            <a:xfrm>
              <a:off x="1116013" y="4725988"/>
              <a:ext cx="1587" cy="1624012"/>
            </a:xfrm>
            <a:custGeom>
              <a:avLst/>
              <a:gdLst>
                <a:gd name="T0" fmla="*/ 0 w 1"/>
                <a:gd name="T1" fmla="*/ 0 h 1023"/>
                <a:gd name="T2" fmla="*/ 1 w 1"/>
                <a:gd name="T3" fmla="*/ 1023 h 1023"/>
                <a:gd name="T4" fmla="*/ 0 60000 65536"/>
                <a:gd name="T5" fmla="*/ 0 60000 65536"/>
                <a:gd name="T6" fmla="*/ 0 w 1"/>
                <a:gd name="T7" fmla="*/ 0 h 1023"/>
                <a:gd name="T8" fmla="*/ 1 w 1"/>
                <a:gd name="T9" fmla="*/ 1023 h 10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23">
                  <a:moveTo>
                    <a:pt x="0" y="0"/>
                  </a:moveTo>
                  <a:lnTo>
                    <a:pt x="1" y="1023"/>
                  </a:lnTo>
                </a:path>
              </a:pathLst>
            </a:cu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4" name="Line 41"/>
            <p:cNvSpPr>
              <a:spLocks noChangeShapeType="1"/>
            </p:cNvSpPr>
            <p:nvPr/>
          </p:nvSpPr>
          <p:spPr bwMode="auto">
            <a:xfrm>
              <a:off x="1128713" y="4713288"/>
              <a:ext cx="3241675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5" name="Line 42"/>
            <p:cNvSpPr>
              <a:spLocks noChangeShapeType="1"/>
            </p:cNvSpPr>
            <p:nvPr/>
          </p:nvSpPr>
          <p:spPr bwMode="auto">
            <a:xfrm>
              <a:off x="4370388" y="4725988"/>
              <a:ext cx="0" cy="1655762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6" name="Line 43"/>
            <p:cNvSpPr>
              <a:spLocks noChangeShapeType="1"/>
            </p:cNvSpPr>
            <p:nvPr/>
          </p:nvSpPr>
          <p:spPr bwMode="auto">
            <a:xfrm>
              <a:off x="1128713" y="6330950"/>
              <a:ext cx="2736850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7" name="Oval 44"/>
            <p:cNvSpPr>
              <a:spLocks noChangeArrowheads="1"/>
            </p:cNvSpPr>
            <p:nvPr/>
          </p:nvSpPr>
          <p:spPr bwMode="auto">
            <a:xfrm>
              <a:off x="4227513" y="5984875"/>
              <a:ext cx="71437" cy="71438"/>
            </a:xfrm>
            <a:prstGeom prst="ellipse">
              <a:avLst/>
            </a:prstGeom>
            <a:solidFill>
              <a:srgbClr val="FF00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8" name="Rectangle 45"/>
            <p:cNvSpPr>
              <a:spLocks noChangeArrowheads="1"/>
            </p:cNvSpPr>
            <p:nvPr/>
          </p:nvSpPr>
          <p:spPr bwMode="auto">
            <a:xfrm>
              <a:off x="1920875" y="5013325"/>
              <a:ext cx="503238" cy="792163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9" name="AutoShape 46"/>
            <p:cNvSpPr>
              <a:spLocks noChangeArrowheads="1"/>
            </p:cNvSpPr>
            <p:nvPr/>
          </p:nvSpPr>
          <p:spPr bwMode="auto">
            <a:xfrm>
              <a:off x="2425700" y="4840288"/>
              <a:ext cx="1008063" cy="792162"/>
            </a:xfrm>
            <a:prstGeom prst="diamond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0" name="AutoShape 47"/>
            <p:cNvSpPr>
              <a:spLocks noChangeArrowheads="1"/>
            </p:cNvSpPr>
            <p:nvPr/>
          </p:nvSpPr>
          <p:spPr bwMode="auto">
            <a:xfrm>
              <a:off x="2136775" y="5805488"/>
              <a:ext cx="576263" cy="503237"/>
            </a:xfrm>
            <a:prstGeom prst="pentagon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1" name="AutoShape 48"/>
            <p:cNvSpPr>
              <a:spLocks noChangeArrowheads="1"/>
            </p:cNvSpPr>
            <p:nvPr/>
          </p:nvSpPr>
          <p:spPr bwMode="auto">
            <a:xfrm>
              <a:off x="3225800" y="4941888"/>
              <a:ext cx="719138" cy="863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2" name="AutoShape 49"/>
            <p:cNvSpPr>
              <a:spLocks noChangeArrowheads="1"/>
            </p:cNvSpPr>
            <p:nvPr/>
          </p:nvSpPr>
          <p:spPr bwMode="auto">
            <a:xfrm>
              <a:off x="1150938" y="5276850"/>
              <a:ext cx="539750" cy="539750"/>
            </a:xfrm>
            <a:prstGeom prst="parallelogram">
              <a:avLst>
                <a:gd name="adj" fmla="val 25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3" name="Text Box 50"/>
            <p:cNvSpPr txBox="1">
              <a:spLocks noChangeArrowheads="1"/>
            </p:cNvSpPr>
            <p:nvPr/>
          </p:nvSpPr>
          <p:spPr bwMode="auto">
            <a:xfrm>
              <a:off x="3924300" y="5924550"/>
              <a:ext cx="360363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A50021"/>
                  </a:solidFill>
                </a:rPr>
                <a:t>A</a:t>
              </a:r>
            </a:p>
          </p:txBody>
        </p:sp>
        <p:sp>
          <p:nvSpPr>
            <p:cNvPr id="62514" name="Text Box 51"/>
            <p:cNvSpPr txBox="1">
              <a:spLocks noChangeArrowheads="1"/>
            </p:cNvSpPr>
            <p:nvPr/>
          </p:nvSpPr>
          <p:spPr bwMode="auto">
            <a:xfrm>
              <a:off x="1201738" y="5853113"/>
              <a:ext cx="360362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A50021"/>
                  </a:solidFill>
                </a:rPr>
                <a:t>B</a:t>
              </a:r>
            </a:p>
          </p:txBody>
        </p:sp>
        <p:sp>
          <p:nvSpPr>
            <p:cNvPr id="62515" name="Oval 52"/>
            <p:cNvSpPr>
              <a:spLocks noChangeArrowheads="1"/>
            </p:cNvSpPr>
            <p:nvPr/>
          </p:nvSpPr>
          <p:spPr bwMode="auto">
            <a:xfrm>
              <a:off x="3890963" y="5772150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16" name="Oval 53"/>
            <p:cNvSpPr>
              <a:spLocks noChangeArrowheads="1"/>
            </p:cNvSpPr>
            <p:nvPr/>
          </p:nvSpPr>
          <p:spPr bwMode="auto">
            <a:xfrm>
              <a:off x="3552825" y="492918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17" name="Oval 54"/>
            <p:cNvSpPr>
              <a:spLocks noChangeArrowheads="1"/>
            </p:cNvSpPr>
            <p:nvPr/>
          </p:nvSpPr>
          <p:spPr bwMode="auto">
            <a:xfrm>
              <a:off x="2884488" y="481488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18" name="Oval 55"/>
            <p:cNvSpPr>
              <a:spLocks noChangeArrowheads="1"/>
            </p:cNvSpPr>
            <p:nvPr/>
          </p:nvSpPr>
          <p:spPr bwMode="auto">
            <a:xfrm>
              <a:off x="2387600" y="497522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19" name="Oval 56"/>
            <p:cNvSpPr>
              <a:spLocks noChangeArrowheads="1"/>
            </p:cNvSpPr>
            <p:nvPr/>
          </p:nvSpPr>
          <p:spPr bwMode="auto">
            <a:xfrm>
              <a:off x="1897063" y="495458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20" name="Oval 57"/>
            <p:cNvSpPr>
              <a:spLocks noChangeArrowheads="1"/>
            </p:cNvSpPr>
            <p:nvPr/>
          </p:nvSpPr>
          <p:spPr bwMode="auto">
            <a:xfrm>
              <a:off x="1562100" y="6022975"/>
              <a:ext cx="71438" cy="71438"/>
            </a:xfrm>
            <a:prstGeom prst="ellipse">
              <a:avLst/>
            </a:prstGeom>
            <a:solidFill>
              <a:srgbClr val="FF3300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21" name="Oval 58"/>
            <p:cNvSpPr>
              <a:spLocks noChangeArrowheads="1"/>
            </p:cNvSpPr>
            <p:nvPr/>
          </p:nvSpPr>
          <p:spPr bwMode="auto">
            <a:xfrm>
              <a:off x="2570163" y="627697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22" name="Oval 59"/>
            <p:cNvSpPr>
              <a:spLocks noChangeArrowheads="1"/>
            </p:cNvSpPr>
            <p:nvPr/>
          </p:nvSpPr>
          <p:spPr bwMode="auto">
            <a:xfrm>
              <a:off x="2689225" y="5949950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23" name="Oval 60"/>
            <p:cNvSpPr>
              <a:spLocks noChangeArrowheads="1"/>
            </p:cNvSpPr>
            <p:nvPr/>
          </p:nvSpPr>
          <p:spPr bwMode="auto">
            <a:xfrm>
              <a:off x="3184525" y="578008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24" name="Oval 61"/>
            <p:cNvSpPr>
              <a:spLocks noChangeArrowheads="1"/>
            </p:cNvSpPr>
            <p:nvPr/>
          </p:nvSpPr>
          <p:spPr bwMode="auto">
            <a:xfrm>
              <a:off x="2905125" y="5619750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25" name="Oval 62"/>
            <p:cNvSpPr>
              <a:spLocks noChangeArrowheads="1"/>
            </p:cNvSpPr>
            <p:nvPr/>
          </p:nvSpPr>
          <p:spPr bwMode="auto">
            <a:xfrm>
              <a:off x="1884363" y="576738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26" name="Oval 63"/>
            <p:cNvSpPr>
              <a:spLocks noChangeArrowheads="1"/>
            </p:cNvSpPr>
            <p:nvPr/>
          </p:nvSpPr>
          <p:spPr bwMode="auto">
            <a:xfrm>
              <a:off x="2387600" y="5780088"/>
              <a:ext cx="71438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35" name="Oval 72"/>
            <p:cNvSpPr>
              <a:spLocks noChangeArrowheads="1"/>
            </p:cNvSpPr>
            <p:nvPr/>
          </p:nvSpPr>
          <p:spPr bwMode="auto">
            <a:xfrm>
              <a:off x="1644650" y="5254625"/>
              <a:ext cx="71438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36" name="Oval 73"/>
            <p:cNvSpPr>
              <a:spLocks noChangeArrowheads="1"/>
            </p:cNvSpPr>
            <p:nvPr/>
          </p:nvSpPr>
          <p:spPr bwMode="auto">
            <a:xfrm>
              <a:off x="1522413" y="5780088"/>
              <a:ext cx="71437" cy="71437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  <p:sp>
          <p:nvSpPr>
            <p:cNvPr id="62537" name="Oval 74"/>
            <p:cNvSpPr>
              <a:spLocks noChangeArrowheads="1"/>
            </p:cNvSpPr>
            <p:nvPr/>
          </p:nvSpPr>
          <p:spPr bwMode="auto">
            <a:xfrm>
              <a:off x="1258888" y="5229225"/>
              <a:ext cx="71437" cy="71438"/>
            </a:xfrm>
            <a:prstGeom prst="ellipse">
              <a:avLst/>
            </a:prstGeom>
            <a:solidFill>
              <a:srgbClr val="3333FF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rgbClr val="3333FF"/>
                </a:solidFill>
              </a:endParaRPr>
            </a:p>
          </p:txBody>
        </p:sp>
      </p:grpSp>
      <p:grpSp>
        <p:nvGrpSpPr>
          <p:cNvPr id="4" name="组合 80"/>
          <p:cNvGrpSpPr/>
          <p:nvPr/>
        </p:nvGrpSpPr>
        <p:grpSpPr>
          <a:xfrm>
            <a:off x="1114425" y="908050"/>
            <a:ext cx="3241675" cy="1655763"/>
            <a:chOff x="1114425" y="908050"/>
            <a:chExt cx="3241675" cy="1655763"/>
          </a:xfrm>
        </p:grpSpPr>
        <p:sp>
          <p:nvSpPr>
            <p:cNvPr id="62466" name="Line 3"/>
            <p:cNvSpPr>
              <a:spLocks noChangeShapeType="1"/>
            </p:cNvSpPr>
            <p:nvPr/>
          </p:nvSpPr>
          <p:spPr bwMode="auto">
            <a:xfrm>
              <a:off x="1114425" y="908050"/>
              <a:ext cx="0" cy="165576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67" name="Line 4"/>
            <p:cNvSpPr>
              <a:spLocks noChangeShapeType="1"/>
            </p:cNvSpPr>
            <p:nvPr/>
          </p:nvSpPr>
          <p:spPr bwMode="auto">
            <a:xfrm>
              <a:off x="1114425" y="908050"/>
              <a:ext cx="3241675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68" name="Line 5"/>
            <p:cNvSpPr>
              <a:spLocks noChangeShapeType="1"/>
            </p:cNvSpPr>
            <p:nvPr/>
          </p:nvSpPr>
          <p:spPr bwMode="auto">
            <a:xfrm>
              <a:off x="4356100" y="908050"/>
              <a:ext cx="0" cy="165576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69" name="Line 6"/>
            <p:cNvSpPr>
              <a:spLocks noChangeShapeType="1"/>
            </p:cNvSpPr>
            <p:nvPr/>
          </p:nvSpPr>
          <p:spPr bwMode="auto">
            <a:xfrm>
              <a:off x="1114425" y="2563813"/>
              <a:ext cx="273685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0" name="Oval 7"/>
            <p:cNvSpPr>
              <a:spLocks noChangeArrowheads="1"/>
            </p:cNvSpPr>
            <p:nvPr/>
          </p:nvSpPr>
          <p:spPr bwMode="auto">
            <a:xfrm>
              <a:off x="4068763" y="2132013"/>
              <a:ext cx="215900" cy="215900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62471" name="Rectangle 8"/>
            <p:cNvSpPr>
              <a:spLocks noChangeArrowheads="1"/>
            </p:cNvSpPr>
            <p:nvPr/>
          </p:nvSpPr>
          <p:spPr bwMode="auto">
            <a:xfrm>
              <a:off x="1906588" y="1195388"/>
              <a:ext cx="433387" cy="719137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2" name="AutoShape 9"/>
            <p:cNvSpPr>
              <a:spLocks noChangeArrowheads="1"/>
            </p:cNvSpPr>
            <p:nvPr/>
          </p:nvSpPr>
          <p:spPr bwMode="auto">
            <a:xfrm>
              <a:off x="2411413" y="1125538"/>
              <a:ext cx="936625" cy="719137"/>
            </a:xfrm>
            <a:prstGeom prst="diamond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3" name="AutoShape 10"/>
            <p:cNvSpPr>
              <a:spLocks noChangeArrowheads="1"/>
            </p:cNvSpPr>
            <p:nvPr/>
          </p:nvSpPr>
          <p:spPr bwMode="auto">
            <a:xfrm>
              <a:off x="2122488" y="1987550"/>
              <a:ext cx="504825" cy="431800"/>
            </a:xfrm>
            <a:prstGeom prst="pentagon">
              <a:avLst/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4" name="AutoShape 11"/>
            <p:cNvSpPr>
              <a:spLocks noChangeArrowheads="1"/>
            </p:cNvSpPr>
            <p:nvPr/>
          </p:nvSpPr>
          <p:spPr bwMode="auto">
            <a:xfrm>
              <a:off x="3211513" y="1225550"/>
              <a:ext cx="647700" cy="7921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5" name="AutoShape 12"/>
            <p:cNvSpPr>
              <a:spLocks noChangeArrowheads="1"/>
            </p:cNvSpPr>
            <p:nvPr/>
          </p:nvSpPr>
          <p:spPr bwMode="auto">
            <a:xfrm>
              <a:off x="1187450" y="1484313"/>
              <a:ext cx="433388" cy="431800"/>
            </a:xfrm>
            <a:prstGeom prst="parallelogram">
              <a:avLst>
                <a:gd name="adj" fmla="val 25092"/>
              </a:avLst>
            </a:prstGeom>
            <a:solidFill>
              <a:schemeClr val="accent1"/>
            </a:solidFill>
            <a:ln w="19050" algn="ctr">
              <a:solidFill>
                <a:srgbClr val="3333FF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6" name="Text Box 13"/>
            <p:cNvSpPr txBox="1">
              <a:spLocks noChangeArrowheads="1"/>
            </p:cNvSpPr>
            <p:nvPr/>
          </p:nvSpPr>
          <p:spPr bwMode="auto">
            <a:xfrm>
              <a:off x="3922713" y="1700213"/>
              <a:ext cx="360362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A50021"/>
                  </a:solidFill>
                </a:rPr>
                <a:t>A</a:t>
              </a:r>
            </a:p>
          </p:txBody>
        </p:sp>
        <p:sp>
          <p:nvSpPr>
            <p:cNvPr id="62477" name="Text Box 14"/>
            <p:cNvSpPr txBox="1">
              <a:spLocks noChangeArrowheads="1"/>
            </p:cNvSpPr>
            <p:nvPr/>
          </p:nvSpPr>
          <p:spPr bwMode="auto">
            <a:xfrm>
              <a:off x="1139804" y="2035175"/>
              <a:ext cx="360362" cy="457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A50021"/>
                  </a:solidFill>
                </a:rPr>
                <a:t>B</a:t>
              </a:r>
            </a:p>
          </p:txBody>
        </p:sp>
        <p:sp>
          <p:nvSpPr>
            <p:cNvPr id="62538" name="Oval 75"/>
            <p:cNvSpPr>
              <a:spLocks noChangeArrowheads="1"/>
            </p:cNvSpPr>
            <p:nvPr/>
          </p:nvSpPr>
          <p:spPr bwMode="auto">
            <a:xfrm>
              <a:off x="1476375" y="2133600"/>
              <a:ext cx="215900" cy="215900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rgbClr val="3333FF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539" name="Line 76"/>
          <p:cNvSpPr>
            <a:spLocks noChangeShapeType="1"/>
          </p:cNvSpPr>
          <p:nvPr/>
        </p:nvSpPr>
        <p:spPr bwMode="auto">
          <a:xfrm flipH="1">
            <a:off x="4491038" y="1870075"/>
            <a:ext cx="649287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lIns="91435" tIns="45718" rIns="91435" bIns="45718" anchor="ctr"/>
          <a:lstStyle/>
          <a:p>
            <a:endParaRPr lang="zh-CN" altLang="en-US"/>
          </a:p>
        </p:txBody>
      </p:sp>
      <p:sp>
        <p:nvSpPr>
          <p:cNvPr id="62540" name="Freeform 77"/>
          <p:cNvSpPr>
            <a:spLocks/>
          </p:cNvSpPr>
          <p:nvPr/>
        </p:nvSpPr>
        <p:spPr bwMode="auto">
          <a:xfrm>
            <a:off x="4559300" y="3786194"/>
            <a:ext cx="673100" cy="0"/>
          </a:xfrm>
          <a:custGeom>
            <a:avLst/>
            <a:gdLst>
              <a:gd name="T0" fmla="*/ 424 w 424"/>
              <a:gd name="T1" fmla="*/ 0 h 208"/>
              <a:gd name="T2" fmla="*/ 0 w 424"/>
              <a:gd name="T3" fmla="*/ 208 h 208"/>
              <a:gd name="T4" fmla="*/ 0 60000 65536"/>
              <a:gd name="T5" fmla="*/ 0 60000 65536"/>
              <a:gd name="T6" fmla="*/ 0 w 424"/>
              <a:gd name="T7" fmla="*/ 0 h 208"/>
              <a:gd name="T8" fmla="*/ 424 w 424"/>
              <a:gd name="T9" fmla="*/ 208 h 2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4" h="208">
                <a:moveTo>
                  <a:pt x="424" y="0"/>
                </a:moveTo>
                <a:lnTo>
                  <a:pt x="0" y="208"/>
                </a:lnTo>
              </a:path>
            </a:pathLst>
          </a:cu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lIns="91435" tIns="45718" rIns="91435" bIns="45718" anchor="ctr"/>
          <a:lstStyle/>
          <a:p>
            <a:endParaRPr lang="zh-CN" altLang="en-US"/>
          </a:p>
        </p:txBody>
      </p:sp>
      <p:sp>
        <p:nvSpPr>
          <p:cNvPr id="80" name="Text Box 68"/>
          <p:cNvSpPr txBox="1">
            <a:spLocks noChangeArrowheads="1"/>
          </p:cNvSpPr>
          <p:nvPr/>
        </p:nvSpPr>
        <p:spPr bwMode="auto">
          <a:xfrm>
            <a:off x="5330855" y="4857760"/>
            <a:ext cx="3527425" cy="1107996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457200" indent="-457200" algn="l" eaLnBrk="1" hangingPunct="1">
              <a:spcBef>
                <a:spcPct val="50000"/>
              </a:spcBef>
              <a:buFont typeface="+mj-ea"/>
              <a:buAutoNum type="circleNumDbPlain" startAt="2"/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将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路径搜索转换为图的顶点</a:t>
            </a:r>
            <a:r>
              <a:rPr lang="zh-CN" altLang="en-US" sz="2200">
                <a:ea typeface="楷体" pitchFamily="49" charset="-122"/>
                <a:cs typeface="Times New Roman" pitchFamily="18" charset="0"/>
              </a:rPr>
              <a:t>搜索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。可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采用图遍历算法。</a:t>
            </a:r>
          </a:p>
        </p:txBody>
      </p:sp>
      <p:sp>
        <p:nvSpPr>
          <p:cNvPr id="83" name="Freeform 77"/>
          <p:cNvSpPr>
            <a:spLocks/>
          </p:cNvSpPr>
          <p:nvPr/>
        </p:nvSpPr>
        <p:spPr bwMode="auto">
          <a:xfrm>
            <a:off x="4572000" y="5110174"/>
            <a:ext cx="673100" cy="0"/>
          </a:xfrm>
          <a:custGeom>
            <a:avLst/>
            <a:gdLst>
              <a:gd name="T0" fmla="*/ 424 w 424"/>
              <a:gd name="T1" fmla="*/ 0 h 208"/>
              <a:gd name="T2" fmla="*/ 0 w 424"/>
              <a:gd name="T3" fmla="*/ 208 h 208"/>
              <a:gd name="T4" fmla="*/ 0 60000 65536"/>
              <a:gd name="T5" fmla="*/ 0 60000 65536"/>
              <a:gd name="T6" fmla="*/ 0 w 424"/>
              <a:gd name="T7" fmla="*/ 0 h 208"/>
              <a:gd name="T8" fmla="*/ 424 w 424"/>
              <a:gd name="T9" fmla="*/ 208 h 2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4" h="208">
                <a:moveTo>
                  <a:pt x="424" y="0"/>
                </a:moveTo>
                <a:lnTo>
                  <a:pt x="0" y="208"/>
                </a:lnTo>
              </a:path>
            </a:pathLst>
          </a:cu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lIns="91435" tIns="45718" rIns="91435" bIns="45718" anchor="ctr"/>
          <a:lstStyle/>
          <a:p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85720" y="142852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图应用实例</a:t>
            </a:r>
            <a:r>
              <a:rPr lang="en-US" altLang="zh-CN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：机器人路径规划问题</a:t>
            </a:r>
          </a:p>
        </p:txBody>
      </p:sp>
      <p:sp>
        <p:nvSpPr>
          <p:cNvPr id="85" name="灯片编号占位符 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6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7" grpId="0" animBg="1"/>
      <p:bldP spid="62528" grpId="0" animBg="1"/>
      <p:bldP spid="62529" grpId="0" animBg="1"/>
      <p:bldP spid="62530" grpId="0" animBg="1"/>
      <p:bldP spid="62531" grpId="0"/>
      <p:bldP spid="62540" grpId="0" animBg="1"/>
      <p:bldP spid="80" grpId="0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3357586" cy="254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614492" y="4148138"/>
            <a:ext cx="2879725" cy="1727200"/>
            <a:chOff x="1882" y="2795"/>
            <a:chExt cx="1814" cy="1088"/>
          </a:xfrm>
        </p:grpSpPr>
        <p:sp>
          <p:nvSpPr>
            <p:cNvPr id="63499" name="Freeform 16"/>
            <p:cNvSpPr>
              <a:spLocks/>
            </p:cNvSpPr>
            <p:nvPr/>
          </p:nvSpPr>
          <p:spPr bwMode="auto">
            <a:xfrm>
              <a:off x="1956" y="2976"/>
              <a:ext cx="40" cy="380"/>
            </a:xfrm>
            <a:custGeom>
              <a:avLst/>
              <a:gdLst>
                <a:gd name="T0" fmla="*/ 40 w 40"/>
                <a:gd name="T1" fmla="*/ 0 h 380"/>
                <a:gd name="T2" fmla="*/ 0 w 40"/>
                <a:gd name="T3" fmla="*/ 380 h 380"/>
                <a:gd name="T4" fmla="*/ 0 60000 65536"/>
                <a:gd name="T5" fmla="*/ 0 60000 65536"/>
                <a:gd name="T6" fmla="*/ 0 w 40"/>
                <a:gd name="T7" fmla="*/ 0 h 380"/>
                <a:gd name="T8" fmla="*/ 40 w 40"/>
                <a:gd name="T9" fmla="*/ 380 h 3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" h="380">
                  <a:moveTo>
                    <a:pt x="40" y="0"/>
                  </a:moveTo>
                  <a:lnTo>
                    <a:pt x="0" y="380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0" name="Freeform 18"/>
            <p:cNvSpPr>
              <a:spLocks/>
            </p:cNvSpPr>
            <p:nvPr/>
          </p:nvSpPr>
          <p:spPr bwMode="auto">
            <a:xfrm>
              <a:off x="2336" y="3324"/>
              <a:ext cx="453" cy="424"/>
            </a:xfrm>
            <a:custGeom>
              <a:avLst/>
              <a:gdLst>
                <a:gd name="T0" fmla="*/ 0 w 453"/>
                <a:gd name="T1" fmla="*/ 0 h 424"/>
                <a:gd name="T2" fmla="*/ 453 w 453"/>
                <a:gd name="T3" fmla="*/ 424 h 424"/>
                <a:gd name="T4" fmla="*/ 0 60000 65536"/>
                <a:gd name="T5" fmla="*/ 0 60000 65536"/>
                <a:gd name="T6" fmla="*/ 0 w 453"/>
                <a:gd name="T7" fmla="*/ 0 h 424"/>
                <a:gd name="T8" fmla="*/ 453 w 453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3" h="424">
                  <a:moveTo>
                    <a:pt x="0" y="0"/>
                  </a:moveTo>
                  <a:lnTo>
                    <a:pt x="453" y="424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1" name="Line 19"/>
            <p:cNvSpPr>
              <a:spLocks noChangeShapeType="1"/>
            </p:cNvSpPr>
            <p:nvPr/>
          </p:nvSpPr>
          <p:spPr bwMode="auto">
            <a:xfrm flipV="1">
              <a:off x="2836" y="3462"/>
              <a:ext cx="272" cy="318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2" name="Line 21"/>
            <p:cNvSpPr>
              <a:spLocks noChangeShapeType="1"/>
            </p:cNvSpPr>
            <p:nvPr/>
          </p:nvSpPr>
          <p:spPr bwMode="auto">
            <a:xfrm>
              <a:off x="3107" y="2976"/>
              <a:ext cx="453" cy="273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3" name="Freeform 17"/>
            <p:cNvSpPr>
              <a:spLocks/>
            </p:cNvSpPr>
            <p:nvPr/>
          </p:nvSpPr>
          <p:spPr bwMode="auto">
            <a:xfrm>
              <a:off x="2340" y="3024"/>
              <a:ext cx="160" cy="216"/>
            </a:xfrm>
            <a:custGeom>
              <a:avLst/>
              <a:gdLst>
                <a:gd name="T0" fmla="*/ 0 w 160"/>
                <a:gd name="T1" fmla="*/ 216 h 216"/>
                <a:gd name="T2" fmla="*/ 160 w 160"/>
                <a:gd name="T3" fmla="*/ 0 h 216"/>
                <a:gd name="T4" fmla="*/ 0 60000 65536"/>
                <a:gd name="T5" fmla="*/ 0 60000 65536"/>
                <a:gd name="T6" fmla="*/ 0 w 160"/>
                <a:gd name="T7" fmla="*/ 0 h 216"/>
                <a:gd name="T8" fmla="*/ 160 w 160"/>
                <a:gd name="T9" fmla="*/ 216 h 2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216">
                  <a:moveTo>
                    <a:pt x="0" y="216"/>
                  </a:moveTo>
                  <a:lnTo>
                    <a:pt x="160" y="0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4" name="Freeform 15"/>
            <p:cNvSpPr>
              <a:spLocks/>
            </p:cNvSpPr>
            <p:nvPr/>
          </p:nvSpPr>
          <p:spPr bwMode="auto">
            <a:xfrm>
              <a:off x="2044" y="2900"/>
              <a:ext cx="428" cy="76"/>
            </a:xfrm>
            <a:custGeom>
              <a:avLst/>
              <a:gdLst>
                <a:gd name="T0" fmla="*/ 0 w 428"/>
                <a:gd name="T1" fmla="*/ 0 h 76"/>
                <a:gd name="T2" fmla="*/ 428 w 428"/>
                <a:gd name="T3" fmla="*/ 76 h 76"/>
                <a:gd name="T4" fmla="*/ 0 60000 65536"/>
                <a:gd name="T5" fmla="*/ 0 60000 65536"/>
                <a:gd name="T6" fmla="*/ 0 w 428"/>
                <a:gd name="T7" fmla="*/ 0 h 76"/>
                <a:gd name="T8" fmla="*/ 428 w 428"/>
                <a:gd name="T9" fmla="*/ 76 h 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8" h="76">
                  <a:moveTo>
                    <a:pt x="0" y="0"/>
                  </a:moveTo>
                  <a:lnTo>
                    <a:pt x="428" y="76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5" name="Line 20"/>
            <p:cNvSpPr>
              <a:spLocks noChangeShapeType="1"/>
            </p:cNvSpPr>
            <p:nvPr/>
          </p:nvSpPr>
          <p:spPr bwMode="auto">
            <a:xfrm>
              <a:off x="2562" y="2976"/>
              <a:ext cx="499" cy="0"/>
            </a:xfrm>
            <a:prstGeom prst="line">
              <a:avLst/>
            </a:pr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6" name="Oval 7"/>
            <p:cNvSpPr>
              <a:spLocks noChangeArrowheads="1"/>
            </p:cNvSpPr>
            <p:nvPr/>
          </p:nvSpPr>
          <p:spPr bwMode="auto">
            <a:xfrm>
              <a:off x="1927" y="2795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7" name="Oval 8"/>
            <p:cNvSpPr>
              <a:spLocks noChangeArrowheads="1"/>
            </p:cNvSpPr>
            <p:nvPr/>
          </p:nvSpPr>
          <p:spPr bwMode="auto">
            <a:xfrm>
              <a:off x="1882" y="3339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8" name="Oval 9"/>
            <p:cNvSpPr>
              <a:spLocks noChangeArrowheads="1"/>
            </p:cNvSpPr>
            <p:nvPr/>
          </p:nvSpPr>
          <p:spPr bwMode="auto">
            <a:xfrm>
              <a:off x="2472" y="2886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09" name="Oval 10"/>
            <p:cNvSpPr>
              <a:spLocks noChangeArrowheads="1"/>
            </p:cNvSpPr>
            <p:nvPr/>
          </p:nvSpPr>
          <p:spPr bwMode="auto">
            <a:xfrm>
              <a:off x="2245" y="3203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10" name="Oval 11"/>
            <p:cNvSpPr>
              <a:spLocks noChangeArrowheads="1"/>
            </p:cNvSpPr>
            <p:nvPr/>
          </p:nvSpPr>
          <p:spPr bwMode="auto">
            <a:xfrm>
              <a:off x="3061" y="3339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11" name="Oval 12"/>
            <p:cNvSpPr>
              <a:spLocks noChangeArrowheads="1"/>
            </p:cNvSpPr>
            <p:nvPr/>
          </p:nvSpPr>
          <p:spPr bwMode="auto">
            <a:xfrm>
              <a:off x="2744" y="3702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12" name="Oval 13"/>
            <p:cNvSpPr>
              <a:spLocks noChangeArrowheads="1"/>
            </p:cNvSpPr>
            <p:nvPr/>
          </p:nvSpPr>
          <p:spPr bwMode="auto">
            <a:xfrm>
              <a:off x="3016" y="2886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13" name="Oval 14"/>
            <p:cNvSpPr>
              <a:spLocks noChangeArrowheads="1"/>
            </p:cNvSpPr>
            <p:nvPr/>
          </p:nvSpPr>
          <p:spPr bwMode="auto">
            <a:xfrm>
              <a:off x="3515" y="3158"/>
              <a:ext cx="181" cy="181"/>
            </a:xfrm>
            <a:prstGeom prst="ellipse">
              <a:avLst/>
            </a:prstGeom>
            <a:solidFill>
              <a:srgbClr val="0000FF"/>
            </a:solidFill>
            <a:ln w="3175" algn="ctr">
              <a:noFill/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514" name="Freeform 22"/>
            <p:cNvSpPr>
              <a:spLocks/>
            </p:cNvSpPr>
            <p:nvPr/>
          </p:nvSpPr>
          <p:spPr bwMode="auto">
            <a:xfrm>
              <a:off x="2372" y="3008"/>
              <a:ext cx="664" cy="284"/>
            </a:xfrm>
            <a:custGeom>
              <a:avLst/>
              <a:gdLst>
                <a:gd name="T0" fmla="*/ 0 w 664"/>
                <a:gd name="T1" fmla="*/ 284 h 284"/>
                <a:gd name="T2" fmla="*/ 664 w 664"/>
                <a:gd name="T3" fmla="*/ 0 h 284"/>
                <a:gd name="T4" fmla="*/ 0 60000 65536"/>
                <a:gd name="T5" fmla="*/ 0 60000 65536"/>
                <a:gd name="T6" fmla="*/ 0 w 664"/>
                <a:gd name="T7" fmla="*/ 0 h 284"/>
                <a:gd name="T8" fmla="*/ 664 w 664"/>
                <a:gd name="T9" fmla="*/ 284 h 2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4" h="284">
                  <a:moveTo>
                    <a:pt x="0" y="284"/>
                  </a:moveTo>
                  <a:lnTo>
                    <a:pt x="664" y="0"/>
                  </a:lnTo>
                </a:path>
              </a:pathLst>
            </a:custGeom>
            <a:noFill/>
            <a:ln w="3175">
              <a:solidFill>
                <a:srgbClr val="A50021"/>
              </a:solidFill>
              <a:round/>
              <a:headEnd/>
              <a:tailEnd/>
            </a:ln>
          </p:spPr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" name="组合 26"/>
          <p:cNvGrpSpPr/>
          <p:nvPr/>
        </p:nvGrpSpPr>
        <p:grpSpPr>
          <a:xfrm>
            <a:off x="2622555" y="3500438"/>
            <a:ext cx="2322497" cy="504825"/>
            <a:chOff x="3551249" y="3500438"/>
            <a:chExt cx="2322497" cy="504825"/>
          </a:xfrm>
        </p:grpSpPr>
        <p:sp>
          <p:nvSpPr>
            <p:cNvPr id="63496" name="AutoShape 6"/>
            <p:cNvSpPr>
              <a:spLocks noChangeArrowheads="1"/>
            </p:cNvSpPr>
            <p:nvPr/>
          </p:nvSpPr>
          <p:spPr bwMode="auto">
            <a:xfrm>
              <a:off x="3551249" y="3500438"/>
              <a:ext cx="377809" cy="504825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498" name="Text Box 23"/>
            <p:cNvSpPr txBox="1">
              <a:spLocks noChangeArrowheads="1"/>
            </p:cNvSpPr>
            <p:nvPr/>
          </p:nvSpPr>
          <p:spPr bwMode="auto">
            <a:xfrm>
              <a:off x="3929058" y="3532191"/>
              <a:ext cx="1944688" cy="3968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lIns="91435" tIns="45718" rIns="91435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itchFamily="49" charset="-122"/>
                  <a:ea typeface="楷体" pitchFamily="49" charset="-122"/>
                </a:rPr>
                <a:t>① 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itchFamily="49" charset="-122"/>
                  <a:ea typeface="楷体" pitchFamily="49" charset="-122"/>
                </a:rPr>
                <a:t>地图矢量化</a:t>
              </a: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4572001" y="4748224"/>
            <a:ext cx="1928826" cy="752478"/>
            <a:chOff x="4572001" y="4748224"/>
            <a:chExt cx="1928826" cy="752478"/>
          </a:xfrm>
        </p:grpSpPr>
        <p:sp>
          <p:nvSpPr>
            <p:cNvPr id="63494" name="AutoShape 24"/>
            <p:cNvSpPr>
              <a:spLocks noChangeArrowheads="1"/>
            </p:cNvSpPr>
            <p:nvPr/>
          </p:nvSpPr>
          <p:spPr bwMode="auto">
            <a:xfrm>
              <a:off x="4714876" y="4748224"/>
              <a:ext cx="1714512" cy="287338"/>
            </a:xfrm>
            <a:prstGeom prst="rightArrow">
              <a:avLst>
                <a:gd name="adj1" fmla="val 50000"/>
                <a:gd name="adj2" fmla="val 75138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lIns="91435" tIns="45718" rIns="91435" bIns="45718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572001" y="5103827"/>
              <a:ext cx="1928826" cy="39687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② </a:t>
              </a:r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图顶点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搜索</a:t>
              </a:r>
            </a:p>
          </p:txBody>
        </p:sp>
      </p:grpSp>
      <p:grpSp>
        <p:nvGrpSpPr>
          <p:cNvPr id="5" name="组合 47"/>
          <p:cNvGrpSpPr/>
          <p:nvPr/>
        </p:nvGrpSpPr>
        <p:grpSpPr>
          <a:xfrm>
            <a:off x="6572264" y="3429000"/>
            <a:ext cx="2159663" cy="2214578"/>
            <a:chOff x="6572264" y="3429000"/>
            <a:chExt cx="2159663" cy="2214578"/>
          </a:xfrm>
        </p:grpSpPr>
        <p:sp>
          <p:nvSpPr>
            <p:cNvPr id="275481" name="Text Box 25"/>
            <p:cNvSpPr txBox="1">
              <a:spLocks noChangeArrowheads="1"/>
            </p:cNvSpPr>
            <p:nvPr/>
          </p:nvSpPr>
          <p:spPr bwMode="auto">
            <a:xfrm>
              <a:off x="7143768" y="3429000"/>
              <a:ext cx="1500198" cy="40010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91435" tIns="45718" rIns="91435" bIns="4571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求最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短路径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6" name="组合 46"/>
            <p:cNvGrpSpPr/>
            <p:nvPr/>
          </p:nvGrpSpPr>
          <p:grpSpPr>
            <a:xfrm>
              <a:off x="6572264" y="3916377"/>
              <a:ext cx="2159663" cy="1727201"/>
              <a:chOff x="6572264" y="3916377"/>
              <a:chExt cx="2159663" cy="1727201"/>
            </a:xfrm>
          </p:grpSpPr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6689739" y="4203715"/>
                <a:ext cx="63500" cy="603250"/>
              </a:xfrm>
              <a:custGeom>
                <a:avLst/>
                <a:gdLst>
                  <a:gd name="T0" fmla="*/ 40 w 40"/>
                  <a:gd name="T1" fmla="*/ 0 h 380"/>
                  <a:gd name="T2" fmla="*/ 0 w 40"/>
                  <a:gd name="T3" fmla="*/ 380 h 380"/>
                  <a:gd name="T4" fmla="*/ 0 60000 65536"/>
                  <a:gd name="T5" fmla="*/ 0 60000 65536"/>
                  <a:gd name="T6" fmla="*/ 0 w 40"/>
                  <a:gd name="T7" fmla="*/ 0 h 380"/>
                  <a:gd name="T8" fmla="*/ 40 w 40"/>
                  <a:gd name="T9" fmla="*/ 380 h 3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" h="380">
                    <a:moveTo>
                      <a:pt x="40" y="0"/>
                    </a:moveTo>
                    <a:lnTo>
                      <a:pt x="0" y="380"/>
                    </a:lnTo>
                  </a:path>
                </a:pathLst>
              </a:cu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2" name="Freeform 18"/>
              <p:cNvSpPr>
                <a:spLocks/>
              </p:cNvSpPr>
              <p:nvPr/>
            </p:nvSpPr>
            <p:spPr bwMode="auto">
              <a:xfrm>
                <a:off x="7292989" y="4756165"/>
                <a:ext cx="719138" cy="673100"/>
              </a:xfrm>
              <a:custGeom>
                <a:avLst/>
                <a:gdLst>
                  <a:gd name="T0" fmla="*/ 0 w 453"/>
                  <a:gd name="T1" fmla="*/ 0 h 424"/>
                  <a:gd name="T2" fmla="*/ 453 w 453"/>
                  <a:gd name="T3" fmla="*/ 424 h 424"/>
                  <a:gd name="T4" fmla="*/ 0 60000 65536"/>
                  <a:gd name="T5" fmla="*/ 0 60000 65536"/>
                  <a:gd name="T6" fmla="*/ 0 w 453"/>
                  <a:gd name="T7" fmla="*/ 0 h 424"/>
                  <a:gd name="T8" fmla="*/ 453 w 453"/>
                  <a:gd name="T9" fmla="*/ 424 h 4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53" h="424">
                    <a:moveTo>
                      <a:pt x="0" y="0"/>
                    </a:moveTo>
                    <a:lnTo>
                      <a:pt x="453" y="424"/>
                    </a:lnTo>
                  </a:path>
                </a:pathLst>
              </a:cu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3" name="Line 19"/>
              <p:cNvSpPr>
                <a:spLocks noChangeShapeType="1"/>
              </p:cNvSpPr>
              <p:nvPr/>
            </p:nvSpPr>
            <p:spPr bwMode="auto">
              <a:xfrm flipV="1">
                <a:off x="8086739" y="4975240"/>
                <a:ext cx="431800" cy="504825"/>
              </a:xfrm>
              <a:prstGeom prst="line">
                <a:avLst/>
              </a:pr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7299339" y="4279915"/>
                <a:ext cx="254000" cy="342900"/>
              </a:xfrm>
              <a:custGeom>
                <a:avLst/>
                <a:gdLst>
                  <a:gd name="T0" fmla="*/ 0 w 160"/>
                  <a:gd name="T1" fmla="*/ 216 h 216"/>
                  <a:gd name="T2" fmla="*/ 160 w 160"/>
                  <a:gd name="T3" fmla="*/ 0 h 216"/>
                  <a:gd name="T4" fmla="*/ 0 60000 65536"/>
                  <a:gd name="T5" fmla="*/ 0 60000 65536"/>
                  <a:gd name="T6" fmla="*/ 0 w 160"/>
                  <a:gd name="T7" fmla="*/ 0 h 216"/>
                  <a:gd name="T8" fmla="*/ 160 w 160"/>
                  <a:gd name="T9" fmla="*/ 216 h 2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0" h="216">
                    <a:moveTo>
                      <a:pt x="0" y="216"/>
                    </a:moveTo>
                    <a:lnTo>
                      <a:pt x="160" y="0"/>
                    </a:lnTo>
                  </a:path>
                </a:pathLst>
              </a:cu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>
                <a:off x="6829439" y="4083065"/>
                <a:ext cx="679450" cy="120650"/>
              </a:xfrm>
              <a:custGeom>
                <a:avLst/>
                <a:gdLst>
                  <a:gd name="T0" fmla="*/ 0 w 428"/>
                  <a:gd name="T1" fmla="*/ 0 h 76"/>
                  <a:gd name="T2" fmla="*/ 428 w 428"/>
                  <a:gd name="T3" fmla="*/ 76 h 76"/>
                  <a:gd name="T4" fmla="*/ 0 60000 65536"/>
                  <a:gd name="T5" fmla="*/ 0 60000 65536"/>
                  <a:gd name="T6" fmla="*/ 0 w 428"/>
                  <a:gd name="T7" fmla="*/ 0 h 76"/>
                  <a:gd name="T8" fmla="*/ 428 w 428"/>
                  <a:gd name="T9" fmla="*/ 76 h 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8" h="76">
                    <a:moveTo>
                      <a:pt x="0" y="0"/>
                    </a:moveTo>
                    <a:lnTo>
                      <a:pt x="428" y="76"/>
                    </a:lnTo>
                  </a:path>
                </a:pathLst>
              </a:custGeom>
              <a:noFill/>
              <a:ln w="31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8" name="Oval 7"/>
              <p:cNvSpPr>
                <a:spLocks noChangeArrowheads="1"/>
              </p:cNvSpPr>
              <p:nvPr/>
            </p:nvSpPr>
            <p:spPr bwMode="auto">
              <a:xfrm>
                <a:off x="6643702" y="3916377"/>
                <a:ext cx="288000" cy="287338"/>
              </a:xfrm>
              <a:prstGeom prst="ellipse">
                <a:avLst/>
              </a:prstGeom>
              <a:solidFill>
                <a:srgbClr val="0000FF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9" name="Oval 8"/>
              <p:cNvSpPr>
                <a:spLocks noChangeArrowheads="1"/>
              </p:cNvSpPr>
              <p:nvPr/>
            </p:nvSpPr>
            <p:spPr bwMode="auto">
              <a:xfrm>
                <a:off x="6572264" y="4779977"/>
                <a:ext cx="288000" cy="2873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0" name="Oval 9"/>
              <p:cNvSpPr>
                <a:spLocks noChangeArrowheads="1"/>
              </p:cNvSpPr>
              <p:nvPr/>
            </p:nvSpPr>
            <p:spPr bwMode="auto">
              <a:xfrm>
                <a:off x="7508889" y="4060840"/>
                <a:ext cx="288000" cy="287338"/>
              </a:xfrm>
              <a:prstGeom prst="ellipse">
                <a:avLst/>
              </a:prstGeom>
              <a:solidFill>
                <a:srgbClr val="0000FF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1" name="Oval 10"/>
              <p:cNvSpPr>
                <a:spLocks noChangeArrowheads="1"/>
              </p:cNvSpPr>
              <p:nvPr/>
            </p:nvSpPr>
            <p:spPr bwMode="auto">
              <a:xfrm>
                <a:off x="7148527" y="4564077"/>
                <a:ext cx="288000" cy="287338"/>
              </a:xfrm>
              <a:prstGeom prst="ellipse">
                <a:avLst/>
              </a:prstGeom>
              <a:solidFill>
                <a:srgbClr val="0000FF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2" name="Oval 11"/>
              <p:cNvSpPr>
                <a:spLocks noChangeArrowheads="1"/>
              </p:cNvSpPr>
              <p:nvPr/>
            </p:nvSpPr>
            <p:spPr bwMode="auto">
              <a:xfrm>
                <a:off x="8443927" y="4779977"/>
                <a:ext cx="288000" cy="2873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3" name="Oval 12"/>
              <p:cNvSpPr>
                <a:spLocks noChangeArrowheads="1"/>
              </p:cNvSpPr>
              <p:nvPr/>
            </p:nvSpPr>
            <p:spPr bwMode="auto">
              <a:xfrm>
                <a:off x="7940689" y="5356240"/>
                <a:ext cx="288000" cy="287338"/>
              </a:xfrm>
              <a:prstGeom prst="ellipse">
                <a:avLst/>
              </a:prstGeom>
              <a:solidFill>
                <a:srgbClr val="0000FF"/>
              </a:solidFill>
              <a:ln w="3175" algn="ctr">
                <a:noFill/>
                <a:round/>
                <a:headEnd/>
                <a:tailEnd/>
              </a:ln>
            </p:spPr>
            <p:txBody>
              <a:bodyPr wrap="none" lIns="91435" tIns="45718" rIns="91435" bIns="45718" anchor="ctr"/>
              <a:lstStyle/>
              <a:p>
                <a:endParaRPr lang="zh-CN" altLang="en-US"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428596" y="285728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图应用实例</a:t>
            </a:r>
            <a:r>
              <a:rPr lang="en-US" altLang="zh-CN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： </a:t>
            </a:r>
            <a:r>
              <a:rPr lang="en-US" altLang="zh-CN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GIS</a:t>
            </a:r>
            <a:r>
              <a:rPr lang="zh-CN" altLang="en-US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求最短路径问题</a:t>
            </a: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39814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8596" y="357166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图应用实例</a:t>
            </a:r>
            <a:r>
              <a:rPr lang="en-US" altLang="zh-CN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： 城市规划的管网设计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143108" y="3286124"/>
            <a:ext cx="2643206" cy="1750938"/>
            <a:chOff x="2143108" y="3286124"/>
            <a:chExt cx="2643206" cy="1750938"/>
          </a:xfrm>
        </p:grpSpPr>
        <p:sp>
          <p:nvSpPr>
            <p:cNvPr id="5" name="下箭头 4"/>
            <p:cNvSpPr/>
            <p:nvPr/>
          </p:nvSpPr>
          <p:spPr>
            <a:xfrm>
              <a:off x="3143240" y="3286124"/>
              <a:ext cx="285752" cy="571504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43108" y="3929066"/>
              <a:ext cx="264320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最小生成树</a:t>
              </a:r>
              <a:endParaRPr lang="en-US" altLang="zh-CN" sz="2200" smtClean="0">
                <a:ea typeface="楷体" pitchFamily="49" charset="-122"/>
                <a:cs typeface="Times New Roman" pitchFamily="18" charset="0"/>
              </a:endParaRPr>
            </a:p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最短路径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4</a:t>
            </a:fld>
            <a:r>
              <a:rPr lang="en-US" altLang="zh-CN" smtClean="0"/>
              <a:t>/6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etalinfo.net.cn/webpic/W0201405/W020140528/W02014052839931719152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5267325" cy="288607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28596" y="357166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图应用实例</a:t>
            </a:r>
            <a:r>
              <a:rPr lang="en-US" altLang="zh-CN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： 生产进度的调度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643174" y="4214818"/>
            <a:ext cx="2286016" cy="1171668"/>
            <a:chOff x="2643174" y="4214818"/>
            <a:chExt cx="2286016" cy="1171668"/>
          </a:xfrm>
        </p:grpSpPr>
        <p:sp>
          <p:nvSpPr>
            <p:cNvPr id="5" name="下箭头 4"/>
            <p:cNvSpPr/>
            <p:nvPr/>
          </p:nvSpPr>
          <p:spPr>
            <a:xfrm>
              <a:off x="3500430" y="4214818"/>
              <a:ext cx="285752" cy="571504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43174" y="4786322"/>
              <a:ext cx="228601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3"/>
                </a:buBlip>
              </a:pPr>
              <a:r>
                <a:rPr lang="zh-CN" altLang="en-US" sz="2200" smtClean="0">
                  <a:ea typeface="楷体" pitchFamily="49" charset="-122"/>
                  <a:cs typeface="Times New Roman" pitchFamily="18" charset="0"/>
                </a:rPr>
                <a:t>求关键路径</a:t>
              </a:r>
              <a:endParaRPr lang="zh-CN" altLang="en-US" sz="22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5</a:t>
            </a:fld>
            <a:r>
              <a:rPr lang="en-US" altLang="zh-CN" smtClean="0"/>
              <a:t>/6</a:t>
            </a:r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714348" y="5467665"/>
            <a:ext cx="8001056" cy="461665"/>
          </a:xfrm>
          <a:prstGeom prst="rect">
            <a:avLst/>
          </a:prstGeom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许多实际问题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mtClean="0"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用图表示数据</a:t>
            </a:r>
            <a:r>
              <a:rPr lang="zh-CN" altLang="en-US" smtClean="0"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Wingdings"/>
              </a:rPr>
              <a:t></a:t>
            </a:r>
            <a:r>
              <a:rPr lang="zh-CN" altLang="en-US" smtClean="0">
                <a:latin typeface="楷体" pitchFamily="49" charset="-122"/>
                <a:ea typeface="楷体" pitchFamily="49" charset="-122"/>
                <a:sym typeface="Wingdings"/>
              </a:rPr>
              <a:t> 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/>
              </a:rPr>
              <a:t>用图相关算法求解 </a:t>
            </a:r>
            <a:r>
              <a:rPr lang="zh-CN" altLang="en-US" smtClean="0">
                <a:latin typeface="楷体" pitchFamily="49" charset="-122"/>
                <a:ea typeface="楷体" pitchFamily="49" charset="-122"/>
                <a:sym typeface="Wingdings"/>
              </a:rPr>
              <a:t>  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40767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6</a:t>
            </a:fld>
            <a:r>
              <a:rPr lang="en-US" altLang="zh-CN" smtClean="0"/>
              <a:t>/6</a:t>
            </a:r>
            <a:endParaRPr lang="en-US" altLang="zh-CN"/>
          </a:p>
        </p:txBody>
      </p:sp>
      <p:pic>
        <p:nvPicPr>
          <p:cNvPr id="5" name="Picture 4" descr="u=1620897235,3513278235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142984"/>
            <a:ext cx="3600450" cy="2251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2853</TotalTime>
  <Words>155</Words>
  <Application>Microsoft PowerPoint</Application>
  <PresentationFormat>全屏显示(4:3)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1065</cp:revision>
  <dcterms:created xsi:type="dcterms:W3CDTF">2004-10-20T02:22:59Z</dcterms:created>
  <dcterms:modified xsi:type="dcterms:W3CDTF">2017-05-20T06:07:46Z</dcterms:modified>
</cp:coreProperties>
</file>