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1"/>
  </p:notesMasterIdLst>
  <p:sldIdLst>
    <p:sldId id="295" r:id="rId2"/>
    <p:sldId id="485" r:id="rId3"/>
    <p:sldId id="500" r:id="rId4"/>
    <p:sldId id="501" r:id="rId5"/>
    <p:sldId id="502" r:id="rId6"/>
    <p:sldId id="486" r:id="rId7"/>
    <p:sldId id="487" r:id="rId8"/>
    <p:sldId id="488" r:id="rId9"/>
    <p:sldId id="503" r:id="rId10"/>
    <p:sldId id="504" r:id="rId11"/>
    <p:sldId id="505" r:id="rId12"/>
    <p:sldId id="507" r:id="rId13"/>
    <p:sldId id="506" r:id="rId14"/>
    <p:sldId id="491" r:id="rId15"/>
    <p:sldId id="508" r:id="rId16"/>
    <p:sldId id="509" r:id="rId17"/>
    <p:sldId id="510" r:id="rId18"/>
    <p:sldId id="511" r:id="rId19"/>
    <p:sldId id="512" r:id="rId20"/>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00FF"/>
    <a:srgbClr val="669900"/>
    <a:srgbClr val="6600CC"/>
    <a:srgbClr val="000000"/>
    <a:srgbClr val="0033CC"/>
    <a:srgbClr val="FF3300"/>
    <a:srgbClr val="808000"/>
    <a:srgbClr val="3366CC"/>
  </p:clrMru>
</p:presentationPr>
</file>

<file path=ppt/tableStyles.xml><?xml version="1.0" encoding="utf-8"?>
<a:tblStyleLst xmlns:a="http://schemas.openxmlformats.org/drawingml/2006/main" def="{5C22544A-7EE6-4342-B048-85BDC9FD1C3A}">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47" autoAdjust="0"/>
    <p:restoredTop sz="94581" autoAdjust="0"/>
  </p:normalViewPr>
  <p:slideViewPr>
    <p:cSldViewPr>
      <p:cViewPr varScale="1">
        <p:scale>
          <a:sx n="60" d="100"/>
          <a:sy n="60" d="100"/>
        </p:scale>
        <p:origin x="-14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1A70754-95A5-4CAA-868A-E72F053637E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E38F08-44BF-4642-A499-5689B8C3727D}"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006DFA0-0457-4024-9E69-BF8CD5EB984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DF212CA-D34A-40E3-AFE0-26915C4FE1F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D9CE54D-1897-4669-84E7-A56C8EBBAB08}"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3EA6A8-3A22-4C70-A2DB-AF31AD5E8969}"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1B821CE-6942-4A43-A0A0-A8C59F95609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9AB4865-7BA5-48C5-94C2-CF738209C479}"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36E68863-33C2-4D6D-B9FA-F4917E910219}" type="slidenum">
              <a:rPr lang="en-US" altLang="zh-CN" smtClean="0"/>
              <a:pPr/>
              <a:t>‹#›</a:t>
            </a:fld>
            <a:r>
              <a:rPr lang="en-US" altLang="zh-CN" smtClean="0"/>
              <a:t>/19</a:t>
            </a: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3D299BF-7BD1-46F9-A3C3-BD773687F5C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054371-229B-4F0D-9E69-97C7B50F0F5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1</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2" name="TextBox 11"/>
          <p:cNvSpPr txBox="1"/>
          <p:nvPr/>
        </p:nvSpPr>
        <p:spPr>
          <a:xfrm>
            <a:off x="1643042" y="1995398"/>
            <a:ext cx="3929090" cy="533288"/>
          </a:xfrm>
          <a:prstGeom prst="rect">
            <a:avLst/>
          </a:prstGeom>
          <a:noFill/>
        </p:spPr>
        <p:txBody>
          <a:bodyPr wrap="square" rtlCol="0">
            <a:spAutoFit/>
          </a:bodyPr>
          <a:lstStyle/>
          <a:p>
            <a:pPr algn="l"/>
            <a:r>
              <a:rPr lang="zh-CN" altLang="en-US" sz="2800" smtClean="0">
                <a:solidFill>
                  <a:srgbClr val="FF0000"/>
                </a:solidFill>
                <a:latin typeface="微软雅黑" pitchFamily="34" charset="-122"/>
                <a:ea typeface="微软雅黑" pitchFamily="34" charset="-122"/>
              </a:rPr>
              <a:t>  生成树和最小生成树</a:t>
            </a:r>
            <a:endParaRPr lang="zh-CN" altLang="en-US" sz="2800">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7"/>
            <a:ext cx="421484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生成树和最小生成树定义</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4" name="TextBox 13"/>
          <p:cNvSpPr txBox="1"/>
          <p:nvPr/>
        </p:nvSpPr>
        <p:spPr>
          <a:xfrm>
            <a:off x="571472" y="447675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带权连通图</a:t>
            </a:r>
          </a:p>
        </p:txBody>
      </p:sp>
      <p:grpSp>
        <p:nvGrpSpPr>
          <p:cNvPr id="25" name="组合 24"/>
          <p:cNvGrpSpPr/>
          <p:nvPr/>
        </p:nvGrpSpPr>
        <p:grpSpPr>
          <a:xfrm>
            <a:off x="2000232" y="4095754"/>
            <a:ext cx="2428892" cy="874191"/>
            <a:chOff x="2000232" y="3071815"/>
            <a:chExt cx="2428892" cy="655643"/>
          </a:xfrm>
        </p:grpSpPr>
        <p:sp>
          <p:nvSpPr>
            <p:cNvPr id="15" name="TextBox 14"/>
            <p:cNvSpPr txBox="1"/>
            <p:nvPr/>
          </p:nvSpPr>
          <p:spPr>
            <a:xfrm>
              <a:off x="3428992" y="3357568"/>
              <a:ext cx="1000132"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071815"/>
              <a:ext cx="1785950" cy="35779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ea typeface="楷体" pitchFamily="49" charset="-122"/>
                  <a:cs typeface="Times New Roman" pitchFamily="18" charset="0"/>
                </a:rPr>
                <a:t>极小连通子图</a:t>
              </a:r>
            </a:p>
          </p:txBody>
        </p:sp>
      </p:grpSp>
      <p:grpSp>
        <p:nvGrpSpPr>
          <p:cNvPr id="26" name="组合 25"/>
          <p:cNvGrpSpPr/>
          <p:nvPr/>
        </p:nvGrpSpPr>
        <p:grpSpPr>
          <a:xfrm>
            <a:off x="4500562" y="4095754"/>
            <a:ext cx="3429024" cy="874191"/>
            <a:chOff x="4500562" y="3071815"/>
            <a:chExt cx="3429024" cy="655643"/>
          </a:xfrm>
        </p:grpSpPr>
        <p:sp>
          <p:nvSpPr>
            <p:cNvPr id="18" name="TextBox 17"/>
            <p:cNvSpPr txBox="1"/>
            <p:nvPr/>
          </p:nvSpPr>
          <p:spPr>
            <a:xfrm>
              <a:off x="6429388" y="3357568"/>
              <a:ext cx="1500198"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最小生成树</a:t>
              </a:r>
            </a:p>
          </p:txBody>
        </p:sp>
        <p:sp>
          <p:nvSpPr>
            <p:cNvPr id="21" name="TextBox 20"/>
            <p:cNvSpPr txBox="1"/>
            <p:nvPr/>
          </p:nvSpPr>
          <p:spPr>
            <a:xfrm>
              <a:off x="4500562" y="3071815"/>
              <a:ext cx="1928826" cy="35779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ea typeface="楷体" pitchFamily="49" charset="-122"/>
                  <a:cs typeface="Times New Roman"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36E68863-33C2-4D6D-B9FA-F4917E910219}" type="slidenum">
              <a:rPr lang="en-US" altLang="zh-CN" smtClean="0"/>
              <a:pPr/>
              <a:t>1</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012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多源最短路径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a:ea typeface="宋体"/>
                <a:cs typeface="Times New Roman" pitchFamily="18" charset="0"/>
                <a:sym typeface="Wingdings"/>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Flody</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13"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Times New Roman" pitchFamily="18" charset="0"/>
                  <a:cs typeface="Times New Roman" pitchFamily="18" charset="0"/>
                </a:rPr>
                <a:t>i</a:t>
              </a:r>
              <a:endParaRPr lang="zh-CN" altLang="en-US" sz="1800" i="1">
                <a:solidFill>
                  <a:srgbClr val="0000FF"/>
                </a:solidFill>
                <a:latin typeface="Times New Roman" pitchFamily="18" charset="0"/>
                <a:cs typeface="Times New Roman" pitchFamily="18"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Times New Roman" pitchFamily="18" charset="0"/>
                  <a:cs typeface="Times New Roman" pitchFamily="18" charset="0"/>
                </a:rPr>
                <a:t>j</a:t>
              </a:r>
              <a:endParaRPr lang="zh-CN" altLang="en-US" sz="1800" i="1">
                <a:solidFill>
                  <a:srgbClr val="0000FF"/>
                </a:solidFill>
                <a:latin typeface="Times New Roman" pitchFamily="18" charset="0"/>
                <a:cs typeface="Times New Roman" pitchFamily="18"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smtClean="0">
                  <a:solidFill>
                    <a:srgbClr val="0000FF"/>
                  </a:solidFill>
                  <a:latin typeface="Times New Roman" pitchFamily="18" charset="0"/>
                  <a:cs typeface="Times New Roman" pitchFamily="18" charset="0"/>
                </a:rPr>
                <a:t>0</a:t>
              </a:r>
              <a:r>
                <a:rPr lang="zh-CN" altLang="en-US" sz="1800" smtClean="0">
                  <a:solidFill>
                    <a:srgbClr val="0000FF"/>
                  </a:solidFill>
                  <a:latin typeface="Times New Roman" pitchFamily="18" charset="0"/>
                  <a:ea typeface="宋体"/>
                  <a:cs typeface="Times New Roman" pitchFamily="18" charset="0"/>
                </a:rPr>
                <a:t>～</a:t>
              </a:r>
              <a:r>
                <a:rPr lang="en-US" altLang="zh-CN" sz="1800" i="1" smtClean="0">
                  <a:solidFill>
                    <a:srgbClr val="0000FF"/>
                  </a:solidFill>
                  <a:latin typeface="Times New Roman" pitchFamily="18" charset="0"/>
                  <a:ea typeface="宋体"/>
                  <a:cs typeface="Times New Roman" pitchFamily="18" charset="0"/>
                </a:rPr>
                <a:t>n</a:t>
              </a:r>
              <a:r>
                <a:rPr lang="en-US" altLang="zh-CN" sz="1800" smtClean="0">
                  <a:solidFill>
                    <a:srgbClr val="0000FF"/>
                  </a:solidFill>
                  <a:latin typeface="Times New Roman" pitchFamily="18" charset="0"/>
                  <a:ea typeface="宋体"/>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714348" y="4000504"/>
            <a:ext cx="3929090"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迭代</a:t>
            </a:r>
            <a:r>
              <a:rPr lang="en-US" altLang="zh-CN" sz="2000" smtClean="0">
                <a:solidFill>
                  <a:srgbClr val="0000FF"/>
                </a:solidFill>
                <a:ea typeface="楷体" pitchFamily="49" charset="-122"/>
                <a:cs typeface="Times New Roman" pitchFamily="18" charset="0"/>
              </a:rPr>
              <a:t>     </a:t>
            </a:r>
            <a:r>
              <a:rPr lang="zh-CN" altLang="en-US" sz="2000" smtClean="0">
                <a:solidFill>
                  <a:srgbClr val="0000FF"/>
                </a:solidFill>
                <a:ea typeface="楷体" pitchFamily="49" charset="-122"/>
                <a:cs typeface="Times New Roman" pitchFamily="18" charset="0"/>
              </a:rPr>
              <a:t>时间复杂度：</a:t>
            </a:r>
            <a:r>
              <a:rPr lang="en-US" altLang="zh-CN" sz="2000" smtClean="0">
                <a:solidFill>
                  <a:srgbClr val="0000FF"/>
                </a:solidFill>
                <a:ea typeface="楷体" pitchFamily="49" charset="-122"/>
                <a:cs typeface="Times New Roman" pitchFamily="18" charset="0"/>
              </a:rPr>
              <a:t>O(</a:t>
            </a:r>
            <a:r>
              <a:rPr lang="en-US" altLang="zh-CN" sz="2000" i="1" smtClean="0">
                <a:solidFill>
                  <a:srgbClr val="0000FF"/>
                </a:solidFill>
                <a:ea typeface="楷体" pitchFamily="49" charset="-122"/>
                <a:cs typeface="Times New Roman" pitchFamily="18" charset="0"/>
              </a:rPr>
              <a:t>n</a:t>
            </a:r>
            <a:r>
              <a:rPr lang="en-US" altLang="zh-CN" sz="2000" baseline="30000" smtClean="0">
                <a:solidFill>
                  <a:srgbClr val="0000FF"/>
                </a:solidFill>
                <a:ea typeface="楷体" pitchFamily="49" charset="-122"/>
                <a:cs typeface="Times New Roman" pitchFamily="18" charset="0"/>
              </a:rPr>
              <a:t>3</a:t>
            </a:r>
            <a:r>
              <a:rPr lang="en-US" altLang="zh-CN" sz="2000" smtClean="0">
                <a:solidFill>
                  <a:srgbClr val="0000FF"/>
                </a:solidFill>
                <a:ea typeface="楷体" pitchFamily="49" charset="-122"/>
                <a:cs typeface="Times New Roman" pitchFamily="18" charset="0"/>
              </a:rPr>
              <a:t>)</a:t>
            </a:r>
            <a:endParaRPr lang="zh-CN" altLang="en-US" sz="2000" smtClean="0">
              <a:solidFill>
                <a:srgbClr val="0000FF"/>
              </a:solidFill>
              <a:ea typeface="楷体" pitchFamily="49" charset="-122"/>
              <a:cs typeface="Times New Roman" pitchFamily="18" charset="0"/>
            </a:endParaRPr>
          </a:p>
        </p:txBody>
      </p:sp>
      <p:sp>
        <p:nvSpPr>
          <p:cNvPr id="16" name="灯片编号占位符 15"/>
          <p:cNvSpPr>
            <a:spLocks noGrp="1"/>
          </p:cNvSpPr>
          <p:nvPr>
            <p:ph type="sldNum" sz="quarter" idx="12"/>
          </p:nvPr>
        </p:nvSpPr>
        <p:spPr/>
        <p:txBody>
          <a:bodyPr/>
          <a:lstStyle/>
          <a:p>
            <a:fld id="{36E68863-33C2-4D6D-B9FA-F4917E910219}" type="slidenum">
              <a:rPr lang="en-US" altLang="zh-CN" smtClean="0"/>
              <a:pPr/>
              <a:t>10</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61981"/>
            <a:ext cx="6643734" cy="1246495"/>
          </a:xfrm>
          <a:prstGeom prst="rect">
            <a:avLst/>
          </a:prstGeom>
          <a:noFill/>
        </p:spPr>
        <p:txBody>
          <a:bodyPr wrap="square" rtlCol="0">
            <a:spAutoFit/>
          </a:bodyPr>
          <a:lstStyle/>
          <a:p>
            <a:pPr algn="l">
              <a:lnSpc>
                <a:spcPts val="3000"/>
              </a:lnSpc>
              <a:spcBef>
                <a:spcPts val="0"/>
              </a:spcBef>
            </a:pPr>
            <a:r>
              <a:rPr lang="en-US" sz="2000" smtClean="0">
                <a:solidFill>
                  <a:srgbClr val="0000FF"/>
                </a:solidFill>
                <a:ea typeface="楷体" pitchFamily="49" charset="-122"/>
                <a:cs typeface="Times New Roman" pitchFamily="18" charset="0"/>
              </a:rPr>
              <a:t>       Dijkstra</a:t>
            </a:r>
            <a:r>
              <a:rPr lang="zh-CN" altLang="en-US" sz="2000" smtClean="0">
                <a:solidFill>
                  <a:srgbClr val="0000FF"/>
                </a:solidFill>
                <a:ea typeface="楷体" pitchFamily="49" charset="-122"/>
                <a:cs typeface="Times New Roman" pitchFamily="18" charset="0"/>
              </a:rPr>
              <a:t>算法用于求单源最短路径，为了求一个图中</a:t>
            </a:r>
            <a:r>
              <a:rPr lang="zh-CN" altLang="en-US" sz="2000" smtClean="0">
                <a:solidFill>
                  <a:srgbClr val="FF00FF"/>
                </a:solidFill>
                <a:ea typeface="楷体" pitchFamily="49" charset="-122"/>
                <a:cs typeface="Times New Roman" pitchFamily="18" charset="0"/>
              </a:rPr>
              <a:t>所有顶点对</a:t>
            </a:r>
            <a:r>
              <a:rPr lang="zh-CN" altLang="en-US" sz="2000" smtClean="0">
                <a:solidFill>
                  <a:srgbClr val="0000FF"/>
                </a:solidFill>
                <a:ea typeface="楷体" pitchFamily="49" charset="-122"/>
                <a:cs typeface="Times New Roman" pitchFamily="18" charset="0"/>
              </a:rPr>
              <a:t>之间的最短路径，可以以每个顶点作为起点调用</a:t>
            </a:r>
            <a:r>
              <a:rPr lang="en-US" sz="2000" smtClean="0">
                <a:solidFill>
                  <a:srgbClr val="0000FF"/>
                </a:solidFill>
                <a:ea typeface="楷体" pitchFamily="49" charset="-122"/>
                <a:cs typeface="Times New Roman" pitchFamily="18" charset="0"/>
              </a:rPr>
              <a:t>Dijkstra</a:t>
            </a:r>
            <a:r>
              <a:rPr lang="zh-CN" altLang="en-US" sz="2000" smtClean="0">
                <a:solidFill>
                  <a:srgbClr val="0000FF"/>
                </a:solidFill>
                <a:ea typeface="楷体" pitchFamily="49" charset="-122"/>
                <a:cs typeface="Times New Roman" pitchFamily="18" charset="0"/>
              </a:rPr>
              <a:t>算法，</a:t>
            </a:r>
            <a:r>
              <a:rPr lang="en-US" sz="2000" smtClean="0">
                <a:solidFill>
                  <a:srgbClr val="0000FF"/>
                </a:solidFill>
                <a:ea typeface="楷体" pitchFamily="49" charset="-122"/>
                <a:cs typeface="Times New Roman" pitchFamily="18" charset="0"/>
              </a:rPr>
              <a:t>Floyd</a:t>
            </a:r>
            <a:r>
              <a:rPr lang="zh-CN" altLang="en-US" sz="2000" smtClean="0">
                <a:solidFill>
                  <a:srgbClr val="0000FF"/>
                </a:solidFill>
                <a:ea typeface="楷体" pitchFamily="49" charset="-122"/>
                <a:cs typeface="Times New Roman" pitchFamily="18" charset="0"/>
              </a:rPr>
              <a:t>算法和这种算法相比，有什么优势？</a:t>
            </a:r>
          </a:p>
        </p:txBody>
      </p:sp>
      <p:sp>
        <p:nvSpPr>
          <p:cNvPr id="5" name="TextBox 4"/>
          <p:cNvSpPr txBox="1"/>
          <p:nvPr/>
        </p:nvSpPr>
        <p:spPr>
          <a:xfrm>
            <a:off x="1142976" y="2756221"/>
            <a:ext cx="3857652"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itchFamily="49" charset="-122"/>
                <a:cs typeface="Times New Roman" pitchFamily="18" charset="0"/>
              </a:rPr>
              <a:t>从每个顶点调用</a:t>
            </a:r>
            <a:r>
              <a:rPr lang="en-US" altLang="zh-CN" sz="2000" smtClean="0">
                <a:solidFill>
                  <a:srgbClr val="0000FF"/>
                </a:solidFill>
                <a:ea typeface="楷体" pitchFamily="49" charset="-122"/>
                <a:cs typeface="Times New Roman" pitchFamily="18" charset="0"/>
              </a:rPr>
              <a:t>Dijkstra</a:t>
            </a:r>
            <a:r>
              <a:rPr lang="zh-CN" altLang="en-US" sz="2000" smtClean="0">
                <a:solidFill>
                  <a:srgbClr val="0000FF"/>
                </a:solidFill>
                <a:ea typeface="楷体" pitchFamily="49" charset="-122"/>
                <a:cs typeface="Times New Roman" pitchFamily="18" charset="0"/>
              </a:rPr>
              <a:t>算法</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sz="2000" smtClean="0">
                <a:solidFill>
                  <a:srgbClr val="0000FF"/>
                </a:solidFill>
                <a:ea typeface="楷体" pitchFamily="49" charset="-122"/>
                <a:cs typeface="Times New Roman" pitchFamily="18" charset="0"/>
              </a:rPr>
              <a:t>Floyd</a:t>
            </a:r>
            <a:r>
              <a:rPr lang="zh-CN" altLang="en-US" sz="2000" smtClean="0">
                <a:solidFill>
                  <a:srgbClr val="0000FF"/>
                </a:solidFill>
                <a:ea typeface="楷体" pitchFamily="49" charset="-122"/>
                <a:cs typeface="Times New Roman" pitchFamily="18" charset="0"/>
              </a:rPr>
              <a:t>算法</a:t>
            </a:r>
          </a:p>
        </p:txBody>
      </p:sp>
      <p:grpSp>
        <p:nvGrpSpPr>
          <p:cNvPr id="8" name="组合 7"/>
          <p:cNvGrpSpPr/>
          <p:nvPr/>
        </p:nvGrpSpPr>
        <p:grpSpPr>
          <a:xfrm>
            <a:off x="5072066" y="2942163"/>
            <a:ext cx="2928958" cy="952507"/>
            <a:chOff x="5072066" y="1928808"/>
            <a:chExt cx="2928958" cy="714380"/>
          </a:xfrm>
        </p:grpSpPr>
        <p:sp>
          <p:nvSpPr>
            <p:cNvPr id="6" name="右大括号 5"/>
            <p:cNvSpPr/>
            <p:nvPr/>
          </p:nvSpPr>
          <p:spPr>
            <a:xfrm>
              <a:off x="5072066" y="1928808"/>
              <a:ext cx="214314" cy="714380"/>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7" name="TextBox 6"/>
            <p:cNvSpPr txBox="1"/>
            <p:nvPr/>
          </p:nvSpPr>
          <p:spPr>
            <a:xfrm>
              <a:off x="5357818" y="2063746"/>
              <a:ext cx="2643206"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时间复杂度：</a:t>
              </a:r>
              <a:r>
                <a:rPr lang="en-US" altLang="zh-CN" sz="2000" smtClean="0">
                  <a:solidFill>
                    <a:srgbClr val="0000FF"/>
                  </a:solidFill>
                  <a:ea typeface="楷体" pitchFamily="49" charset="-122"/>
                  <a:cs typeface="Times New Roman" pitchFamily="18" charset="0"/>
                </a:rPr>
                <a:t>O(</a:t>
              </a:r>
              <a:r>
                <a:rPr lang="en-US" altLang="zh-CN" sz="2000" i="1" smtClean="0">
                  <a:solidFill>
                    <a:srgbClr val="0000FF"/>
                  </a:solidFill>
                  <a:ea typeface="楷体" pitchFamily="49" charset="-122"/>
                  <a:cs typeface="Times New Roman" pitchFamily="18" charset="0"/>
                </a:rPr>
                <a:t>n</a:t>
              </a:r>
              <a:r>
                <a:rPr lang="en-US" altLang="zh-CN" sz="2000" baseline="30000" smtClean="0">
                  <a:solidFill>
                    <a:srgbClr val="0000FF"/>
                  </a:solidFill>
                  <a:ea typeface="楷体" pitchFamily="49" charset="-122"/>
                  <a:cs typeface="Times New Roman" pitchFamily="18" charset="0"/>
                </a:rPr>
                <a:t>3</a:t>
              </a:r>
              <a:r>
                <a:rPr lang="en-US" altLang="zh-CN" sz="2000" smtClean="0">
                  <a:solidFill>
                    <a:srgbClr val="0000FF"/>
                  </a:solidFill>
                  <a:ea typeface="楷体" pitchFamily="49" charset="-122"/>
                  <a:cs typeface="Times New Roman" pitchFamily="18" charset="0"/>
                </a:rPr>
                <a:t>)</a:t>
              </a:r>
              <a:endParaRPr lang="zh-CN" altLang="en-US" sz="2000" smtClean="0">
                <a:solidFill>
                  <a:srgbClr val="0000FF"/>
                </a:solidFill>
                <a:ea typeface="楷体" pitchFamily="49" charset="-122"/>
                <a:cs typeface="Times New Roman" pitchFamily="18" charset="0"/>
              </a:endParaRPr>
            </a:p>
          </p:txBody>
        </p:sp>
      </p:grpSp>
      <p:sp>
        <p:nvSpPr>
          <p:cNvPr id="10" name="TextBox 9"/>
          <p:cNvSpPr txBox="1"/>
          <p:nvPr/>
        </p:nvSpPr>
        <p:spPr>
          <a:xfrm>
            <a:off x="1142976" y="4381507"/>
            <a:ext cx="4857784"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itchFamily="49" charset="-122"/>
                <a:cs typeface="Times New Roman" pitchFamily="18" charset="0"/>
              </a:rPr>
              <a:t>从每个顶点调用</a:t>
            </a:r>
            <a:r>
              <a:rPr lang="en-US" altLang="zh-CN" sz="2000" smtClean="0">
                <a:solidFill>
                  <a:srgbClr val="0000FF"/>
                </a:solidFill>
                <a:ea typeface="楷体" pitchFamily="49" charset="-122"/>
                <a:cs typeface="Times New Roman" pitchFamily="18" charset="0"/>
              </a:rPr>
              <a:t>Dijkstra</a:t>
            </a:r>
            <a:r>
              <a:rPr lang="zh-CN" altLang="en-US" sz="2000" smtClean="0">
                <a:solidFill>
                  <a:srgbClr val="0000FF"/>
                </a:solidFill>
                <a:ea typeface="楷体" pitchFamily="49" charset="-122"/>
                <a:cs typeface="Times New Roman" pitchFamily="18" charset="0"/>
              </a:rPr>
              <a:t>算法：独立</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sz="2000" smtClean="0">
                <a:solidFill>
                  <a:srgbClr val="0000FF"/>
                </a:solidFill>
                <a:ea typeface="楷体" pitchFamily="49" charset="-122"/>
                <a:cs typeface="Times New Roman" pitchFamily="18" charset="0"/>
              </a:rPr>
              <a:t>Floyd</a:t>
            </a:r>
            <a:r>
              <a:rPr lang="zh-CN" altLang="en-US" sz="2000" smtClean="0">
                <a:solidFill>
                  <a:srgbClr val="0000FF"/>
                </a:solidFill>
                <a:ea typeface="楷体" pitchFamily="49" charset="-122"/>
                <a:cs typeface="Times New Roman" pitchFamily="18" charset="0"/>
              </a:rPr>
              <a:t>算法：</a:t>
            </a:r>
            <a:r>
              <a:rPr lang="en-US" altLang="zh-CN" sz="2000" i="1" smtClean="0">
                <a:solidFill>
                  <a:srgbClr val="0000FF"/>
                </a:solidFill>
                <a:ea typeface="楷体" pitchFamily="49" charset="-122"/>
                <a:cs typeface="Times New Roman" pitchFamily="18" charset="0"/>
              </a:rPr>
              <a:t>A</a:t>
            </a:r>
            <a:r>
              <a:rPr lang="zh-CN" altLang="en-US" sz="2000" smtClean="0">
                <a:solidFill>
                  <a:srgbClr val="0000FF"/>
                </a:solidFill>
                <a:ea typeface="楷体" pitchFamily="49" charset="-122"/>
                <a:cs typeface="Times New Roman" pitchFamily="18" charset="0"/>
              </a:rPr>
              <a:t>共享</a:t>
            </a:r>
          </a:p>
        </p:txBody>
      </p:sp>
      <p:grpSp>
        <p:nvGrpSpPr>
          <p:cNvPr id="13" name="组合 12"/>
          <p:cNvGrpSpPr/>
          <p:nvPr/>
        </p:nvGrpSpPr>
        <p:grpSpPr>
          <a:xfrm>
            <a:off x="5929322" y="4657920"/>
            <a:ext cx="2786082" cy="580843"/>
            <a:chOff x="5929322" y="3279126"/>
            <a:chExt cx="2786082" cy="435632"/>
          </a:xfrm>
        </p:grpSpPr>
        <p:sp>
          <p:nvSpPr>
            <p:cNvPr id="11" name="燕尾形箭头 10"/>
            <p:cNvSpPr/>
            <p:nvPr/>
          </p:nvSpPr>
          <p:spPr>
            <a:xfrm>
              <a:off x="5929322" y="3429006"/>
              <a:ext cx="428628" cy="285752"/>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TextBox 11"/>
            <p:cNvSpPr txBox="1"/>
            <p:nvPr/>
          </p:nvSpPr>
          <p:spPr>
            <a:xfrm>
              <a:off x="6500826" y="3279126"/>
              <a:ext cx="2214578" cy="357790"/>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ea typeface="微软雅黑" pitchFamily="34" charset="-122"/>
                  <a:cs typeface="Times New Roman" pitchFamily="18" charset="0"/>
                </a:rPr>
                <a:t>Floyd</a:t>
              </a:r>
              <a:r>
                <a:rPr lang="zh-CN" altLang="en-US" sz="1800" smtClean="0">
                  <a:solidFill>
                    <a:srgbClr val="0000FF"/>
                  </a:solidFill>
                  <a:ea typeface="微软雅黑" pitchFamily="34" charset="-122"/>
                  <a:cs typeface="Times New Roman" pitchFamily="18" charset="0"/>
                </a:rPr>
                <a:t>算法性能更好</a:t>
              </a:r>
            </a:p>
          </p:txBody>
        </p:sp>
      </p:grpSp>
      <p:pic>
        <p:nvPicPr>
          <p:cNvPr id="15" name="Picture 2"/>
          <p:cNvPicPr>
            <a:picLocks noChangeAspect="1" noChangeArrowheads="1"/>
          </p:cNvPicPr>
          <p:nvPr/>
        </p:nvPicPr>
        <p:blipFill>
          <a:blip r:embed="rId3" cstate="print"/>
          <a:srcRect/>
          <a:stretch>
            <a:fillRect/>
          </a:stretch>
        </p:blipFill>
        <p:spPr bwMode="auto">
          <a:xfrm>
            <a:off x="142844" y="1183983"/>
            <a:ext cx="785818" cy="1006759"/>
          </a:xfrm>
          <a:prstGeom prst="rect">
            <a:avLst/>
          </a:prstGeom>
          <a:ln>
            <a:noFill/>
          </a:ln>
          <a:effectLst>
            <a:softEdge rad="112500"/>
          </a:effectLst>
        </p:spPr>
      </p:pic>
      <p:sp>
        <p:nvSpPr>
          <p:cNvPr id="16" name="灯片编号占位符 15"/>
          <p:cNvSpPr>
            <a:spLocks noGrp="1"/>
          </p:cNvSpPr>
          <p:nvPr>
            <p:ph type="sldNum" sz="quarter" idx="12"/>
          </p:nvPr>
        </p:nvSpPr>
        <p:spPr/>
        <p:txBody>
          <a:bodyPr/>
          <a:lstStyle/>
          <a:p>
            <a:fld id="{36E68863-33C2-4D6D-B9FA-F4917E910219}" type="slidenum">
              <a:rPr lang="en-US" altLang="zh-CN" smtClean="0"/>
              <a:pPr/>
              <a:t>11</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80"/>
            <a:ext cx="5715040" cy="1246495"/>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        设下图中的顶点表示村庄，有向边代表交通路线，若要建立一家医院，试问建在</a:t>
            </a:r>
            <a:r>
              <a:rPr lang="zh-CN" altLang="en-US" sz="2000" smtClean="0">
                <a:solidFill>
                  <a:srgbClr val="FF00FF"/>
                </a:solidFill>
                <a:ea typeface="楷体" pitchFamily="49" charset="-122"/>
                <a:cs typeface="Times New Roman" pitchFamily="18" charset="0"/>
              </a:rPr>
              <a:t>哪一个村庄</a:t>
            </a:r>
            <a:r>
              <a:rPr lang="zh-CN" altLang="en-US" sz="2000" smtClean="0">
                <a:solidFill>
                  <a:srgbClr val="0000FF"/>
                </a:solidFill>
                <a:ea typeface="楷体" pitchFamily="49" charset="-122"/>
                <a:cs typeface="Times New Roman" pitchFamily="18"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4" name="组合 43"/>
          <p:cNvGrpSpPr/>
          <p:nvPr/>
        </p:nvGrpSpPr>
        <p:grpSpPr>
          <a:xfrm>
            <a:off x="2143108" y="2229771"/>
            <a:ext cx="3155972" cy="3135373"/>
            <a:chOff x="4416424" y="1958080"/>
            <a:chExt cx="3155972" cy="2351530"/>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12</a:t>
              </a:r>
              <a:endParaRPr lang="zh-CN" altLang="en-US" sz="1600" smtClean="0">
                <a:solidFill>
                  <a:srgbClr val="0000FF"/>
                </a:solidFill>
                <a:ea typeface="楷体" pitchFamily="49" charset="-122"/>
                <a:cs typeface="Times New Roman" pitchFamily="18"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12</a:t>
              </a:r>
              <a:endParaRPr lang="zh-CN" altLang="en-US" sz="1600" smtClean="0">
                <a:solidFill>
                  <a:srgbClr val="0000FF"/>
                </a:solidFill>
                <a:ea typeface="楷体" pitchFamily="49" charset="-122"/>
                <a:cs typeface="Times New Roman" pitchFamily="18"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13</a:t>
              </a:r>
              <a:endParaRPr lang="zh-CN" altLang="en-US" sz="1600" smtClean="0">
                <a:solidFill>
                  <a:srgbClr val="0000FF"/>
                </a:solidFill>
                <a:ea typeface="楷体" pitchFamily="49" charset="-122"/>
                <a:cs typeface="Times New Roman" pitchFamily="18"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13</a:t>
              </a:r>
              <a:endParaRPr lang="zh-CN" altLang="en-US" sz="1600" smtClean="0">
                <a:solidFill>
                  <a:srgbClr val="0000FF"/>
                </a:solidFill>
                <a:ea typeface="楷体" pitchFamily="49" charset="-122"/>
                <a:cs typeface="Times New Roman" pitchFamily="18" charset="0"/>
              </a:endParaRPr>
            </a:p>
          </p:txBody>
        </p:sp>
        <p:sp>
          <p:nvSpPr>
            <p:cNvPr id="38" name="TextBox 37"/>
            <p:cNvSpPr txBox="1"/>
            <p:nvPr/>
          </p:nvSpPr>
          <p:spPr>
            <a:xfrm>
              <a:off x="5715008" y="195808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4</a:t>
              </a:r>
              <a:endParaRPr lang="zh-CN" altLang="en-US" sz="1600" smtClean="0">
                <a:solidFill>
                  <a:srgbClr val="0000FF"/>
                </a:solidFill>
                <a:ea typeface="楷体" pitchFamily="49" charset="-122"/>
                <a:cs typeface="Times New Roman" pitchFamily="18" charset="0"/>
              </a:endParaRPr>
            </a:p>
          </p:txBody>
        </p:sp>
        <p:sp>
          <p:nvSpPr>
            <p:cNvPr id="39" name="TextBox 38"/>
            <p:cNvSpPr txBox="1"/>
            <p:nvPr/>
          </p:nvSpPr>
          <p:spPr>
            <a:xfrm>
              <a:off x="5715008" y="249481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4</a:t>
              </a:r>
              <a:endParaRPr lang="zh-CN" altLang="en-US" sz="1600" smtClean="0">
                <a:solidFill>
                  <a:srgbClr val="0000FF"/>
                </a:solidFill>
                <a:ea typeface="楷体" pitchFamily="49" charset="-122"/>
                <a:cs typeface="Times New Roman" pitchFamily="18"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5</a:t>
              </a:r>
              <a:endParaRPr lang="zh-CN" altLang="en-US" sz="1600" smtClean="0">
                <a:solidFill>
                  <a:srgbClr val="0000FF"/>
                </a:solidFill>
                <a:ea typeface="楷体" pitchFamily="49" charset="-122"/>
                <a:cs typeface="Times New Roman" pitchFamily="18"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3</a:t>
              </a:r>
              <a:endParaRPr lang="zh-CN" altLang="en-US" sz="1600" smtClean="0">
                <a:solidFill>
                  <a:srgbClr val="0000FF"/>
                </a:solidFill>
                <a:ea typeface="楷体" pitchFamily="49" charset="-122"/>
                <a:cs typeface="Times New Roman" pitchFamily="18"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15</a:t>
              </a:r>
              <a:endParaRPr lang="zh-CN" altLang="en-US" sz="1600" smtClean="0">
                <a:solidFill>
                  <a:srgbClr val="0000FF"/>
                </a:solidFill>
                <a:ea typeface="楷体" pitchFamily="49" charset="-122"/>
                <a:cs typeface="Times New Roman" pitchFamily="18"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itchFamily="49" charset="-122"/>
                  <a:cs typeface="Times New Roman" pitchFamily="18" charset="0"/>
                </a:rPr>
                <a:t>6</a:t>
              </a:r>
              <a:endParaRPr lang="zh-CN" altLang="en-US" sz="1600" smtClean="0">
                <a:solidFill>
                  <a:srgbClr val="0000FF"/>
                </a:solidFill>
                <a:ea typeface="楷体" pitchFamily="49" charset="-122"/>
                <a:cs typeface="Times New Roman" pitchFamily="18" charset="0"/>
              </a:endParaRPr>
            </a:p>
          </p:txBody>
        </p:sp>
      </p:grpSp>
      <p:pic>
        <p:nvPicPr>
          <p:cNvPr id="32" name="Picture 2"/>
          <p:cNvPicPr>
            <a:picLocks noChangeAspect="1" noChangeArrowheads="1"/>
          </p:cNvPicPr>
          <p:nvPr/>
        </p:nvPicPr>
        <p:blipFill>
          <a:blip r:embed="rId2" cstate="print"/>
          <a:srcRect/>
          <a:stretch>
            <a:fillRect/>
          </a:stretch>
        </p:blipFill>
        <p:spPr bwMode="auto">
          <a:xfrm>
            <a:off x="214282" y="705761"/>
            <a:ext cx="785818" cy="1006759"/>
          </a:xfrm>
          <a:prstGeom prst="rect">
            <a:avLst/>
          </a:prstGeom>
          <a:ln>
            <a:noFill/>
          </a:ln>
          <a:effectLst>
            <a:softEdge rad="112500"/>
          </a:effectLst>
        </p:spPr>
      </p:pic>
      <p:sp>
        <p:nvSpPr>
          <p:cNvPr id="46" name="灯片编号占位符 45"/>
          <p:cNvSpPr>
            <a:spLocks noGrp="1"/>
          </p:cNvSpPr>
          <p:nvPr>
            <p:ph type="sldNum" sz="quarter" idx="12"/>
          </p:nvPr>
        </p:nvSpPr>
        <p:spPr/>
        <p:txBody>
          <a:bodyPr/>
          <a:lstStyle/>
          <a:p>
            <a:fld id="{36E68863-33C2-4D6D-B9FA-F4917E910219}" type="slidenum">
              <a:rPr lang="en-US" altLang="zh-CN" smtClean="0"/>
              <a:pPr/>
              <a:t>12</a:t>
            </a:fld>
            <a:r>
              <a:rPr lang="en-US" altLang="zh-CN" smtClean="0"/>
              <a:t>/19</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利用</a:t>
            </a:r>
            <a:r>
              <a:rPr lang="en-US" altLang="zh-CN" sz="2000" smtClean="0">
                <a:solidFill>
                  <a:srgbClr val="0000FF"/>
                </a:solidFill>
                <a:ea typeface="楷体" pitchFamily="49" charset="-122"/>
                <a:cs typeface="Times New Roman" pitchFamily="18" charset="0"/>
              </a:rPr>
              <a:t>Floyd</a:t>
            </a:r>
            <a:r>
              <a:rPr lang="zh-CN" altLang="en-US" sz="2000" smtClean="0">
                <a:solidFill>
                  <a:srgbClr val="0000FF"/>
                </a:solidFill>
                <a:ea typeface="楷体" pitchFamily="49" charset="-122"/>
                <a:cs typeface="Times New Roman" pitchFamily="18"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5" name="Object 1"/>
          <p:cNvGraphicFramePr>
            <a:graphicFrameLocks noChangeAspect="1"/>
          </p:cNvGraphicFramePr>
          <p:nvPr/>
        </p:nvGraphicFramePr>
        <p:xfrm>
          <a:off x="214282" y="1142985"/>
          <a:ext cx="2625274" cy="2286001"/>
        </p:xfrm>
        <a:graphic>
          <a:graphicData uri="http://schemas.openxmlformats.org/presentationml/2006/ole">
            <p:oleObj spid="_x0000_s31745" name="Equation" r:id="rId4" imgW="1498320" imgH="977760" progId="">
              <p:embed/>
            </p:oleObj>
          </a:graphicData>
        </a:graphic>
      </p:graphicFrame>
      <p:sp>
        <p:nvSpPr>
          <p:cNvPr id="6" name="TextBox 5"/>
          <p:cNvSpPr txBox="1"/>
          <p:nvPr/>
        </p:nvSpPr>
        <p:spPr>
          <a:xfrm>
            <a:off x="3857620" y="1047733"/>
            <a:ext cx="435771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求得每对村庄之间的最少交通代价</a:t>
            </a:r>
          </a:p>
        </p:txBody>
      </p:sp>
      <p:graphicFrame>
        <p:nvGraphicFramePr>
          <p:cNvPr id="7" name="表格 6"/>
          <p:cNvGraphicFramePr>
            <a:graphicFrameLocks noGrp="1"/>
          </p:cNvGraphicFramePr>
          <p:nvPr/>
        </p:nvGraphicFramePr>
        <p:xfrm>
          <a:off x="3143241" y="1809739"/>
          <a:ext cx="5357851" cy="4572000"/>
        </p:xfrm>
        <a:graphic>
          <a:graphicData uri="http://schemas.openxmlformats.org/drawingml/2006/table">
            <a:tbl>
              <a:tblPr>
                <a:tableStyleId>{E269D01E-BC32-4049-B463-5C60D7B0CCD2}</a:tableStyleId>
              </a:tblPr>
              <a:tblGrid>
                <a:gridCol w="1875248"/>
                <a:gridCol w="3482603"/>
              </a:tblGrid>
              <a:tr h="508000">
                <a:tc>
                  <a:txBody>
                    <a:bodyPr/>
                    <a:lstStyle/>
                    <a:p>
                      <a:pPr indent="0" algn="ctr">
                        <a:lnSpc>
                          <a:spcPts val="3000"/>
                        </a:lnSpc>
                        <a:spcAft>
                          <a:spcPts val="0"/>
                        </a:spcAft>
                      </a:pPr>
                      <a:r>
                        <a:rPr lang="zh-CN" sz="2400" b="1" kern="100"/>
                        <a:t>医院建在的村庄</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ctr">
                        <a:lnSpc>
                          <a:spcPts val="3000"/>
                        </a:lnSpc>
                        <a:spcAft>
                          <a:spcPts val="0"/>
                        </a:spcAft>
                      </a:pPr>
                      <a:r>
                        <a:rPr lang="zh-CN" sz="2400" b="1" kern="100"/>
                        <a:t>各村庄往返总的交通代价</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r>
              <a:tr h="508000">
                <a:tc>
                  <a:txBody>
                    <a:bodyPr/>
                    <a:lstStyle/>
                    <a:p>
                      <a:pPr indent="0" algn="ctr" fontAlgn="auto">
                        <a:lnSpc>
                          <a:spcPts val="3000"/>
                        </a:lnSpc>
                        <a:spcAft>
                          <a:spcPts val="0"/>
                        </a:spcAft>
                        <a:tabLst>
                          <a:tab pos="2600325" algn="ctr"/>
                          <a:tab pos="5200650" algn="r"/>
                          <a:tab pos="266700" algn="l"/>
                        </a:tabLst>
                      </a:pPr>
                      <a:r>
                        <a:rPr lang="en-US" sz="2400" kern="100"/>
                        <a:t>0</a:t>
                      </a:r>
                      <a:endParaRPr lang="zh-CN" sz="2400" b="1" kern="105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12+16+4+7+13+16+4+18=90</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400" kern="100"/>
                        <a:t>1</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13+29+17+20+12++8+5=115</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400" kern="100"/>
                        <a:t>2</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16+11+12+6+16+29+12+34=136</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400" kern="100"/>
                        <a:t>3</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4+8+12+3+4+17+12+22=</a:t>
                      </a:r>
                      <a:r>
                        <a:rPr lang="en-US" sz="2700" b="1" kern="100">
                          <a:solidFill>
                            <a:srgbClr val="FF0000"/>
                          </a:solidFill>
                        </a:rPr>
                        <a:t>82</a:t>
                      </a:r>
                      <a:endParaRPr lang="zh-CN" sz="2700" b="1" kern="100">
                        <a:solidFill>
                          <a:srgbClr val="FF0000"/>
                        </a:solidFill>
                        <a:latin typeface="Times New Roman" pitchFamily="18" charset="0"/>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400" kern="100"/>
                        <a:t>4</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18+5+34+22+7+20+6+3+0=115</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a:off x="3714744" y="4762511"/>
            <a:ext cx="4357718" cy="953308"/>
            <a:chOff x="3714744" y="3714758"/>
            <a:chExt cx="4357718" cy="714981"/>
          </a:xfrm>
        </p:grpSpPr>
        <p:sp>
          <p:nvSpPr>
            <p:cNvPr id="9" name="TextBox 8"/>
            <p:cNvSpPr txBox="1"/>
            <p:nvPr/>
          </p:nvSpPr>
          <p:spPr>
            <a:xfrm>
              <a:off x="3714744" y="4071948"/>
              <a:ext cx="4357718" cy="357791"/>
            </a:xfrm>
            <a:prstGeom prst="rect">
              <a:avLst/>
            </a:prstGeom>
            <a:noFill/>
          </p:spPr>
          <p:txBody>
            <a:bodyPr wrap="square" rtlCol="0">
              <a:spAutoFit/>
            </a:bodyPr>
            <a:lstStyle/>
            <a:p>
              <a:pPr algn="l">
                <a:lnSpc>
                  <a:spcPts val="3000"/>
                </a:lnSpc>
                <a:spcBef>
                  <a:spcPts val="0"/>
                </a:spcBef>
              </a:pPr>
              <a:r>
                <a:rPr lang="zh-CN" altLang="en-US" sz="1800" smtClean="0">
                  <a:solidFill>
                    <a:srgbClr val="C00000"/>
                  </a:solidFill>
                  <a:latin typeface="微软雅黑" pitchFamily="34" charset="-122"/>
                  <a:ea typeface="微软雅黑" pitchFamily="34" charset="-122"/>
                </a:rPr>
                <a:t>把医院建在村庄</a:t>
              </a:r>
              <a:r>
                <a:rPr lang="en-US" sz="1800" smtClean="0">
                  <a:solidFill>
                    <a:srgbClr val="C00000"/>
                  </a:solidFill>
                  <a:latin typeface="微软雅黑" pitchFamily="34" charset="-122"/>
                  <a:ea typeface="微软雅黑" pitchFamily="34" charset="-122"/>
                </a:rPr>
                <a:t>3</a:t>
              </a:r>
              <a:r>
                <a:rPr lang="zh-CN" altLang="en-US" sz="1800" smtClean="0">
                  <a:solidFill>
                    <a:srgbClr val="C00000"/>
                  </a:solidFill>
                  <a:latin typeface="微软雅黑" pitchFamily="34" charset="-122"/>
                  <a:ea typeface="微软雅黑" pitchFamily="34" charset="-122"/>
                </a:rPr>
                <a:t>时总体交通代价最少。</a:t>
              </a:r>
              <a:endParaRPr lang="zh-CN" altLang="en-US" sz="1800" smtClean="0">
                <a:solidFill>
                  <a:srgbClr val="C00000"/>
                </a:solidFill>
                <a:latin typeface="微软雅黑" pitchFamily="34" charset="-122"/>
                <a:ea typeface="微软雅黑" pitchFamily="34" charset="-122"/>
                <a:cs typeface="Times New Roman" pitchFamily="18" charset="0"/>
              </a:endParaRPr>
            </a:p>
          </p:txBody>
        </p:sp>
        <p:sp>
          <p:nvSpPr>
            <p:cNvPr id="10" name="下箭头 9"/>
            <p:cNvSpPr/>
            <p:nvPr/>
          </p:nvSpPr>
          <p:spPr>
            <a:xfrm>
              <a:off x="5643570" y="3714758"/>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13" name="灯片编号占位符 12"/>
          <p:cNvSpPr>
            <a:spLocks noGrp="1"/>
          </p:cNvSpPr>
          <p:nvPr>
            <p:ph type="sldNum" sz="quarter" idx="12"/>
          </p:nvPr>
        </p:nvSpPr>
        <p:spPr/>
        <p:txBody>
          <a:bodyPr/>
          <a:lstStyle/>
          <a:p>
            <a:fld id="{36E68863-33C2-4D6D-B9FA-F4917E910219}" type="slidenum">
              <a:rPr lang="en-US" altLang="zh-CN" smtClean="0"/>
              <a:pPr/>
              <a:t>13</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3</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1" name="TextBox 10"/>
          <p:cNvSpPr txBox="1"/>
          <p:nvPr/>
        </p:nvSpPr>
        <p:spPr>
          <a:xfrm>
            <a:off x="1428728"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itchFamily="34" charset="-122"/>
                <a:ea typeface="微软雅黑" pitchFamily="34" charset="-122"/>
              </a:rPr>
              <a:t>  拓 扑 排 序</a:t>
            </a:r>
            <a:endParaRPr lang="zh-CN" altLang="en-US" sz="2800">
              <a:solidFill>
                <a:srgbClr val="FF0000"/>
              </a:solidFill>
              <a:latin typeface="微软雅黑" pitchFamily="34" charset="-122"/>
              <a:ea typeface="微软雅黑" pitchFamily="34" charset="-122"/>
            </a:endParaRPr>
          </a:p>
        </p:txBody>
      </p:sp>
      <p:sp>
        <p:nvSpPr>
          <p:cNvPr id="12" name="TextBox 11"/>
          <p:cNvSpPr txBox="1"/>
          <p:nvPr/>
        </p:nvSpPr>
        <p:spPr>
          <a:xfrm>
            <a:off x="785786" y="2346660"/>
            <a:ext cx="2286016"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找入度为</a:t>
            </a:r>
            <a:r>
              <a:rPr lang="en-US" altLang="zh-CN" sz="2000" smtClean="0">
                <a:solidFill>
                  <a:srgbClr val="0000FF"/>
                </a:solidFill>
                <a:ea typeface="楷体" pitchFamily="49" charset="-122"/>
                <a:cs typeface="Times New Roman" pitchFamily="18" charset="0"/>
              </a:rPr>
              <a:t>0</a:t>
            </a:r>
            <a:r>
              <a:rPr lang="zh-CN" altLang="en-US" sz="2000" smtClean="0">
                <a:solidFill>
                  <a:srgbClr val="0000FF"/>
                </a:solidFill>
                <a:ea typeface="楷体" pitchFamily="49" charset="-122"/>
                <a:cs typeface="Times New Roman" pitchFamily="18" charset="0"/>
              </a:rPr>
              <a:t>的顶点</a:t>
            </a:r>
          </a:p>
        </p:txBody>
      </p:sp>
      <p:sp>
        <p:nvSpPr>
          <p:cNvPr id="13" name="TextBox 12"/>
          <p:cNvSpPr txBox="1"/>
          <p:nvPr/>
        </p:nvSpPr>
        <p:spPr>
          <a:xfrm>
            <a:off x="3786182" y="2156159"/>
            <a:ext cx="2714644" cy="861774"/>
          </a:xfrm>
          <a:prstGeom prst="rect">
            <a:avLst/>
          </a:prstGeom>
          <a:noFill/>
        </p:spPr>
        <p:txBody>
          <a:bodyPr wrap="square" rtlCol="0">
            <a:spAutoFit/>
          </a:bodyPr>
          <a:lstStyle/>
          <a:p>
            <a:pPr>
              <a:lnSpc>
                <a:spcPts val="3000"/>
              </a:lnSpc>
              <a:spcBef>
                <a:spcPts val="0"/>
              </a:spcBef>
            </a:pPr>
            <a:r>
              <a:rPr lang="zh-CN" altLang="en-US" sz="2000" smtClean="0">
                <a:solidFill>
                  <a:srgbClr val="0000FF"/>
                </a:solidFill>
                <a:ea typeface="楷体" pitchFamily="49" charset="-122"/>
                <a:cs typeface="Times New Roman" pitchFamily="18" charset="0"/>
              </a:rPr>
              <a:t>输出该顶点，删除从它出发的所有出边</a:t>
            </a:r>
          </a:p>
        </p:txBody>
      </p:sp>
      <p:cxnSp>
        <p:nvCxnSpPr>
          <p:cNvPr id="15" name="直接箭头连接符 14"/>
          <p:cNvCxnSpPr/>
          <p:nvPr/>
        </p:nvCxnSpPr>
        <p:spPr>
          <a:xfrm>
            <a:off x="3143240" y="2725546"/>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486308 w 4996425"/>
              <a:gd name="connsiteY0" fmla="*/ 874183 h 874183"/>
              <a:gd name="connsiteX1" fmla="*/ 4968908 w 4996425"/>
              <a:gd name="connsiteY1" fmla="*/ 569383 h 874183"/>
              <a:gd name="connsiteX2" fmla="*/ 4321208 w 4996425"/>
              <a:gd name="connsiteY2" fmla="*/ 124883 h 874183"/>
              <a:gd name="connsiteX3" fmla="*/ 968408 w 4996425"/>
              <a:gd name="connsiteY3" fmla="*/ 48683 h 874183"/>
              <a:gd name="connsiteX4" fmla="*/ 308008 w 4996425"/>
              <a:gd name="connsiteY4" fmla="*/ 74083 h 874183"/>
              <a:gd name="connsiteX5" fmla="*/ 0 w 4996425"/>
              <a:gd name="connsiteY5" fmla="*/ 493183 h 87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19" name="组合 18"/>
          <p:cNvGrpSpPr/>
          <p:nvPr/>
        </p:nvGrpSpPr>
        <p:grpSpPr>
          <a:xfrm>
            <a:off x="2357422" y="3394418"/>
            <a:ext cx="5214974" cy="1719031"/>
            <a:chOff x="2357422" y="2857502"/>
            <a:chExt cx="5214974" cy="1289273"/>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8" name="TextBox 17"/>
            <p:cNvSpPr txBox="1"/>
            <p:nvPr/>
          </p:nvSpPr>
          <p:spPr>
            <a:xfrm>
              <a:off x="2357422" y="3500444"/>
              <a:ext cx="5214974"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C00000"/>
                  </a:solidFill>
                  <a:latin typeface="微软雅黑" pitchFamily="34" charset="-122"/>
                  <a:ea typeface="微软雅黑" pitchFamily="34" charset="-122"/>
                  <a:cs typeface="Times New Roman" pitchFamily="18" charset="0"/>
                </a:rPr>
                <a:t>成功</a:t>
              </a:r>
              <a:r>
                <a:rPr lang="zh-CN" altLang="en-US" sz="2000" smtClean="0">
                  <a:solidFill>
                    <a:srgbClr val="0000FF"/>
                  </a:solidFill>
                  <a:ea typeface="楷体" pitchFamily="49" charset="-122"/>
                  <a:cs typeface="Times New Roman" pitchFamily="18" charset="0"/>
                </a:rPr>
                <a:t>：产生所有顶点的拓扑序列</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1800" smtClean="0">
                  <a:solidFill>
                    <a:srgbClr val="C00000"/>
                  </a:solidFill>
                  <a:latin typeface="微软雅黑" pitchFamily="34" charset="-122"/>
                  <a:ea typeface="微软雅黑" pitchFamily="34" charset="-122"/>
                  <a:cs typeface="Times New Roman" pitchFamily="18" charset="0"/>
                </a:rPr>
                <a:t>不成功</a:t>
              </a:r>
              <a:r>
                <a:rPr lang="zh-CN" altLang="en-US" sz="2000" smtClean="0">
                  <a:solidFill>
                    <a:srgbClr val="0000FF"/>
                  </a:solidFill>
                  <a:ea typeface="楷体" pitchFamily="49" charset="-122"/>
                  <a:cs typeface="Times New Roman" pitchFamily="18" charset="0"/>
                </a:rPr>
                <a:t>：不能产生所有顶点的拓扑序列</a:t>
              </a:r>
              <a:endParaRPr lang="en-US" altLang="zh-CN" sz="2000" smtClean="0">
                <a:solidFill>
                  <a:srgbClr val="0000FF"/>
                </a:solidFill>
                <a:ea typeface="楷体" pitchFamily="49" charset="-122"/>
                <a:cs typeface="Times New Roman" pitchFamily="18"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14</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476230"/>
            <a:ext cx="6143668" cy="2554545"/>
          </a:xfrm>
          <a:prstGeom prst="rect">
            <a:avLst/>
          </a:prstGeom>
          <a:noFill/>
        </p:spPr>
        <p:txBody>
          <a:bodyPr wrap="square" rtlCol="0">
            <a:spAutoFit/>
          </a:bodyPr>
          <a:lstStyle/>
          <a:p>
            <a:pPr algn="l">
              <a:lnSpc>
                <a:spcPts val="3200"/>
              </a:lnSpc>
              <a:spcBef>
                <a:spcPts val="0"/>
              </a:spcBef>
            </a:pPr>
            <a:r>
              <a:rPr lang="zh-CN" altLang="en-US" sz="2000" smtClean="0">
                <a:solidFill>
                  <a:srgbClr val="0000FF"/>
                </a:solidFill>
                <a:ea typeface="楷体" pitchFamily="49" charset="-122"/>
                <a:cs typeface="Times New Roman" pitchFamily="18" charset="0"/>
              </a:rPr>
              <a:t>       若一个有向图中的顶点不能排成一个拓扑序列，则可断定该有向图（  ）</a:t>
            </a:r>
          </a:p>
          <a:p>
            <a:pPr algn="l">
              <a:lnSpc>
                <a:spcPts val="3200"/>
              </a:lnSpc>
              <a:spcBef>
                <a:spcPts val="0"/>
              </a:spcBef>
            </a:pPr>
            <a:r>
              <a:rPr lang="en-US" sz="2000" smtClean="0">
                <a:solidFill>
                  <a:srgbClr val="0000FF"/>
                </a:solidFill>
                <a:ea typeface="楷体" pitchFamily="49" charset="-122"/>
                <a:cs typeface="Times New Roman" pitchFamily="18" charset="0"/>
              </a:rPr>
              <a:t>    A.</a:t>
            </a:r>
            <a:r>
              <a:rPr lang="zh-CN" altLang="en-US" sz="2000" smtClean="0">
                <a:solidFill>
                  <a:srgbClr val="0000FF"/>
                </a:solidFill>
                <a:ea typeface="楷体" pitchFamily="49" charset="-122"/>
                <a:cs typeface="Times New Roman" pitchFamily="18" charset="0"/>
              </a:rPr>
              <a:t>是个有根有向图</a:t>
            </a:r>
            <a:endParaRPr lang="en-US" altLang="zh-CN" sz="2000" smtClean="0">
              <a:solidFill>
                <a:srgbClr val="0000FF"/>
              </a:solidFill>
              <a:ea typeface="楷体" pitchFamily="49" charset="-122"/>
              <a:cs typeface="Times New Roman" pitchFamily="18" charset="0"/>
            </a:endParaRPr>
          </a:p>
          <a:p>
            <a:pPr algn="l">
              <a:lnSpc>
                <a:spcPts val="3200"/>
              </a:lnSpc>
              <a:spcBef>
                <a:spcPts val="0"/>
              </a:spcBef>
            </a:pPr>
            <a:r>
              <a:rPr lang="en-US" sz="2000" smtClean="0">
                <a:solidFill>
                  <a:srgbClr val="0000FF"/>
                </a:solidFill>
                <a:ea typeface="楷体" pitchFamily="49" charset="-122"/>
                <a:cs typeface="Times New Roman" pitchFamily="18" charset="0"/>
              </a:rPr>
              <a:t>    B.</a:t>
            </a:r>
            <a:r>
              <a:rPr lang="zh-CN" altLang="en-US" sz="2000" smtClean="0">
                <a:solidFill>
                  <a:srgbClr val="0000FF"/>
                </a:solidFill>
                <a:ea typeface="楷体" pitchFamily="49" charset="-122"/>
                <a:cs typeface="Times New Roman" pitchFamily="18" charset="0"/>
              </a:rPr>
              <a:t>是个强连通图</a:t>
            </a:r>
          </a:p>
          <a:p>
            <a:pPr algn="l">
              <a:lnSpc>
                <a:spcPts val="3200"/>
              </a:lnSpc>
              <a:spcBef>
                <a:spcPts val="0"/>
              </a:spcBef>
            </a:pPr>
            <a:r>
              <a:rPr lang="en-US" sz="2000" smtClean="0">
                <a:solidFill>
                  <a:srgbClr val="0000FF"/>
                </a:solidFill>
                <a:ea typeface="楷体" pitchFamily="49" charset="-122"/>
                <a:cs typeface="Times New Roman" pitchFamily="18" charset="0"/>
              </a:rPr>
              <a:t>    C.</a:t>
            </a:r>
            <a:r>
              <a:rPr lang="zh-CN" altLang="en-US" sz="2000" smtClean="0">
                <a:solidFill>
                  <a:srgbClr val="0000FF"/>
                </a:solidFill>
                <a:ea typeface="楷体" pitchFamily="49" charset="-122"/>
                <a:cs typeface="Times New Roman" pitchFamily="18" charset="0"/>
              </a:rPr>
              <a:t>含有多个入度为</a:t>
            </a:r>
            <a:r>
              <a:rPr lang="en-US" sz="2000" smtClean="0">
                <a:solidFill>
                  <a:srgbClr val="0000FF"/>
                </a:solidFill>
                <a:ea typeface="楷体" pitchFamily="49" charset="-122"/>
                <a:cs typeface="Times New Roman" pitchFamily="18" charset="0"/>
              </a:rPr>
              <a:t>0</a:t>
            </a:r>
            <a:r>
              <a:rPr lang="zh-CN" altLang="en-US" sz="2000" smtClean="0">
                <a:solidFill>
                  <a:srgbClr val="0000FF"/>
                </a:solidFill>
                <a:ea typeface="楷体" pitchFamily="49" charset="-122"/>
                <a:cs typeface="Times New Roman" pitchFamily="18" charset="0"/>
              </a:rPr>
              <a:t>的顶点</a:t>
            </a:r>
            <a:endParaRPr lang="en-US" altLang="zh-CN" sz="2000" smtClean="0">
              <a:solidFill>
                <a:srgbClr val="0000FF"/>
              </a:solidFill>
              <a:ea typeface="楷体" pitchFamily="49" charset="-122"/>
              <a:cs typeface="Times New Roman" pitchFamily="18" charset="0"/>
            </a:endParaRPr>
          </a:p>
          <a:p>
            <a:pPr algn="l">
              <a:lnSpc>
                <a:spcPts val="3200"/>
              </a:lnSpc>
              <a:spcBef>
                <a:spcPts val="0"/>
              </a:spcBef>
            </a:pPr>
            <a:r>
              <a:rPr lang="en-US" sz="2000" smtClean="0">
                <a:solidFill>
                  <a:srgbClr val="0000FF"/>
                </a:solidFill>
                <a:ea typeface="楷体" pitchFamily="49" charset="-122"/>
                <a:cs typeface="Times New Roman" pitchFamily="18" charset="0"/>
              </a:rPr>
              <a:t>    D.</a:t>
            </a:r>
            <a:r>
              <a:rPr lang="zh-CN" altLang="en-US" sz="2000" smtClean="0">
                <a:solidFill>
                  <a:srgbClr val="0000FF"/>
                </a:solidFill>
                <a:ea typeface="楷体" pitchFamily="49" charset="-122"/>
                <a:cs typeface="Times New Roman" pitchFamily="18" charset="0"/>
              </a:rPr>
              <a:t>含有顶点数目大于</a:t>
            </a:r>
            <a:r>
              <a:rPr lang="en-US" sz="2000" smtClean="0">
                <a:solidFill>
                  <a:srgbClr val="0000FF"/>
                </a:solidFill>
                <a:ea typeface="楷体" pitchFamily="49" charset="-122"/>
                <a:cs typeface="Times New Roman" pitchFamily="18" charset="0"/>
              </a:rPr>
              <a:t>1</a:t>
            </a:r>
            <a:r>
              <a:rPr lang="zh-CN" altLang="en-US" sz="2000" smtClean="0">
                <a:solidFill>
                  <a:srgbClr val="0000FF"/>
                </a:solidFill>
                <a:ea typeface="楷体" pitchFamily="49" charset="-122"/>
                <a:cs typeface="Times New Roman" pitchFamily="18" charset="0"/>
              </a:rPr>
              <a:t>的强连通分量</a:t>
            </a:r>
          </a:p>
        </p:txBody>
      </p:sp>
      <p:sp>
        <p:nvSpPr>
          <p:cNvPr id="6" name="TextBox 5"/>
          <p:cNvSpPr txBox="1"/>
          <p:nvPr/>
        </p:nvSpPr>
        <p:spPr>
          <a:xfrm>
            <a:off x="5357818" y="3269181"/>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7" name="TextBox 6"/>
          <p:cNvSpPr txBox="1"/>
          <p:nvPr/>
        </p:nvSpPr>
        <p:spPr>
          <a:xfrm>
            <a:off x="500034" y="4572009"/>
            <a:ext cx="2786082" cy="425758"/>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itchFamily="49" charset="-122"/>
                <a:cs typeface="Times New Roman" pitchFamily="18" charset="0"/>
              </a:rPr>
              <a:t>不能排成一个拓扑序列</a:t>
            </a:r>
            <a:endParaRPr lang="en-US" altLang="zh-CN" sz="2000" smtClean="0">
              <a:solidFill>
                <a:srgbClr val="0000FF"/>
              </a:solidFill>
              <a:ea typeface="楷体" pitchFamily="49" charset="-122"/>
              <a:cs typeface="Times New Roman" pitchFamily="18" charset="0"/>
            </a:endParaRPr>
          </a:p>
        </p:txBody>
      </p:sp>
      <p:grpSp>
        <p:nvGrpSpPr>
          <p:cNvPr id="12" name="组合 11"/>
          <p:cNvGrpSpPr/>
          <p:nvPr/>
        </p:nvGrpSpPr>
        <p:grpSpPr>
          <a:xfrm>
            <a:off x="3357554" y="4572013"/>
            <a:ext cx="1500198" cy="425759"/>
            <a:chOff x="3357554" y="3429006"/>
            <a:chExt cx="1500198" cy="319319"/>
          </a:xfrm>
        </p:grpSpPr>
        <p:sp>
          <p:nvSpPr>
            <p:cNvPr id="8" name="TextBox 7"/>
            <p:cNvSpPr txBox="1"/>
            <p:nvPr/>
          </p:nvSpPr>
          <p:spPr>
            <a:xfrm>
              <a:off x="3714744" y="3429006"/>
              <a:ext cx="1143008"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itchFamily="49" charset="-122"/>
                  <a:cs typeface="Times New Roman" pitchFamily="18" charset="0"/>
                </a:rPr>
                <a:t>有回路</a:t>
              </a:r>
              <a:endParaRPr lang="en-US" altLang="zh-CN" sz="2000" smtClean="0">
                <a:solidFill>
                  <a:srgbClr val="0000FF"/>
                </a:solidFill>
                <a:ea typeface="楷体" pitchFamily="49" charset="-122"/>
                <a:cs typeface="Times New Roman" pitchFamily="18" charset="0"/>
              </a:endParaRPr>
            </a:p>
          </p:txBody>
        </p:sp>
        <p:sp>
          <p:nvSpPr>
            <p:cNvPr id="10" name="燕尾形箭头 9"/>
            <p:cNvSpPr/>
            <p:nvPr/>
          </p:nvSpPr>
          <p:spPr>
            <a:xfrm>
              <a:off x="3357554" y="35210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grpSp>
        <p:nvGrpSpPr>
          <p:cNvPr id="13" name="组合 12"/>
          <p:cNvGrpSpPr/>
          <p:nvPr/>
        </p:nvGrpSpPr>
        <p:grpSpPr>
          <a:xfrm>
            <a:off x="5000628" y="4572004"/>
            <a:ext cx="3571900" cy="425758"/>
            <a:chOff x="5000628" y="3429006"/>
            <a:chExt cx="3571900" cy="319319"/>
          </a:xfrm>
        </p:grpSpPr>
        <p:sp>
          <p:nvSpPr>
            <p:cNvPr id="9" name="TextBox 8"/>
            <p:cNvSpPr txBox="1"/>
            <p:nvPr/>
          </p:nvSpPr>
          <p:spPr>
            <a:xfrm>
              <a:off x="5357818" y="3429006"/>
              <a:ext cx="3214710"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itchFamily="49" charset="-122"/>
                  <a:cs typeface="Times New Roman" pitchFamily="18" charset="0"/>
                </a:rPr>
                <a:t>顶点数大于</a:t>
              </a:r>
              <a:r>
                <a:rPr lang="en-US" sz="2000" smtClean="0">
                  <a:solidFill>
                    <a:srgbClr val="0000FF"/>
                  </a:solidFill>
                  <a:ea typeface="楷体" pitchFamily="49" charset="-122"/>
                  <a:cs typeface="Times New Roman" pitchFamily="18" charset="0"/>
                </a:rPr>
                <a:t>1</a:t>
              </a:r>
              <a:r>
                <a:rPr lang="zh-CN" altLang="en-US" sz="2000" smtClean="0">
                  <a:solidFill>
                    <a:srgbClr val="0000FF"/>
                  </a:solidFill>
                  <a:ea typeface="楷体" pitchFamily="49" charset="-122"/>
                  <a:cs typeface="Times New Roman" pitchFamily="18" charset="0"/>
                </a:rPr>
                <a:t>的强连通分量</a:t>
              </a:r>
            </a:p>
          </p:txBody>
        </p:sp>
        <p:sp>
          <p:nvSpPr>
            <p:cNvPr id="11" name="燕尾形箭头 10"/>
            <p:cNvSpPr/>
            <p:nvPr/>
          </p:nvSpPr>
          <p:spPr>
            <a:xfrm>
              <a:off x="5000628" y="35083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214282"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15</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6572296" cy="1631216"/>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       若用邻接矩阵存储有向图，矩阵中主对角线以下的元素均为零，则关于该图拓扑序列的结论是（  ）。</a:t>
            </a:r>
          </a:p>
          <a:p>
            <a:pPr algn="l">
              <a:lnSpc>
                <a:spcPts val="3000"/>
              </a:lnSpc>
              <a:spcBef>
                <a:spcPts val="0"/>
              </a:spcBef>
            </a:pPr>
            <a:r>
              <a:rPr lang="pt-BR" sz="2000" smtClean="0">
                <a:solidFill>
                  <a:srgbClr val="0000FF"/>
                </a:solidFill>
                <a:ea typeface="楷体" pitchFamily="49" charset="-122"/>
                <a:cs typeface="Times New Roman" pitchFamily="18" charset="0"/>
              </a:rPr>
              <a:t>      A.</a:t>
            </a:r>
            <a:r>
              <a:rPr lang="zh-CN" altLang="en-US" sz="2000" smtClean="0">
                <a:solidFill>
                  <a:srgbClr val="0000FF"/>
                </a:solidFill>
                <a:ea typeface="楷体" pitchFamily="49" charset="-122"/>
                <a:cs typeface="Times New Roman" pitchFamily="18" charset="0"/>
              </a:rPr>
              <a:t>存在，且唯一</a:t>
            </a:r>
            <a:r>
              <a:rPr lang="pt-BR" sz="2000" smtClean="0">
                <a:solidFill>
                  <a:srgbClr val="0000FF"/>
                </a:solidFill>
                <a:ea typeface="楷体" pitchFamily="49" charset="-122"/>
                <a:cs typeface="Times New Roman" pitchFamily="18" charset="0"/>
              </a:rPr>
              <a:t>		B.</a:t>
            </a:r>
            <a:r>
              <a:rPr lang="zh-CN" altLang="en-US" sz="2000" smtClean="0">
                <a:solidFill>
                  <a:srgbClr val="0000FF"/>
                </a:solidFill>
                <a:ea typeface="楷体" pitchFamily="49" charset="-122"/>
                <a:cs typeface="Times New Roman" pitchFamily="18" charset="0"/>
              </a:rPr>
              <a:t>存在、且不唯一</a:t>
            </a:r>
          </a:p>
          <a:p>
            <a:pPr algn="l">
              <a:lnSpc>
                <a:spcPts val="3000"/>
              </a:lnSpc>
              <a:spcBef>
                <a:spcPts val="0"/>
              </a:spcBef>
            </a:pPr>
            <a:r>
              <a:rPr lang="pt-BR" sz="2000" smtClean="0">
                <a:solidFill>
                  <a:srgbClr val="0000FF"/>
                </a:solidFill>
                <a:ea typeface="楷体" pitchFamily="49" charset="-122"/>
                <a:cs typeface="Times New Roman" pitchFamily="18" charset="0"/>
              </a:rPr>
              <a:t>      C.</a:t>
            </a:r>
            <a:r>
              <a:rPr lang="zh-CN" altLang="en-US" sz="2000" smtClean="0">
                <a:solidFill>
                  <a:srgbClr val="0000FF"/>
                </a:solidFill>
                <a:ea typeface="楷体" pitchFamily="49" charset="-122"/>
                <a:cs typeface="Times New Roman" pitchFamily="18" charset="0"/>
              </a:rPr>
              <a:t>存在，可能不唯一</a:t>
            </a:r>
            <a:r>
              <a:rPr lang="pt-BR" sz="2000" smtClean="0">
                <a:solidFill>
                  <a:srgbClr val="0000FF"/>
                </a:solidFill>
                <a:ea typeface="楷体" pitchFamily="49" charset="-122"/>
                <a:cs typeface="Times New Roman" pitchFamily="18" charset="0"/>
              </a:rPr>
              <a:t>		D.</a:t>
            </a:r>
            <a:r>
              <a:rPr lang="zh-CN" altLang="en-US" sz="2000" smtClean="0">
                <a:solidFill>
                  <a:srgbClr val="0000FF"/>
                </a:solidFill>
                <a:ea typeface="楷体" pitchFamily="49" charset="-122"/>
                <a:cs typeface="Times New Roman" pitchFamily="18" charset="0"/>
              </a:rPr>
              <a:t>无法确定是否存在</a:t>
            </a:r>
          </a:p>
        </p:txBody>
      </p:sp>
      <p:sp>
        <p:nvSpPr>
          <p:cNvPr id="4" name="TextBox 3"/>
          <p:cNvSpPr txBox="1"/>
          <p:nvPr/>
        </p:nvSpPr>
        <p:spPr>
          <a:xfrm>
            <a:off x="857224" y="3333750"/>
            <a:ext cx="7143800" cy="477054"/>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itchFamily="18" charset="0"/>
                <a:ea typeface="楷体" pitchFamily="49" charset="-122"/>
                <a:cs typeface="Times New Roman" pitchFamily="18" charset="0"/>
              </a:rPr>
              <a:t>有向图：顶点</a:t>
            </a:r>
            <a:r>
              <a:rPr lang="en-US" sz="2000" i="1" smtClean="0">
                <a:solidFill>
                  <a:srgbClr val="0000FF"/>
                </a:solidFill>
                <a:latin typeface="Times New Roman" pitchFamily="18" charset="0"/>
                <a:ea typeface="楷体" pitchFamily="49" charset="-122"/>
                <a:cs typeface="Times New Roman" pitchFamily="18" charset="0"/>
              </a:rPr>
              <a:t>i</a:t>
            </a:r>
            <a:r>
              <a:rPr lang="zh-CN" altLang="en-US" sz="2000" smtClean="0">
                <a:solidFill>
                  <a:srgbClr val="0000FF"/>
                </a:solidFill>
                <a:latin typeface="Times New Roman" pitchFamily="18" charset="0"/>
                <a:ea typeface="楷体" pitchFamily="49" charset="-122"/>
                <a:cs typeface="Times New Roman" pitchFamily="18" charset="0"/>
              </a:rPr>
              <a:t> → </a:t>
            </a:r>
            <a:r>
              <a:rPr lang="en-US" sz="2000" i="1" smtClean="0">
                <a:solidFill>
                  <a:srgbClr val="0000FF"/>
                </a:solidFill>
                <a:latin typeface="Times New Roman" pitchFamily="18" charset="0"/>
                <a:ea typeface="楷体" pitchFamily="49" charset="-122"/>
                <a:cs typeface="Times New Roman" pitchFamily="18" charset="0"/>
              </a:rPr>
              <a:t>j</a:t>
            </a:r>
            <a:r>
              <a:rPr lang="zh-CN" altLang="en-US" sz="2000" smtClean="0">
                <a:solidFill>
                  <a:srgbClr val="0000FF"/>
                </a:solidFill>
                <a:latin typeface="Times New Roman" pitchFamily="18" charset="0"/>
                <a:ea typeface="楷体" pitchFamily="49" charset="-122"/>
                <a:cs typeface="Times New Roman" pitchFamily="18" charset="0"/>
              </a:rPr>
              <a:t>（</a:t>
            </a:r>
            <a:r>
              <a:rPr lang="en-US" sz="2000" i="1" smtClean="0">
                <a:solidFill>
                  <a:srgbClr val="0000FF"/>
                </a:solidFill>
                <a:latin typeface="Times New Roman" pitchFamily="18" charset="0"/>
                <a:ea typeface="楷体" pitchFamily="49" charset="-122"/>
                <a:cs typeface="Times New Roman" pitchFamily="18" charset="0"/>
              </a:rPr>
              <a:t>i</a:t>
            </a:r>
            <a:r>
              <a:rPr lang="en-US" sz="2000" smtClean="0">
                <a:solidFill>
                  <a:srgbClr val="0000FF"/>
                </a:solidFill>
                <a:latin typeface="Times New Roman" pitchFamily="18" charset="0"/>
                <a:ea typeface="楷体" pitchFamily="49" charset="-122"/>
                <a:cs typeface="Times New Roman" pitchFamily="18" charset="0"/>
              </a:rPr>
              <a:t>&lt;</a:t>
            </a:r>
            <a:r>
              <a:rPr lang="en-US" sz="2000" i="1" smtClean="0">
                <a:solidFill>
                  <a:srgbClr val="0000FF"/>
                </a:solidFill>
                <a:latin typeface="Times New Roman" pitchFamily="18" charset="0"/>
                <a:ea typeface="楷体" pitchFamily="49" charset="-122"/>
                <a:cs typeface="Times New Roman" pitchFamily="18" charset="0"/>
              </a:rPr>
              <a:t>j</a:t>
            </a:r>
            <a:r>
              <a:rPr lang="zh-CN" altLang="en-US" sz="2000" smtClean="0">
                <a:solidFill>
                  <a:srgbClr val="0000FF"/>
                </a:solidFill>
                <a:latin typeface="Times New Roman" pitchFamily="18" charset="0"/>
                <a:ea typeface="楷体" pitchFamily="49" charset="-122"/>
                <a:cs typeface="Times New Roman" pitchFamily="18" charset="0"/>
              </a:rPr>
              <a:t>）可能有边，而顶点</a:t>
            </a:r>
            <a:r>
              <a:rPr lang="en-US" sz="2000" i="1" smtClean="0">
                <a:solidFill>
                  <a:srgbClr val="0000FF"/>
                </a:solidFill>
                <a:latin typeface="Times New Roman" pitchFamily="18" charset="0"/>
                <a:ea typeface="楷体" pitchFamily="49" charset="-122"/>
                <a:cs typeface="Times New Roman" pitchFamily="18" charset="0"/>
              </a:rPr>
              <a:t>j</a:t>
            </a:r>
            <a:r>
              <a:rPr lang="zh-CN" altLang="en-US" sz="2000" smtClean="0">
                <a:solidFill>
                  <a:srgbClr val="0000FF"/>
                </a:solidFill>
                <a:latin typeface="Times New Roman" pitchFamily="18" charset="0"/>
                <a:ea typeface="楷体" pitchFamily="49" charset="-122"/>
                <a:cs typeface="Times New Roman" pitchFamily="18" charset="0"/>
              </a:rPr>
              <a:t> →</a:t>
            </a:r>
            <a:r>
              <a:rPr lang="en-US" sz="2000" i="1" smtClean="0">
                <a:solidFill>
                  <a:srgbClr val="0000FF"/>
                </a:solidFill>
                <a:latin typeface="Times New Roman" pitchFamily="18" charset="0"/>
                <a:ea typeface="楷体" pitchFamily="49" charset="-122"/>
                <a:cs typeface="Times New Roman" pitchFamily="18" charset="0"/>
              </a:rPr>
              <a:t>i</a:t>
            </a:r>
            <a:r>
              <a:rPr lang="zh-CN" altLang="en-US" sz="2000" smtClean="0">
                <a:solidFill>
                  <a:srgbClr val="0000FF"/>
                </a:solidFill>
                <a:latin typeface="Times New Roman" pitchFamily="18" charset="0"/>
                <a:ea typeface="楷体" pitchFamily="49" charset="-122"/>
                <a:cs typeface="Times New Roman" pitchFamily="18" charset="0"/>
              </a:rPr>
              <a:t>一定没有边</a:t>
            </a:r>
            <a:endParaRPr lang="en-US" altLang="zh-CN" sz="2000" smtClean="0">
              <a:solidFill>
                <a:srgbClr val="0000FF"/>
              </a:solidFill>
              <a:latin typeface="Times New Roman" pitchFamily="18" charset="0"/>
              <a:ea typeface="楷体" pitchFamily="49" charset="-122"/>
              <a:cs typeface="Times New Roman" pitchFamily="18" charset="0"/>
            </a:endParaRPr>
          </a:p>
        </p:txBody>
      </p:sp>
      <p:sp>
        <p:nvSpPr>
          <p:cNvPr id="8" name="TextBox 7"/>
          <p:cNvSpPr txBox="1"/>
          <p:nvPr/>
        </p:nvSpPr>
        <p:spPr>
          <a:xfrm>
            <a:off x="3714744" y="2126173"/>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grpSp>
        <p:nvGrpSpPr>
          <p:cNvPr id="12" name="组合 11"/>
          <p:cNvGrpSpPr/>
          <p:nvPr/>
        </p:nvGrpSpPr>
        <p:grpSpPr>
          <a:xfrm>
            <a:off x="2857488" y="3939122"/>
            <a:ext cx="3214710" cy="1014692"/>
            <a:chOff x="2857488" y="2954340"/>
            <a:chExt cx="3214710" cy="761019"/>
          </a:xfrm>
        </p:grpSpPr>
        <p:sp>
          <p:nvSpPr>
            <p:cNvPr id="6" name="TextBox 5"/>
            <p:cNvSpPr txBox="1"/>
            <p:nvPr/>
          </p:nvSpPr>
          <p:spPr>
            <a:xfrm>
              <a:off x="2857488" y="3357568"/>
              <a:ext cx="3214710"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itchFamily="18" charset="0"/>
                  <a:ea typeface="楷体" pitchFamily="49" charset="-122"/>
                  <a:cs typeface="Times New Roman" pitchFamily="18"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3" name="组合 12"/>
          <p:cNvGrpSpPr/>
          <p:nvPr/>
        </p:nvGrpSpPr>
        <p:grpSpPr>
          <a:xfrm>
            <a:off x="1857356" y="5143515"/>
            <a:ext cx="5214974" cy="953308"/>
            <a:chOff x="1857356" y="3857634"/>
            <a:chExt cx="5214974" cy="714981"/>
          </a:xfrm>
        </p:grpSpPr>
        <p:sp>
          <p:nvSpPr>
            <p:cNvPr id="7" name="TextBox 6"/>
            <p:cNvSpPr txBox="1"/>
            <p:nvPr/>
          </p:nvSpPr>
          <p:spPr>
            <a:xfrm>
              <a:off x="1857356" y="4214824"/>
              <a:ext cx="5214974"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itchFamily="18" charset="0"/>
                  <a:ea typeface="楷体" pitchFamily="49" charset="-122"/>
                  <a:cs typeface="Times New Roman" pitchFamily="18" charset="0"/>
                </a:rPr>
                <a:t>可以产生拓扑序列，但拓扑序列不一定唯一</a:t>
              </a:r>
            </a:p>
          </p:txBody>
        </p:sp>
        <p:sp>
          <p:nvSpPr>
            <p:cNvPr id="11" name="下箭头 10"/>
            <p:cNvSpPr/>
            <p:nvPr/>
          </p:nvSpPr>
          <p:spPr>
            <a:xfrm>
              <a:off x="4143372" y="3857634"/>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142844"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16</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4</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7" name="TextBox 6"/>
          <p:cNvSpPr txBox="1"/>
          <p:nvPr/>
        </p:nvSpPr>
        <p:spPr>
          <a:xfrm>
            <a:off x="1357290"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itchFamily="34" charset="-122"/>
                <a:ea typeface="微软雅黑" pitchFamily="34" charset="-122"/>
              </a:rPr>
              <a:t>  关 键 路 径</a:t>
            </a:r>
            <a:endParaRPr lang="zh-CN" altLang="en-US" sz="2800">
              <a:solidFill>
                <a:srgbClr val="FF0000"/>
              </a:solidFill>
              <a:latin typeface="微软雅黑" pitchFamily="34" charset="-122"/>
              <a:ea typeface="微软雅黑" pitchFamily="34" charset="-122"/>
            </a:endParaRPr>
          </a:p>
        </p:txBody>
      </p:sp>
      <p:sp>
        <p:nvSpPr>
          <p:cNvPr id="8" name="TextBox 7"/>
          <p:cNvSpPr txBox="1"/>
          <p:nvPr/>
        </p:nvSpPr>
        <p:spPr>
          <a:xfrm>
            <a:off x="1928794" y="1523987"/>
            <a:ext cx="5929354" cy="2862322"/>
          </a:xfrm>
          <a:prstGeom prst="rect">
            <a:avLst/>
          </a:prstGeom>
          <a:noFill/>
        </p:spPr>
        <p:txBody>
          <a:bodyPr wrap="square" rtlCol="0">
            <a:spAutoFit/>
          </a:bodyPr>
          <a:lstStyle/>
          <a:p>
            <a:pPr marL="457200" indent="-457200" algn="l">
              <a:lnSpc>
                <a:spcPts val="3600"/>
              </a:lnSpc>
              <a:spcBef>
                <a:spcPts val="0"/>
              </a:spcBef>
              <a:buBlip>
                <a:blip r:embed="rId2"/>
              </a:buBlip>
            </a:pPr>
            <a:r>
              <a:rPr lang="zh-CN" altLang="en-US" sz="2000" smtClean="0">
                <a:solidFill>
                  <a:srgbClr val="0000FF"/>
                </a:solidFill>
                <a:ea typeface="楷体" pitchFamily="49" charset="-122"/>
                <a:cs typeface="Times New Roman" pitchFamily="18" charset="0"/>
              </a:rPr>
              <a:t>对事件（顶点）进行拓扑排序</a:t>
            </a:r>
            <a:endParaRPr lang="en-US" altLang="zh-CN" sz="2000" smtClean="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itchFamily="49" charset="-122"/>
                <a:cs typeface="Times New Roman" pitchFamily="18" charset="0"/>
              </a:rPr>
              <a:t>按</a:t>
            </a:r>
            <a:r>
              <a:rPr lang="zh-CN" altLang="en-US" sz="2000" smtClean="0">
                <a:solidFill>
                  <a:srgbClr val="FF00FF"/>
                </a:solidFill>
                <a:ea typeface="楷体" pitchFamily="49" charset="-122"/>
                <a:cs typeface="Times New Roman" pitchFamily="18" charset="0"/>
              </a:rPr>
              <a:t>拓扑序列</a:t>
            </a:r>
            <a:r>
              <a:rPr lang="zh-CN" altLang="en-US" sz="2000" smtClean="0">
                <a:solidFill>
                  <a:srgbClr val="0000FF"/>
                </a:solidFill>
                <a:ea typeface="楷体" pitchFamily="49" charset="-122"/>
                <a:cs typeface="Times New Roman" pitchFamily="18" charset="0"/>
              </a:rPr>
              <a:t>求所有事件的最早开始时间</a:t>
            </a:r>
            <a:endParaRPr lang="en-US" altLang="zh-CN" sz="2000" smtClean="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itchFamily="49" charset="-122"/>
                <a:cs typeface="Times New Roman" pitchFamily="18" charset="0"/>
              </a:rPr>
              <a:t>按</a:t>
            </a:r>
            <a:r>
              <a:rPr lang="zh-CN" altLang="en-US" sz="2000" smtClean="0">
                <a:solidFill>
                  <a:srgbClr val="FF00FF"/>
                </a:solidFill>
                <a:ea typeface="楷体" pitchFamily="49" charset="-122"/>
                <a:cs typeface="Times New Roman" pitchFamily="18" charset="0"/>
              </a:rPr>
              <a:t>拓扑逆序列</a:t>
            </a:r>
            <a:r>
              <a:rPr lang="zh-CN" altLang="en-US" sz="2000" smtClean="0">
                <a:solidFill>
                  <a:srgbClr val="0000FF"/>
                </a:solidFill>
                <a:ea typeface="楷体" pitchFamily="49" charset="-122"/>
                <a:cs typeface="Times New Roman" pitchFamily="18" charset="0"/>
              </a:rPr>
              <a:t>求所有事件的最迟开始时间</a:t>
            </a:r>
            <a:endParaRPr lang="en-US" altLang="zh-CN" sz="2000" smtClean="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itchFamily="49" charset="-122"/>
                <a:cs typeface="Times New Roman" pitchFamily="18" charset="0"/>
              </a:rPr>
              <a:t>求所有活动（边）的最早开始时间</a:t>
            </a:r>
            <a:endParaRPr lang="en-US" altLang="zh-CN" sz="2000" smtClean="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itchFamily="49" charset="-122"/>
                <a:cs typeface="Times New Roman" pitchFamily="18" charset="0"/>
              </a:rPr>
              <a:t>求所有活动的最迟开始时间</a:t>
            </a:r>
          </a:p>
          <a:p>
            <a:pPr marL="457200" indent="-457200" algn="l">
              <a:lnSpc>
                <a:spcPts val="3600"/>
              </a:lnSpc>
              <a:spcBef>
                <a:spcPts val="0"/>
              </a:spcBef>
              <a:buBlip>
                <a:blip r:embed="rId2"/>
              </a:buBlip>
            </a:pPr>
            <a:r>
              <a:rPr lang="zh-CN" altLang="en-US" sz="2000" smtClean="0">
                <a:solidFill>
                  <a:srgbClr val="0000FF"/>
                </a:solidFill>
                <a:ea typeface="楷体" pitchFamily="49" charset="-122"/>
                <a:cs typeface="Times New Roman" pitchFamily="18" charset="0"/>
              </a:rPr>
              <a:t>关键活动：最早开始时间</a:t>
            </a:r>
            <a:r>
              <a:rPr lang="en-US" altLang="zh-CN" sz="2000" smtClean="0">
                <a:solidFill>
                  <a:srgbClr val="0000FF"/>
                </a:solidFill>
                <a:ea typeface="楷体" pitchFamily="49" charset="-122"/>
                <a:cs typeface="Times New Roman" pitchFamily="18" charset="0"/>
              </a:rPr>
              <a:t>=</a:t>
            </a:r>
            <a:r>
              <a:rPr lang="zh-CN" altLang="en-US" sz="2000" smtClean="0">
                <a:solidFill>
                  <a:srgbClr val="0000FF"/>
                </a:solidFill>
                <a:ea typeface="楷体" pitchFamily="49" charset="-122"/>
                <a:cs typeface="Times New Roman" pitchFamily="18" charset="0"/>
              </a:rPr>
              <a:t>最迟开始时间</a:t>
            </a:r>
          </a:p>
        </p:txBody>
      </p:sp>
      <p:pic>
        <p:nvPicPr>
          <p:cNvPr id="9" name="Picture 1"/>
          <p:cNvPicPr>
            <a:picLocks noChangeAspect="1" noChangeArrowheads="1"/>
          </p:cNvPicPr>
          <p:nvPr/>
        </p:nvPicPr>
        <p:blipFill>
          <a:blip r:embed="rId3"/>
          <a:srcRect/>
          <a:stretch>
            <a:fillRect/>
          </a:stretch>
        </p:blipFill>
        <p:spPr bwMode="auto">
          <a:xfrm>
            <a:off x="714349" y="1809739"/>
            <a:ext cx="1049401" cy="1428760"/>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17</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666731"/>
            <a:ext cx="7715304" cy="2400657"/>
          </a:xfrm>
          <a:prstGeom prst="rect">
            <a:avLst/>
          </a:prstGeom>
          <a:noFill/>
        </p:spPr>
        <p:txBody>
          <a:bodyPr wrap="square" rtlCol="0">
            <a:spAutoFit/>
          </a:bodyPr>
          <a:lstStyle/>
          <a:p>
            <a:pPr algn="l">
              <a:lnSpc>
                <a:spcPct val="150000"/>
              </a:lnSpc>
              <a:spcBef>
                <a:spcPts val="0"/>
              </a:spcBef>
            </a:pPr>
            <a:r>
              <a:rPr lang="zh-CN" altLang="en-US" sz="2000" smtClean="0">
                <a:solidFill>
                  <a:srgbClr val="0000FF"/>
                </a:solidFill>
                <a:ea typeface="楷体" pitchFamily="49" charset="-122"/>
                <a:cs typeface="Times New Roman" pitchFamily="18" charset="0"/>
              </a:rPr>
              <a:t>以下对于</a:t>
            </a:r>
            <a:r>
              <a:rPr lang="en-US" sz="2000" smtClean="0">
                <a:solidFill>
                  <a:srgbClr val="0000FF"/>
                </a:solidFill>
                <a:ea typeface="楷体" pitchFamily="49" charset="-122"/>
                <a:cs typeface="Times New Roman" pitchFamily="18" charset="0"/>
              </a:rPr>
              <a:t>AOE</a:t>
            </a:r>
            <a:r>
              <a:rPr lang="zh-CN" altLang="en-US" sz="2000" smtClean="0">
                <a:solidFill>
                  <a:srgbClr val="0000FF"/>
                </a:solidFill>
                <a:ea typeface="楷体" pitchFamily="49" charset="-122"/>
                <a:cs typeface="Times New Roman" pitchFamily="18" charset="0"/>
              </a:rPr>
              <a:t>网的叙述中，</a:t>
            </a:r>
            <a:r>
              <a:rPr lang="zh-CN" altLang="en-US" sz="2000" smtClean="0">
                <a:solidFill>
                  <a:srgbClr val="FF00FF"/>
                </a:solidFill>
                <a:ea typeface="楷体" pitchFamily="49" charset="-122"/>
                <a:cs typeface="Times New Roman" pitchFamily="18" charset="0"/>
              </a:rPr>
              <a:t>错误</a:t>
            </a:r>
            <a:r>
              <a:rPr lang="zh-CN" altLang="en-US" sz="2000" smtClean="0">
                <a:solidFill>
                  <a:srgbClr val="0000FF"/>
                </a:solidFill>
                <a:ea typeface="楷体" pitchFamily="49" charset="-122"/>
                <a:cs typeface="Times New Roman" pitchFamily="18" charset="0"/>
              </a:rPr>
              <a:t>的是（  ）。</a:t>
            </a:r>
          </a:p>
          <a:p>
            <a:pPr algn="l">
              <a:lnSpc>
                <a:spcPct val="150000"/>
              </a:lnSpc>
              <a:spcBef>
                <a:spcPts val="0"/>
              </a:spcBef>
            </a:pPr>
            <a:r>
              <a:rPr lang="en-US" sz="2000" smtClean="0">
                <a:solidFill>
                  <a:srgbClr val="0000FF"/>
                </a:solidFill>
                <a:ea typeface="楷体" pitchFamily="49" charset="-122"/>
                <a:cs typeface="Times New Roman" pitchFamily="18" charset="0"/>
              </a:rPr>
              <a:t>A.</a:t>
            </a:r>
            <a:r>
              <a:rPr lang="zh-CN" altLang="en-US" sz="2000" smtClean="0">
                <a:solidFill>
                  <a:srgbClr val="0000FF"/>
                </a:solidFill>
                <a:ea typeface="楷体" pitchFamily="49" charset="-122"/>
                <a:cs typeface="Times New Roman" pitchFamily="18" charset="0"/>
              </a:rPr>
              <a:t>在</a:t>
            </a:r>
            <a:r>
              <a:rPr lang="en-US" sz="2000" smtClean="0">
                <a:solidFill>
                  <a:srgbClr val="0000FF"/>
                </a:solidFill>
                <a:ea typeface="楷体" pitchFamily="49" charset="-122"/>
                <a:cs typeface="Times New Roman" pitchFamily="18" charset="0"/>
              </a:rPr>
              <a:t>AOE</a:t>
            </a:r>
            <a:r>
              <a:rPr lang="zh-CN" altLang="en-US" sz="2000" smtClean="0">
                <a:solidFill>
                  <a:srgbClr val="0000FF"/>
                </a:solidFill>
                <a:ea typeface="楷体" pitchFamily="49" charset="-122"/>
                <a:cs typeface="Times New Roman" pitchFamily="18" charset="0"/>
              </a:rPr>
              <a:t>网中可能存在多条关键路径</a:t>
            </a:r>
          </a:p>
          <a:p>
            <a:pPr algn="l">
              <a:lnSpc>
                <a:spcPct val="150000"/>
              </a:lnSpc>
              <a:spcBef>
                <a:spcPts val="0"/>
              </a:spcBef>
            </a:pPr>
            <a:r>
              <a:rPr lang="en-US" sz="2000" smtClean="0">
                <a:solidFill>
                  <a:srgbClr val="0000FF"/>
                </a:solidFill>
                <a:ea typeface="楷体" pitchFamily="49" charset="-122"/>
                <a:cs typeface="Times New Roman" pitchFamily="18" charset="0"/>
              </a:rPr>
              <a:t>B.</a:t>
            </a:r>
            <a:r>
              <a:rPr lang="zh-CN" altLang="en-US" sz="2000" smtClean="0">
                <a:solidFill>
                  <a:srgbClr val="0000FF"/>
                </a:solidFill>
                <a:ea typeface="楷体" pitchFamily="49" charset="-122"/>
                <a:cs typeface="Times New Roman" pitchFamily="18" charset="0"/>
              </a:rPr>
              <a:t>关键活动不按期完成就会影响整个工程的完成时间</a:t>
            </a:r>
          </a:p>
          <a:p>
            <a:pPr algn="l">
              <a:lnSpc>
                <a:spcPct val="150000"/>
              </a:lnSpc>
              <a:spcBef>
                <a:spcPts val="0"/>
              </a:spcBef>
            </a:pPr>
            <a:r>
              <a:rPr lang="en-US" sz="2000" smtClean="0">
                <a:solidFill>
                  <a:srgbClr val="0000FF"/>
                </a:solidFill>
                <a:ea typeface="楷体" pitchFamily="49" charset="-122"/>
                <a:cs typeface="Times New Roman" pitchFamily="18" charset="0"/>
              </a:rPr>
              <a:t>C.</a:t>
            </a:r>
            <a:r>
              <a:rPr lang="zh-CN" altLang="en-US" sz="2000" smtClean="0">
                <a:solidFill>
                  <a:srgbClr val="0000FF"/>
                </a:solidFill>
                <a:ea typeface="楷体" pitchFamily="49" charset="-122"/>
                <a:cs typeface="Times New Roman" pitchFamily="18" charset="0"/>
              </a:rPr>
              <a:t>任何一个关键活动提前完成，整个工程也将提前完成</a:t>
            </a:r>
          </a:p>
          <a:p>
            <a:pPr algn="l">
              <a:lnSpc>
                <a:spcPct val="150000"/>
              </a:lnSpc>
              <a:spcBef>
                <a:spcPts val="0"/>
              </a:spcBef>
            </a:pPr>
            <a:r>
              <a:rPr lang="en-US" sz="2000" smtClean="0">
                <a:solidFill>
                  <a:srgbClr val="0000FF"/>
                </a:solidFill>
                <a:ea typeface="楷体" pitchFamily="49" charset="-122"/>
                <a:cs typeface="Times New Roman" pitchFamily="18" charset="0"/>
              </a:rPr>
              <a:t>D.</a:t>
            </a:r>
            <a:r>
              <a:rPr lang="zh-CN" altLang="en-US" sz="2000" smtClean="0">
                <a:solidFill>
                  <a:srgbClr val="0000FF"/>
                </a:solidFill>
                <a:ea typeface="楷体" pitchFamily="49" charset="-122"/>
                <a:cs typeface="Times New Roman" pitchFamily="18" charset="0"/>
              </a:rPr>
              <a:t>所有关键活动都提前完成，整个工程也将提前完成</a:t>
            </a:r>
          </a:p>
        </p:txBody>
      </p:sp>
      <p:sp>
        <p:nvSpPr>
          <p:cNvPr id="4" name="TextBox 3"/>
          <p:cNvSpPr txBox="1"/>
          <p:nvPr/>
        </p:nvSpPr>
        <p:spPr>
          <a:xfrm>
            <a:off x="5357818" y="1364168"/>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7" name="TextBox 6"/>
          <p:cNvSpPr txBox="1"/>
          <p:nvPr/>
        </p:nvSpPr>
        <p:spPr>
          <a:xfrm>
            <a:off x="7215206" y="257174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a:ea typeface="宋体"/>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8" name="TextBox 7"/>
          <p:cNvSpPr txBox="1"/>
          <p:nvPr/>
        </p:nvSpPr>
        <p:spPr>
          <a:xfrm>
            <a:off x="7215206" y="1904989"/>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9" name="TextBox 8"/>
          <p:cNvSpPr txBox="1"/>
          <p:nvPr/>
        </p:nvSpPr>
        <p:spPr>
          <a:xfrm>
            <a:off x="7215206" y="3238499"/>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pic>
        <p:nvPicPr>
          <p:cNvPr id="12" name="Picture 2"/>
          <p:cNvPicPr>
            <a:picLocks noChangeAspect="1" noChangeArrowheads="1"/>
          </p:cNvPicPr>
          <p:nvPr/>
        </p:nvPicPr>
        <p:blipFill>
          <a:blip r:embed="rId2" cstate="print"/>
          <a:srcRect/>
          <a:stretch>
            <a:fillRect/>
          </a:stretch>
        </p:blipFill>
        <p:spPr bwMode="auto">
          <a:xfrm>
            <a:off x="285720" y="952483"/>
            <a:ext cx="785818" cy="1006759"/>
          </a:xfrm>
          <a:prstGeom prst="rect">
            <a:avLst/>
          </a:prstGeom>
          <a:ln>
            <a:noFill/>
          </a:ln>
          <a:effectLst>
            <a:softEdge rad="112500"/>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18</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ss3.bdstatic.com/70cFv8Sh_Q1YnxGkpoWK1HF6hhy/it/u=2961287279,2481472052&amp;fm=23&amp;gp=0.jpg"/>
          <p:cNvPicPr>
            <a:picLocks noChangeAspect="1" noChangeArrowheads="1" noCrop="1"/>
          </p:cNvPicPr>
          <p:nvPr/>
        </p:nvPicPr>
        <p:blipFill>
          <a:blip r:embed="rId2"/>
          <a:srcRect/>
          <a:stretch>
            <a:fillRect/>
          </a:stretch>
        </p:blipFill>
        <p:spPr bwMode="auto">
          <a:xfrm>
            <a:off x="1500166" y="1714488"/>
            <a:ext cx="2571768" cy="2228868"/>
          </a:xfrm>
          <a:prstGeom prst="rect">
            <a:avLst/>
          </a:prstGeom>
          <a:noFill/>
        </p:spPr>
      </p:pic>
      <p:sp>
        <p:nvSpPr>
          <p:cNvPr id="4" name="灯片编号占位符 3"/>
          <p:cNvSpPr>
            <a:spLocks noGrp="1"/>
          </p:cNvSpPr>
          <p:nvPr>
            <p:ph type="sldNum" sz="quarter" idx="12"/>
          </p:nvPr>
        </p:nvSpPr>
        <p:spPr/>
        <p:txBody>
          <a:bodyPr/>
          <a:lstStyle/>
          <a:p>
            <a:fld id="{36E68863-33C2-4D6D-B9FA-F4917E910219}" type="slidenum">
              <a:rPr lang="en-US" altLang="zh-CN" smtClean="0"/>
              <a:pPr/>
              <a:t>19</a:t>
            </a:fld>
            <a:r>
              <a:rPr lang="en-US" altLang="zh-CN" smtClean="0"/>
              <a:t>/19</a:t>
            </a:r>
            <a:endParaRPr lang="en-US" altLang="zh-CN"/>
          </a:p>
        </p:txBody>
      </p:sp>
      <p:pic>
        <p:nvPicPr>
          <p:cNvPr id="3" name="Picture 2" descr="https://ss1.bdstatic.com/70cFuXSh_Q1YnxGkpoWK1HF6hhy/it/u=262374194,3069344697&amp;fm=23&amp;gp=0.jpg"/>
          <p:cNvPicPr>
            <a:picLocks noChangeAspect="1" noChangeArrowheads="1"/>
          </p:cNvPicPr>
          <p:nvPr/>
        </p:nvPicPr>
        <p:blipFill>
          <a:blip r:embed="rId3"/>
          <a:srcRect/>
          <a:stretch>
            <a:fillRect/>
          </a:stretch>
        </p:blipFill>
        <p:spPr bwMode="auto">
          <a:xfrm>
            <a:off x="4429124" y="714356"/>
            <a:ext cx="3500462" cy="495348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构建生成树的方法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71538" y="1238235"/>
            <a:ext cx="4929222" cy="1015663"/>
          </a:xfrm>
          <a:prstGeom prst="rect">
            <a:avLst/>
          </a:prstGeom>
          <a:noFill/>
        </p:spPr>
        <p:txBody>
          <a:bodyPr wrap="square" rtlCol="0">
            <a:spAutoFit/>
          </a:bodyPr>
          <a:lstStyle/>
          <a:p>
            <a:pPr marL="457200" indent="-457200" algn="l">
              <a:lnSpc>
                <a:spcPct val="150000"/>
              </a:lnSpc>
              <a:spcBef>
                <a:spcPts val="0"/>
              </a:spcBef>
              <a:buBlip>
                <a:blip r:embed="rId2"/>
              </a:buBlip>
            </a:pPr>
            <a:r>
              <a:rPr lang="zh-CN" altLang="en-US" sz="2000" smtClean="0">
                <a:solidFill>
                  <a:srgbClr val="0000FF"/>
                </a:solidFill>
                <a:ea typeface="楷体" pitchFamily="49" charset="-122"/>
                <a:cs typeface="Times New Roman" pitchFamily="18" charset="0"/>
              </a:rPr>
              <a:t>深度优先遍历   </a:t>
            </a:r>
            <a:r>
              <a:rPr lang="zh-CN" altLang="en-US" sz="2000" smtClean="0">
                <a:solidFill>
                  <a:srgbClr val="FF00FF"/>
                </a:solidFill>
                <a:ea typeface="楷体" pitchFamily="49" charset="-122"/>
                <a:cs typeface="Times New Roman" pitchFamily="18" charset="0"/>
                <a:sym typeface="Wingdings"/>
              </a:rPr>
              <a:t>  </a:t>
            </a:r>
            <a:r>
              <a:rPr lang="zh-CN" altLang="en-US" sz="2000" smtClean="0">
                <a:solidFill>
                  <a:srgbClr val="0000FF"/>
                </a:solidFill>
                <a:ea typeface="楷体" pitchFamily="49" charset="-122"/>
                <a:cs typeface="Times New Roman" pitchFamily="18" charset="0"/>
              </a:rPr>
              <a:t>深度优先生成树</a:t>
            </a:r>
            <a:endParaRPr lang="en-US" altLang="zh-CN" sz="2000" smtClean="0">
              <a:solidFill>
                <a:srgbClr val="0000FF"/>
              </a:solidFill>
              <a:ea typeface="楷体" pitchFamily="49" charset="-122"/>
              <a:cs typeface="Times New Roman" pitchFamily="18" charset="0"/>
              <a:sym typeface="Wingdings"/>
            </a:endParaRPr>
          </a:p>
          <a:p>
            <a:pPr marL="457200" indent="-457200" algn="l">
              <a:lnSpc>
                <a:spcPct val="150000"/>
              </a:lnSpc>
              <a:spcBef>
                <a:spcPts val="0"/>
              </a:spcBef>
              <a:buBlip>
                <a:blip r:embed="rId2"/>
              </a:buBlip>
            </a:pPr>
            <a:r>
              <a:rPr lang="zh-CN" altLang="en-US" sz="2000" smtClean="0">
                <a:solidFill>
                  <a:srgbClr val="0000FF"/>
                </a:solidFill>
                <a:ea typeface="楷体" pitchFamily="49" charset="-122"/>
                <a:cs typeface="Times New Roman" pitchFamily="18" charset="0"/>
              </a:rPr>
              <a:t>广度优先遍历   </a:t>
            </a:r>
            <a:r>
              <a:rPr lang="zh-CN" altLang="en-US" sz="2000" smtClean="0">
                <a:solidFill>
                  <a:srgbClr val="FF00FF"/>
                </a:solidFill>
                <a:ea typeface="楷体" pitchFamily="49" charset="-122"/>
                <a:cs typeface="Times New Roman" pitchFamily="18" charset="0"/>
                <a:sym typeface="Wingdings"/>
              </a:rPr>
              <a:t>  </a:t>
            </a:r>
            <a:r>
              <a:rPr lang="zh-CN" altLang="en-US" sz="2000" smtClean="0">
                <a:solidFill>
                  <a:srgbClr val="0000FF"/>
                </a:solidFill>
                <a:ea typeface="楷体" pitchFamily="49" charset="-122"/>
                <a:cs typeface="Times New Roman" pitchFamily="18" charset="0"/>
              </a:rPr>
              <a:t>广度优先生成树</a:t>
            </a:r>
            <a:endParaRPr lang="en-US" altLang="zh-CN" sz="2000" smtClean="0">
              <a:solidFill>
                <a:srgbClr val="0000FF"/>
              </a:solidFill>
              <a:ea typeface="楷体" pitchFamily="49" charset="-122"/>
              <a:cs typeface="Times New Roman" pitchFamily="18" charset="0"/>
              <a:sym typeface="Wingdings"/>
            </a:endParaRPr>
          </a:p>
        </p:txBody>
      </p:sp>
      <p:sp>
        <p:nvSpPr>
          <p:cNvPr id="29" name="TextBox 28"/>
          <p:cNvSpPr txBox="1"/>
          <p:nvPr/>
        </p:nvSpPr>
        <p:spPr>
          <a:xfrm>
            <a:off x="1071538" y="2952747"/>
            <a:ext cx="542928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广度优先生成树高度 </a:t>
            </a:r>
            <a:r>
              <a:rPr lang="zh-CN" altLang="en-US" sz="2000" smtClean="0">
                <a:solidFill>
                  <a:srgbClr val="FF00FF"/>
                </a:solidFill>
                <a:ea typeface="楷体" pitchFamily="49" charset="-122"/>
                <a:cs typeface="Times New Roman" pitchFamily="18" charset="0"/>
              </a:rPr>
              <a:t> </a:t>
            </a:r>
            <a:r>
              <a:rPr lang="zh-CN" altLang="en-US" sz="2000" smtClean="0">
                <a:solidFill>
                  <a:srgbClr val="FF00FF"/>
                </a:solidFill>
                <a:latin typeface="宋体"/>
                <a:ea typeface="宋体"/>
                <a:cs typeface="Times New Roman" pitchFamily="18" charset="0"/>
              </a:rPr>
              <a:t>≤</a:t>
            </a:r>
            <a:r>
              <a:rPr lang="zh-CN" altLang="en-US" sz="2000" smtClean="0">
                <a:solidFill>
                  <a:srgbClr val="0000FF"/>
                </a:solidFill>
                <a:latin typeface="宋体"/>
                <a:ea typeface="宋体"/>
                <a:cs typeface="Times New Roman" pitchFamily="18" charset="0"/>
              </a:rPr>
              <a:t> </a:t>
            </a:r>
            <a:r>
              <a:rPr lang="zh-CN" altLang="en-US" sz="2000" smtClean="0">
                <a:solidFill>
                  <a:srgbClr val="0000FF"/>
                </a:solidFill>
                <a:latin typeface="楷体" pitchFamily="49" charset="-122"/>
                <a:ea typeface="楷体" pitchFamily="49" charset="-122"/>
                <a:cs typeface="Times New Roman" pitchFamily="18" charset="0"/>
              </a:rPr>
              <a:t>深</a:t>
            </a:r>
            <a:r>
              <a:rPr lang="zh-CN" altLang="en-US" sz="2000" smtClean="0">
                <a:solidFill>
                  <a:srgbClr val="0000FF"/>
                </a:solidFill>
                <a:ea typeface="楷体" pitchFamily="49" charset="-122"/>
                <a:cs typeface="Times New Roman" pitchFamily="18" charset="0"/>
              </a:rPr>
              <a:t>度优先生成树高度</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2</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508229"/>
            <a:ext cx="6429420" cy="1462644"/>
          </a:xfrm>
          <a:prstGeom prst="rect">
            <a:avLst/>
          </a:prstGeom>
          <a:noFill/>
        </p:spPr>
        <p:txBody>
          <a:bodyPr wrap="square" rtlCol="0">
            <a:spAutoFit/>
          </a:bodyPr>
          <a:lstStyle/>
          <a:p>
            <a:pPr algn="l"/>
            <a:r>
              <a:rPr lang="zh-CN" altLang="en-US" smtClean="0">
                <a:solidFill>
                  <a:srgbClr val="0000FF"/>
                </a:solidFill>
                <a:ea typeface="楷体" pitchFamily="49" charset="-122"/>
                <a:cs typeface="Times New Roman" pitchFamily="18" charset="0"/>
              </a:rPr>
              <a:t>若一个具有</a:t>
            </a:r>
            <a:r>
              <a:rPr lang="en-US"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个顶点和</a:t>
            </a:r>
            <a:r>
              <a:rPr lang="en-US" i="1" smtClean="0">
                <a:solidFill>
                  <a:srgbClr val="0000FF"/>
                </a:solidFill>
                <a:ea typeface="楷体" pitchFamily="49" charset="-122"/>
                <a:cs typeface="Times New Roman" pitchFamily="18" charset="0"/>
              </a:rPr>
              <a:t>e</a:t>
            </a:r>
            <a:r>
              <a:rPr lang="zh-CN" altLang="en-US" smtClean="0">
                <a:solidFill>
                  <a:srgbClr val="0000FF"/>
                </a:solidFill>
                <a:ea typeface="楷体" pitchFamily="49" charset="-122"/>
                <a:cs typeface="Times New Roman" pitchFamily="18" charset="0"/>
              </a:rPr>
              <a:t>条边的无向图是一个森林（</a:t>
            </a:r>
            <a:r>
              <a:rPr lang="en-US" i="1" smtClean="0">
                <a:solidFill>
                  <a:srgbClr val="0000FF"/>
                </a:solidFill>
                <a:ea typeface="楷体" pitchFamily="49" charset="-122"/>
                <a:cs typeface="Times New Roman" pitchFamily="18" charset="0"/>
              </a:rPr>
              <a:t>n</a:t>
            </a:r>
            <a:r>
              <a:rPr lang="en-US" smtClean="0">
                <a:solidFill>
                  <a:srgbClr val="0000FF"/>
                </a:solidFill>
                <a:ea typeface="楷体" pitchFamily="49" charset="-122"/>
                <a:cs typeface="Times New Roman" pitchFamily="18" charset="0"/>
              </a:rPr>
              <a:t>&gt;</a:t>
            </a:r>
            <a:r>
              <a:rPr lang="en-US" i="1" smtClean="0">
                <a:solidFill>
                  <a:srgbClr val="0000FF"/>
                </a:solidFill>
                <a:ea typeface="楷体" pitchFamily="49" charset="-122"/>
                <a:cs typeface="Times New Roman" pitchFamily="18" charset="0"/>
              </a:rPr>
              <a:t>e</a:t>
            </a:r>
            <a:r>
              <a:rPr lang="zh-CN" altLang="en-US" smtClean="0">
                <a:solidFill>
                  <a:srgbClr val="0000FF"/>
                </a:solidFill>
                <a:ea typeface="楷体" pitchFamily="49" charset="-122"/>
                <a:cs typeface="Times New Roman" pitchFamily="18" charset="0"/>
              </a:rPr>
              <a:t>），则该森林必有（    ）棵树。</a:t>
            </a:r>
          </a:p>
          <a:p>
            <a:pPr algn="l"/>
            <a:r>
              <a:rPr lang="en-US" smtClean="0">
                <a:solidFill>
                  <a:srgbClr val="0000FF"/>
                </a:solidFill>
                <a:ea typeface="楷体" pitchFamily="49" charset="-122"/>
                <a:cs typeface="Times New Roman" pitchFamily="18" charset="0"/>
              </a:rPr>
              <a:t>          A.</a:t>
            </a:r>
            <a:r>
              <a:rPr lang="en-US" i="1" smtClean="0">
                <a:solidFill>
                  <a:srgbClr val="0000FF"/>
                </a:solidFill>
                <a:ea typeface="楷体" pitchFamily="49" charset="-122"/>
                <a:cs typeface="Times New Roman" pitchFamily="18" charset="0"/>
              </a:rPr>
              <a:t>e</a:t>
            </a:r>
            <a:r>
              <a:rPr lang="en-US" smtClean="0">
                <a:solidFill>
                  <a:srgbClr val="0000FF"/>
                </a:solidFill>
                <a:ea typeface="楷体" pitchFamily="49" charset="-122"/>
                <a:cs typeface="Times New Roman" pitchFamily="18" charset="0"/>
              </a:rPr>
              <a:t>	      B.</a:t>
            </a:r>
            <a:r>
              <a:rPr lang="en-US" i="1" smtClean="0">
                <a:solidFill>
                  <a:srgbClr val="0000FF"/>
                </a:solidFill>
                <a:ea typeface="楷体" pitchFamily="49" charset="-122"/>
                <a:cs typeface="Times New Roman" pitchFamily="18" charset="0"/>
              </a:rPr>
              <a:t>n</a:t>
            </a:r>
            <a:r>
              <a:rPr lang="en-US" smtClean="0">
                <a:solidFill>
                  <a:srgbClr val="0000FF"/>
                </a:solidFill>
                <a:ea typeface="楷体" pitchFamily="49" charset="-122"/>
                <a:cs typeface="Times New Roman" pitchFamily="18" charset="0"/>
              </a:rPr>
              <a:t>		C.</a:t>
            </a:r>
            <a:r>
              <a:rPr lang="en-US" i="1" smtClean="0">
                <a:solidFill>
                  <a:srgbClr val="0000FF"/>
                </a:solidFill>
                <a:ea typeface="楷体" pitchFamily="49" charset="-122"/>
                <a:cs typeface="Times New Roman" pitchFamily="18" charset="0"/>
              </a:rPr>
              <a:t>n</a:t>
            </a:r>
            <a:r>
              <a:rPr lang="en-US" smtClean="0">
                <a:solidFill>
                  <a:srgbClr val="0000FF"/>
                </a:solidFill>
                <a:latin typeface="楷体" pitchFamily="49" charset="-122"/>
                <a:ea typeface="楷体" pitchFamily="49" charset="-122"/>
                <a:cs typeface="Times New Roman" pitchFamily="18" charset="0"/>
              </a:rPr>
              <a:t>-</a:t>
            </a:r>
            <a:r>
              <a:rPr lang="en-US" i="1" smtClean="0">
                <a:solidFill>
                  <a:srgbClr val="0000FF"/>
                </a:solidFill>
                <a:ea typeface="楷体" pitchFamily="49" charset="-122"/>
                <a:cs typeface="Times New Roman" pitchFamily="18" charset="0"/>
              </a:rPr>
              <a:t>e</a:t>
            </a:r>
            <a:r>
              <a:rPr lang="en-US" smtClean="0">
                <a:solidFill>
                  <a:srgbClr val="0000FF"/>
                </a:solidFill>
                <a:ea typeface="楷体" pitchFamily="49" charset="-122"/>
                <a:cs typeface="Times New Roman" pitchFamily="18" charset="0"/>
              </a:rPr>
              <a:t>		D.1</a:t>
            </a:r>
            <a:endParaRPr lang="zh-CN" altLang="en-US" smtClean="0">
              <a:solidFill>
                <a:srgbClr val="0000FF"/>
              </a:solidFill>
              <a:ea typeface="楷体" pitchFamily="49" charset="-122"/>
              <a:cs typeface="Times New Roman" pitchFamily="18" charset="0"/>
            </a:endParaRPr>
          </a:p>
        </p:txBody>
      </p:sp>
      <p:sp>
        <p:nvSpPr>
          <p:cNvPr id="5" name="TextBox 4"/>
          <p:cNvSpPr txBox="1"/>
          <p:nvPr/>
        </p:nvSpPr>
        <p:spPr>
          <a:xfrm>
            <a:off x="928662" y="2381243"/>
            <a:ext cx="7929618" cy="2246769"/>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设该森林有</a:t>
            </a:r>
            <a:r>
              <a:rPr lang="en-US" sz="2200" i="1" smtClean="0">
                <a:solidFill>
                  <a:srgbClr val="0000FF"/>
                </a:solidFill>
                <a:ea typeface="楷体" pitchFamily="49" charset="-122"/>
                <a:cs typeface="Times New Roman" pitchFamily="18" charset="0"/>
              </a:rPr>
              <a:t>m</a:t>
            </a:r>
            <a:r>
              <a:rPr lang="zh-CN" altLang="en-US" sz="2200" smtClean="0">
                <a:solidFill>
                  <a:srgbClr val="0000FF"/>
                </a:solidFill>
                <a:ea typeface="楷体" pitchFamily="49" charset="-122"/>
                <a:cs typeface="Times New Roman" pitchFamily="18" charset="0"/>
              </a:rPr>
              <a:t>棵树，节点个数分别为</a:t>
            </a:r>
            <a:r>
              <a:rPr lang="en-US" sz="2200" i="1" smtClean="0">
                <a:solidFill>
                  <a:srgbClr val="0000FF"/>
                </a:solidFill>
                <a:ea typeface="楷体" pitchFamily="49" charset="-122"/>
                <a:cs typeface="Times New Roman" pitchFamily="18" charset="0"/>
              </a:rPr>
              <a:t>n</a:t>
            </a:r>
            <a:r>
              <a:rPr lang="en-US" sz="2200" baseline="-250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n</a:t>
            </a:r>
            <a:r>
              <a:rPr lang="en-US" sz="2200" baseline="-250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latin typeface="+mj-ea"/>
                <a:ea typeface="+mj-ea"/>
                <a:cs typeface="Times New Roman" pitchFamily="18" charset="0"/>
              </a:rPr>
              <a:t>…</a:t>
            </a:r>
            <a:r>
              <a:rPr lang="zh-CN" alt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n</a:t>
            </a:r>
            <a:r>
              <a:rPr lang="en-US" sz="2200" i="1" baseline="-25000" smtClean="0">
                <a:solidFill>
                  <a:srgbClr val="0000FF"/>
                </a:solidFill>
                <a:ea typeface="楷体" pitchFamily="49" charset="-122"/>
                <a:cs typeface="Times New Roman" pitchFamily="18" charset="0"/>
              </a:rPr>
              <a:t>m</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总节点数</a:t>
            </a:r>
            <a:r>
              <a:rPr lang="en-US" sz="2200" i="1" smtClean="0">
                <a:solidFill>
                  <a:srgbClr val="0000FF"/>
                </a:solidFill>
                <a:ea typeface="楷体" pitchFamily="49" charset="-122"/>
                <a:cs typeface="Times New Roman" pitchFamily="18" charset="0"/>
              </a:rPr>
              <a:t>n</a:t>
            </a:r>
            <a:r>
              <a:rPr lang="en-US" sz="2200" smtClean="0">
                <a:solidFill>
                  <a:srgbClr val="0000FF"/>
                </a:solidFill>
                <a:ea typeface="楷体" pitchFamily="49" charset="-122"/>
                <a:cs typeface="Times New Roman" pitchFamily="18" charset="0"/>
              </a:rPr>
              <a:t> = </a:t>
            </a:r>
            <a:r>
              <a:rPr lang="en-US" sz="2200" i="1" smtClean="0">
                <a:solidFill>
                  <a:srgbClr val="0000FF"/>
                </a:solidFill>
                <a:ea typeface="楷体" pitchFamily="49" charset="-122"/>
                <a:cs typeface="Times New Roman" pitchFamily="18" charset="0"/>
              </a:rPr>
              <a:t>n</a:t>
            </a:r>
            <a:r>
              <a:rPr lang="en-US" sz="2200" baseline="-25000" smtClean="0">
                <a:solidFill>
                  <a:srgbClr val="0000FF"/>
                </a:solidFill>
                <a:ea typeface="楷体" pitchFamily="49" charset="-122"/>
                <a:cs typeface="Times New Roman" pitchFamily="18" charset="0"/>
              </a:rPr>
              <a:t>1 </a:t>
            </a:r>
            <a:r>
              <a:rPr lang="en-US" sz="2200" smtClean="0">
                <a:solidFill>
                  <a:srgbClr val="0000FF"/>
                </a:solidFill>
                <a:ea typeface="楷体" pitchFamily="49" charset="-122"/>
                <a:cs typeface="Times New Roman" pitchFamily="18" charset="0"/>
              </a:rPr>
              <a:t>+ </a:t>
            </a:r>
            <a:r>
              <a:rPr lang="en-US" sz="2200" i="1" smtClean="0">
                <a:solidFill>
                  <a:srgbClr val="0000FF"/>
                </a:solidFill>
                <a:ea typeface="楷体" pitchFamily="49" charset="-122"/>
                <a:cs typeface="Times New Roman" pitchFamily="18" charset="0"/>
              </a:rPr>
              <a:t>n</a:t>
            </a:r>
            <a:r>
              <a:rPr lang="en-US" sz="2200" baseline="-25000" smtClean="0">
                <a:solidFill>
                  <a:srgbClr val="0000FF"/>
                </a:solidFill>
                <a:ea typeface="楷体" pitchFamily="49" charset="-122"/>
                <a:cs typeface="Times New Roman" pitchFamily="18" charset="0"/>
              </a:rPr>
              <a:t>2 </a:t>
            </a:r>
            <a:r>
              <a:rPr lang="en-US" sz="2200" smtClean="0">
                <a:solidFill>
                  <a:srgbClr val="0000FF"/>
                </a:solidFill>
                <a:ea typeface="楷体" pitchFamily="49" charset="-122"/>
                <a:cs typeface="Times New Roman" pitchFamily="18" charset="0"/>
              </a:rPr>
              <a:t>+ </a:t>
            </a:r>
            <a:r>
              <a:rPr lang="en-US" altLang="zh-CN" sz="2200" smtClean="0">
                <a:solidFill>
                  <a:srgbClr val="0000FF"/>
                </a:solidFill>
                <a:latin typeface="+mn-ea"/>
                <a:ea typeface="+mn-ea"/>
                <a:cs typeface="Times New Roman" pitchFamily="18" charset="0"/>
              </a:rPr>
              <a:t>… </a:t>
            </a:r>
            <a:r>
              <a:rPr lang="en-US" sz="2200" smtClean="0">
                <a:solidFill>
                  <a:srgbClr val="0000FF"/>
                </a:solidFill>
                <a:ea typeface="楷体" pitchFamily="49" charset="-122"/>
                <a:cs typeface="Times New Roman" pitchFamily="18" charset="0"/>
              </a:rPr>
              <a:t>+ </a:t>
            </a:r>
            <a:r>
              <a:rPr lang="en-US" sz="2200" i="1" smtClean="0">
                <a:solidFill>
                  <a:srgbClr val="0000FF"/>
                </a:solidFill>
                <a:ea typeface="楷体" pitchFamily="49" charset="-122"/>
                <a:cs typeface="Times New Roman" pitchFamily="18" charset="0"/>
              </a:rPr>
              <a:t>n</a:t>
            </a:r>
            <a:r>
              <a:rPr lang="en-US" sz="2200" i="1" baseline="-25000" smtClean="0">
                <a:solidFill>
                  <a:srgbClr val="0000FF"/>
                </a:solidFill>
                <a:ea typeface="楷体" pitchFamily="49" charset="-122"/>
                <a:cs typeface="Times New Roman" pitchFamily="18" charset="0"/>
              </a:rPr>
              <a:t>m</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第</a:t>
            </a:r>
            <a:r>
              <a:rPr lang="en-US" sz="2200" i="1" smtClean="0">
                <a:solidFill>
                  <a:srgbClr val="0000FF"/>
                </a:solidFill>
                <a:ea typeface="楷体" pitchFamily="49" charset="-122"/>
                <a:cs typeface="Times New Roman" pitchFamily="18" charset="0"/>
              </a:rPr>
              <a:t>i</a:t>
            </a:r>
            <a:r>
              <a:rPr lang="zh-CN" altLang="en-US" sz="2200" smtClean="0">
                <a:solidFill>
                  <a:srgbClr val="0000FF"/>
                </a:solidFill>
                <a:ea typeface="楷体" pitchFamily="49" charset="-122"/>
                <a:cs typeface="Times New Roman" pitchFamily="18" charset="0"/>
              </a:rPr>
              <a:t>棵树的边数</a:t>
            </a:r>
            <a:r>
              <a:rPr 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n</a:t>
            </a:r>
            <a:r>
              <a:rPr lang="en-US" sz="2200" i="1" baseline="-25000" smtClean="0">
                <a:solidFill>
                  <a:srgbClr val="0000FF"/>
                </a:solidFill>
                <a:ea typeface="楷体" pitchFamily="49" charset="-122"/>
                <a:cs typeface="Times New Roman" pitchFamily="18" charset="0"/>
              </a:rPr>
              <a:t>i</a:t>
            </a:r>
            <a:r>
              <a:rPr lang="en-US" sz="2200" smtClean="0">
                <a:solidFill>
                  <a:srgbClr val="0000FF"/>
                </a:solidFill>
                <a:latin typeface="楷体" pitchFamily="49" charset="-122"/>
                <a:ea typeface="楷体" pitchFamily="49" charset="-122"/>
                <a:cs typeface="Times New Roman" pitchFamily="18" charset="0"/>
              </a:rPr>
              <a:t>-</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（可以看成自己的生成树）</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总边数 </a:t>
            </a:r>
            <a:r>
              <a:rPr lang="en-US" sz="2200" smtClean="0">
                <a:solidFill>
                  <a:srgbClr val="0000FF"/>
                </a:solidFill>
                <a:ea typeface="楷体" pitchFamily="49" charset="-122"/>
                <a:cs typeface="Times New Roman" pitchFamily="18" charset="0"/>
              </a:rPr>
              <a:t>= (</a:t>
            </a:r>
            <a:r>
              <a:rPr lang="en-US" sz="2200" i="1" smtClean="0">
                <a:solidFill>
                  <a:srgbClr val="0000FF"/>
                </a:solidFill>
                <a:ea typeface="楷体" pitchFamily="49" charset="-122"/>
                <a:cs typeface="Times New Roman" pitchFamily="18" charset="0"/>
              </a:rPr>
              <a:t>n</a:t>
            </a:r>
            <a:r>
              <a:rPr lang="en-US" sz="2200" baseline="-25000" smtClean="0">
                <a:solidFill>
                  <a:srgbClr val="0000FF"/>
                </a:solidFill>
                <a:ea typeface="楷体" pitchFamily="49" charset="-122"/>
                <a:cs typeface="Times New Roman" pitchFamily="18" charset="0"/>
              </a:rPr>
              <a:t>1</a:t>
            </a:r>
            <a:r>
              <a:rPr lang="en-US" sz="2200" smtClean="0">
                <a:solidFill>
                  <a:srgbClr val="0000FF"/>
                </a:solidFill>
                <a:latin typeface="楷体" pitchFamily="49" charset="-122"/>
                <a:ea typeface="楷体" pitchFamily="49" charset="-122"/>
                <a:cs typeface="Times New Roman" pitchFamily="18" charset="0"/>
              </a:rPr>
              <a:t>-</a:t>
            </a:r>
            <a:r>
              <a:rPr lang="en-US" sz="2200" smtClean="0">
                <a:solidFill>
                  <a:srgbClr val="0000FF"/>
                </a:solidFill>
                <a:ea typeface="楷体" pitchFamily="49" charset="-122"/>
                <a:cs typeface="Times New Roman" pitchFamily="18" charset="0"/>
              </a:rPr>
              <a:t>1)+(</a:t>
            </a:r>
            <a:r>
              <a:rPr lang="en-US" sz="2200" i="1" smtClean="0">
                <a:solidFill>
                  <a:srgbClr val="0000FF"/>
                </a:solidFill>
                <a:ea typeface="楷体" pitchFamily="49" charset="-122"/>
                <a:cs typeface="Times New Roman" pitchFamily="18" charset="0"/>
              </a:rPr>
              <a:t>n</a:t>
            </a:r>
            <a:r>
              <a:rPr lang="en-US" sz="2200" baseline="-25000" smtClean="0">
                <a:solidFill>
                  <a:srgbClr val="0000FF"/>
                </a:solidFill>
                <a:ea typeface="楷体" pitchFamily="49" charset="-122"/>
                <a:cs typeface="Times New Roman" pitchFamily="18" charset="0"/>
              </a:rPr>
              <a:t>2</a:t>
            </a:r>
            <a:r>
              <a:rPr lang="en-US" sz="2200" smtClean="0">
                <a:solidFill>
                  <a:srgbClr val="0000FF"/>
                </a:solidFill>
                <a:latin typeface="楷体" pitchFamily="49" charset="-122"/>
                <a:ea typeface="楷体" pitchFamily="49" charset="-122"/>
                <a:cs typeface="Times New Roman" pitchFamily="18" charset="0"/>
              </a:rPr>
              <a:t>-</a:t>
            </a:r>
            <a:r>
              <a:rPr lang="en-US" sz="2200" smtClean="0">
                <a:solidFill>
                  <a:srgbClr val="0000FF"/>
                </a:solidFill>
                <a:ea typeface="楷体" pitchFamily="49" charset="-122"/>
                <a:cs typeface="Times New Roman" pitchFamily="18" charset="0"/>
              </a:rPr>
              <a:t>1)+</a:t>
            </a:r>
            <a:r>
              <a:rPr lang="en-US" altLang="zh-CN" sz="2200" smtClean="0">
                <a:solidFill>
                  <a:srgbClr val="0000FF"/>
                </a:solidFill>
                <a:latin typeface="+mj-ea"/>
                <a:ea typeface="+mj-ea"/>
                <a:cs typeface="Times New Roman" pitchFamily="18" charset="0"/>
              </a:rPr>
              <a:t>…</a:t>
            </a:r>
            <a:r>
              <a:rPr 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n</a:t>
            </a:r>
            <a:r>
              <a:rPr lang="en-US" sz="2200" i="1" baseline="-25000" smtClean="0">
                <a:solidFill>
                  <a:srgbClr val="0000FF"/>
                </a:solidFill>
                <a:ea typeface="楷体" pitchFamily="49" charset="-122"/>
                <a:cs typeface="Times New Roman" pitchFamily="18" charset="0"/>
              </a:rPr>
              <a:t>m</a:t>
            </a:r>
            <a:r>
              <a:rPr lang="en-US" sz="2200" smtClean="0">
                <a:solidFill>
                  <a:srgbClr val="0000FF"/>
                </a:solidFill>
                <a:latin typeface="楷体" pitchFamily="49" charset="-122"/>
                <a:ea typeface="楷体" pitchFamily="49" charset="-122"/>
                <a:cs typeface="Times New Roman" pitchFamily="18" charset="0"/>
              </a:rPr>
              <a:t>-</a:t>
            </a:r>
            <a:r>
              <a:rPr lang="en-US" sz="2200" smtClean="0">
                <a:solidFill>
                  <a:srgbClr val="0000FF"/>
                </a:solidFill>
                <a:ea typeface="楷体" pitchFamily="49" charset="-122"/>
                <a:cs typeface="Times New Roman" pitchFamily="18" charset="0"/>
              </a:rPr>
              <a:t>1) = </a:t>
            </a:r>
            <a:r>
              <a:rPr lang="en-US" sz="2200" i="1" smtClean="0">
                <a:solidFill>
                  <a:srgbClr val="0000FF"/>
                </a:solidFill>
                <a:ea typeface="楷体" pitchFamily="49" charset="-122"/>
                <a:cs typeface="Times New Roman" pitchFamily="18" charset="0"/>
              </a:rPr>
              <a:t>n</a:t>
            </a:r>
            <a:r>
              <a:rPr lang="en-US" sz="2200" smtClean="0">
                <a:solidFill>
                  <a:srgbClr val="0000FF"/>
                </a:solidFill>
                <a:latin typeface="楷体" pitchFamily="49" charset="-122"/>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m</a:t>
            </a:r>
            <a:r>
              <a:rPr lang="en-US" sz="2200" smtClean="0">
                <a:solidFill>
                  <a:srgbClr val="0000FF"/>
                </a:solidFill>
                <a:ea typeface="楷体" pitchFamily="49" charset="-122"/>
                <a:cs typeface="Times New Roman" pitchFamily="18" charset="0"/>
              </a:rPr>
              <a:t> = </a:t>
            </a:r>
            <a:r>
              <a:rPr lang="en-US" sz="2200" i="1" smtClean="0">
                <a:solidFill>
                  <a:srgbClr val="0000FF"/>
                </a:solidFill>
                <a:ea typeface="楷体" pitchFamily="49" charset="-122"/>
                <a:cs typeface="Times New Roman" pitchFamily="18" charset="0"/>
              </a:rPr>
              <a:t>e</a:t>
            </a:r>
            <a:r>
              <a:rPr lang="zh-CN" altLang="en-US" sz="2200" smtClean="0">
                <a:solidFill>
                  <a:srgbClr val="0000FF"/>
                </a:solidFill>
                <a:ea typeface="楷体" pitchFamily="49" charset="-122"/>
                <a:cs typeface="Times New Roman" pitchFamily="18" charset="0"/>
              </a:rPr>
              <a:t>，所以</a:t>
            </a:r>
            <a:r>
              <a:rPr lang="en-US" sz="2200" i="1" smtClean="0">
                <a:solidFill>
                  <a:srgbClr val="0000FF"/>
                </a:solidFill>
                <a:ea typeface="楷体" pitchFamily="49" charset="-122"/>
                <a:cs typeface="Times New Roman" pitchFamily="18" charset="0"/>
              </a:rPr>
              <a:t>m</a:t>
            </a:r>
            <a:r>
              <a:rPr lang="en-US" sz="2200" smtClean="0">
                <a:solidFill>
                  <a:srgbClr val="0000FF"/>
                </a:solidFill>
                <a:ea typeface="楷体" pitchFamily="49" charset="-122"/>
                <a:cs typeface="Times New Roman" pitchFamily="18" charset="0"/>
              </a:rPr>
              <a:t> = </a:t>
            </a:r>
            <a:r>
              <a:rPr lang="en-US" sz="2200" i="1" smtClean="0">
                <a:solidFill>
                  <a:srgbClr val="0000FF"/>
                </a:solidFill>
                <a:ea typeface="楷体" pitchFamily="49" charset="-122"/>
                <a:cs typeface="Times New Roman" pitchFamily="18" charset="0"/>
              </a:rPr>
              <a:t>n</a:t>
            </a:r>
            <a:r>
              <a:rPr lang="en-US" sz="2200" smtClean="0">
                <a:solidFill>
                  <a:srgbClr val="0000FF"/>
                </a:solidFill>
                <a:latin typeface="楷体" pitchFamily="49" charset="-122"/>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e</a:t>
            </a:r>
          </a:p>
          <a:p>
            <a:pPr marL="457200" indent="-457200" algn="l">
              <a:lnSpc>
                <a:spcPts val="3000"/>
              </a:lnSpc>
              <a:spcBef>
                <a:spcPts val="1800"/>
              </a:spcBef>
            </a:pPr>
            <a:r>
              <a:rPr lang="en-US" altLang="zh-CN" sz="2000" i="1" smtClean="0">
                <a:solidFill>
                  <a:srgbClr val="0000FF"/>
                </a:solidFill>
                <a:ea typeface="楷体" pitchFamily="49" charset="-122"/>
                <a:cs typeface="Times New Roman" pitchFamily="18" charset="0"/>
              </a:rPr>
              <a:t>         </a:t>
            </a:r>
            <a:r>
              <a:rPr lang="en-US" altLang="zh-CN" sz="3200" i="1" smtClean="0">
                <a:solidFill>
                  <a:srgbClr val="FF0000"/>
                </a:solidFill>
                <a:ea typeface="楷体" pitchFamily="49" charset="-122"/>
                <a:cs typeface="Times New Roman" pitchFamily="18" charset="0"/>
              </a:rPr>
              <a:t>C</a:t>
            </a:r>
            <a:endParaRPr lang="zh-CN" altLang="en-US" sz="3200" smtClean="0">
              <a:solidFill>
                <a:srgbClr val="FF0000"/>
              </a:solidFill>
              <a:ea typeface="楷体" pitchFamily="49" charset="-122"/>
              <a:cs typeface="Times New Roman"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142844" y="603481"/>
            <a:ext cx="785818" cy="1006759"/>
          </a:xfrm>
          <a:prstGeom prst="rect">
            <a:avLst/>
          </a:prstGeom>
          <a:ln>
            <a:noFill/>
          </a:ln>
          <a:effectLst>
            <a:softEdge rad="112500"/>
          </a:effectLst>
        </p:spPr>
      </p:pic>
      <p:sp>
        <p:nvSpPr>
          <p:cNvPr id="7" name="灯片编号占位符 6"/>
          <p:cNvSpPr>
            <a:spLocks noGrp="1"/>
          </p:cNvSpPr>
          <p:nvPr>
            <p:ph type="sldNum" sz="quarter" idx="12"/>
          </p:nvPr>
        </p:nvSpPr>
        <p:spPr/>
        <p:txBody>
          <a:bodyPr/>
          <a:lstStyle/>
          <a:p>
            <a:fld id="{36E68863-33C2-4D6D-B9FA-F4917E910219}" type="slidenum">
              <a:rPr lang="en-US" altLang="zh-CN" smtClean="0"/>
              <a:pPr/>
              <a:t>3</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构建最小生成树的算法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285852" y="1767007"/>
            <a:ext cx="4929222" cy="1631216"/>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itchFamily="49" charset="-122"/>
                <a:cs typeface="Times New Roman" pitchFamily="18" charset="0"/>
              </a:rPr>
              <a:t>起点</a:t>
            </a:r>
            <a:r>
              <a:rPr lang="en-US" altLang="zh-CN" sz="2000" i="1" smtClean="0">
                <a:solidFill>
                  <a:srgbClr val="0000FF"/>
                </a:solidFill>
                <a:ea typeface="楷体" pitchFamily="49" charset="-122"/>
                <a:cs typeface="Times New Roman" pitchFamily="18" charset="0"/>
              </a:rPr>
              <a:t>v</a:t>
            </a:r>
            <a:r>
              <a:rPr lang="en-US" altLang="zh-CN" sz="2000" smtClean="0">
                <a:solidFill>
                  <a:srgbClr val="0000FF"/>
                </a:solidFill>
                <a:ea typeface="楷体" pitchFamily="49" charset="-122"/>
                <a:cs typeface="Times New Roman" pitchFamily="18" charset="0"/>
              </a:rPr>
              <a:t> </a:t>
            </a:r>
          </a:p>
          <a:p>
            <a:pPr marL="457200" indent="-457200" algn="l">
              <a:lnSpc>
                <a:spcPts val="3000"/>
              </a:lnSpc>
              <a:spcBef>
                <a:spcPts val="0"/>
              </a:spcBef>
              <a:buBlip>
                <a:blip r:embed="rId2"/>
              </a:buBlip>
            </a:pPr>
            <a:r>
              <a:rPr lang="zh-CN" altLang="en-US" sz="2000" smtClean="0">
                <a:solidFill>
                  <a:srgbClr val="0000FF"/>
                </a:solidFill>
                <a:ea typeface="楷体" pitchFamily="49" charset="-122"/>
                <a:cs typeface="Times New Roman" pitchFamily="18" charset="0"/>
              </a:rPr>
              <a:t>所有顶点分为</a:t>
            </a:r>
            <a:r>
              <a:rPr lang="en-US" altLang="zh-CN" sz="2000" smtClean="0">
                <a:solidFill>
                  <a:srgbClr val="0000FF"/>
                </a:solidFill>
                <a:ea typeface="楷体" pitchFamily="49" charset="-122"/>
                <a:cs typeface="Times New Roman" pitchFamily="18" charset="0"/>
              </a:rPr>
              <a:t>U</a:t>
            </a:r>
            <a:r>
              <a:rPr lang="zh-CN" altLang="en-US"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v</a:t>
            </a:r>
            <a:r>
              <a:rPr lang="zh-CN" altLang="en-US" sz="2000" smtClean="0">
                <a:solidFill>
                  <a:srgbClr val="0000FF"/>
                </a:solidFill>
              </a:rPr>
              <a:t>∈</a:t>
            </a:r>
            <a:r>
              <a:rPr lang="en-US" altLang="zh-CN" sz="2000" smtClean="0">
                <a:solidFill>
                  <a:srgbClr val="0000FF"/>
                </a:solidFill>
              </a:rPr>
              <a:t>U</a:t>
            </a:r>
            <a:r>
              <a:rPr lang="zh-CN" altLang="en-US" sz="2000" smtClean="0">
                <a:solidFill>
                  <a:srgbClr val="0000FF"/>
                </a:solidFill>
                <a:ea typeface="楷体" pitchFamily="49" charset="-122"/>
                <a:cs typeface="Times New Roman" pitchFamily="18" charset="0"/>
              </a:rPr>
              <a:t>）和</a:t>
            </a:r>
            <a:r>
              <a:rPr lang="en-US" altLang="zh-CN" sz="2000" smtClean="0">
                <a:solidFill>
                  <a:srgbClr val="0000FF"/>
                </a:solidFill>
                <a:ea typeface="楷体" pitchFamily="49" charset="-122"/>
                <a:cs typeface="Times New Roman" pitchFamily="18" charset="0"/>
              </a:rPr>
              <a:t>V-U</a:t>
            </a:r>
          </a:p>
          <a:p>
            <a:pPr marL="457200" indent="-457200" algn="l">
              <a:lnSpc>
                <a:spcPts val="3000"/>
              </a:lnSpc>
              <a:spcBef>
                <a:spcPts val="0"/>
              </a:spcBef>
              <a:buBlip>
                <a:blip r:embed="rId2"/>
              </a:buBlip>
            </a:pPr>
            <a:r>
              <a:rPr lang="zh-CN" altLang="en-US" sz="2000" smtClean="0">
                <a:solidFill>
                  <a:srgbClr val="0000FF"/>
                </a:solidFill>
                <a:ea typeface="楷体" pitchFamily="49" charset="-122"/>
                <a:cs typeface="Times New Roman" pitchFamily="18" charset="0"/>
              </a:rPr>
              <a:t>每次选择这两个集合之间的最小边</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altLang="zh-CN" sz="2000" smtClean="0">
                <a:solidFill>
                  <a:srgbClr val="0000FF"/>
                </a:solidFill>
                <a:ea typeface="楷体" pitchFamily="49" charset="-122"/>
                <a:cs typeface="Times New Roman" pitchFamily="18" charset="0"/>
              </a:rPr>
              <a:t>O(</a:t>
            </a:r>
            <a:r>
              <a:rPr lang="en-US" altLang="zh-CN" sz="2000" i="1" smtClean="0">
                <a:solidFill>
                  <a:srgbClr val="0000FF"/>
                </a:solidFill>
                <a:ea typeface="楷体" pitchFamily="49" charset="-122"/>
                <a:cs typeface="Times New Roman" pitchFamily="18" charset="0"/>
              </a:rPr>
              <a:t>n</a:t>
            </a:r>
            <a:r>
              <a:rPr lang="en-US" altLang="zh-CN" sz="2000" baseline="30000" smtClean="0">
                <a:solidFill>
                  <a:srgbClr val="0000FF"/>
                </a:solidFill>
                <a:ea typeface="楷体" pitchFamily="49" charset="-122"/>
                <a:cs typeface="Times New Roman" pitchFamily="18" charset="0"/>
              </a:rPr>
              <a:t>2</a:t>
            </a:r>
            <a:r>
              <a:rPr lang="en-US" altLang="zh-CN" sz="2000" smtClean="0">
                <a:solidFill>
                  <a:srgbClr val="0000FF"/>
                </a:solidFill>
                <a:ea typeface="楷体" pitchFamily="49" charset="-122"/>
                <a:cs typeface="Times New Roman" pitchFamily="18" charset="0"/>
              </a:rPr>
              <a:t>)</a:t>
            </a:r>
          </a:p>
        </p:txBody>
      </p:sp>
      <p:sp>
        <p:nvSpPr>
          <p:cNvPr id="5" name="TextBox 4"/>
          <p:cNvSpPr txBox="1"/>
          <p:nvPr/>
        </p:nvSpPr>
        <p:spPr>
          <a:xfrm>
            <a:off x="714348" y="4000504"/>
            <a:ext cx="228601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Times New Roman" pitchFamily="18" charset="0"/>
                <a:ea typeface="楷体" pitchFamily="49" charset="-122"/>
                <a:cs typeface="Times New Roman" pitchFamily="18" charset="0"/>
              </a:rPr>
              <a:t>Kruskal</a:t>
            </a:r>
            <a:r>
              <a:rPr lang="zh-CN" altLang="en-US" sz="2000" smtClean="0">
                <a:solidFill>
                  <a:schemeClr val="bg1"/>
                </a:solidFill>
                <a:latin typeface="Times New Roman" pitchFamily="18" charset="0"/>
                <a:ea typeface="楷体" pitchFamily="49" charset="-122"/>
                <a:cs typeface="Times New Roman" pitchFamily="18" charset="0"/>
              </a:rPr>
              <a:t>算法</a:t>
            </a:r>
          </a:p>
        </p:txBody>
      </p:sp>
      <p:sp>
        <p:nvSpPr>
          <p:cNvPr id="6" name="TextBox 5"/>
          <p:cNvSpPr txBox="1"/>
          <p:nvPr/>
        </p:nvSpPr>
        <p:spPr>
          <a:xfrm>
            <a:off x="714348" y="1173667"/>
            <a:ext cx="214314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Times New Roman" pitchFamily="18" charset="0"/>
                <a:ea typeface="楷体" pitchFamily="49" charset="-122"/>
                <a:cs typeface="Times New Roman" pitchFamily="18" charset="0"/>
              </a:rPr>
              <a:t>Prim</a:t>
            </a:r>
            <a:r>
              <a:rPr lang="zh-CN" altLang="en-US" sz="2000" smtClean="0">
                <a:solidFill>
                  <a:schemeClr val="bg1"/>
                </a:solidFill>
                <a:latin typeface="Times New Roman" pitchFamily="18" charset="0"/>
                <a:ea typeface="楷体" pitchFamily="49" charset="-122"/>
                <a:cs typeface="Times New Roman" pitchFamily="18" charset="0"/>
              </a:rPr>
              <a:t>算法</a:t>
            </a:r>
            <a:endParaRPr lang="en-US" altLang="zh-CN" sz="2000" smtClean="0">
              <a:solidFill>
                <a:schemeClr val="bg1"/>
              </a:solidFill>
              <a:latin typeface="Times New Roman" pitchFamily="18" charset="0"/>
              <a:ea typeface="楷体" pitchFamily="49" charset="-122"/>
              <a:cs typeface="Times New Roman" pitchFamily="18" charset="0"/>
            </a:endParaRPr>
          </a:p>
        </p:txBody>
      </p:sp>
      <p:sp>
        <p:nvSpPr>
          <p:cNvPr id="7" name="TextBox 6"/>
          <p:cNvSpPr txBox="1"/>
          <p:nvPr/>
        </p:nvSpPr>
        <p:spPr>
          <a:xfrm>
            <a:off x="1285852" y="4667260"/>
            <a:ext cx="4786346"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itchFamily="49" charset="-122"/>
                <a:cs typeface="Times New Roman" pitchFamily="18" charset="0"/>
              </a:rPr>
              <a:t>将边按权值递增排列</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000" smtClean="0">
                <a:solidFill>
                  <a:srgbClr val="0000FF"/>
                </a:solidFill>
                <a:ea typeface="楷体" pitchFamily="49" charset="-122"/>
                <a:cs typeface="Times New Roman" pitchFamily="18" charset="0"/>
              </a:rPr>
              <a:t>每次选择权值小并且不构成回路的边</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altLang="zh-CN" sz="2000" smtClean="0">
                <a:solidFill>
                  <a:srgbClr val="0000FF"/>
                </a:solidFill>
                <a:ea typeface="楷体" pitchFamily="49" charset="-122"/>
                <a:cs typeface="Times New Roman" pitchFamily="18" charset="0"/>
              </a:rPr>
              <a:t>O(</a:t>
            </a:r>
            <a:r>
              <a:rPr lang="en-US" altLang="zh-CN" sz="2000" i="1" smtClean="0">
                <a:solidFill>
                  <a:srgbClr val="0000FF"/>
                </a:solidFill>
                <a:ea typeface="楷体" pitchFamily="49" charset="-122"/>
                <a:cs typeface="Times New Roman" pitchFamily="18" charset="0"/>
              </a:rPr>
              <a:t>e</a:t>
            </a:r>
            <a:r>
              <a:rPr lang="en-US" altLang="zh-CN" sz="2000" smtClean="0">
                <a:solidFill>
                  <a:srgbClr val="0000FF"/>
                </a:solidFill>
                <a:ea typeface="楷体" pitchFamily="49" charset="-122"/>
                <a:cs typeface="Times New Roman" pitchFamily="18" charset="0"/>
              </a:rPr>
              <a:t>log</a:t>
            </a:r>
            <a:r>
              <a:rPr lang="en-US" altLang="zh-CN" sz="2000" baseline="-25000" smtClean="0">
                <a:solidFill>
                  <a:srgbClr val="0000FF"/>
                </a:solidFill>
                <a:ea typeface="楷体" pitchFamily="49" charset="-122"/>
                <a:cs typeface="Times New Roman" pitchFamily="18" charset="0"/>
              </a:rPr>
              <a:t>2</a:t>
            </a:r>
            <a:r>
              <a:rPr lang="en-US" altLang="zh-CN" sz="2000" i="1" smtClean="0">
                <a:solidFill>
                  <a:srgbClr val="0000FF"/>
                </a:solidFill>
                <a:ea typeface="楷体" pitchFamily="49" charset="-122"/>
                <a:cs typeface="Times New Roman" pitchFamily="18" charset="0"/>
              </a:rPr>
              <a:t>e</a:t>
            </a:r>
            <a:r>
              <a:rPr lang="en-US" altLang="zh-CN" sz="2000" smtClean="0">
                <a:solidFill>
                  <a:srgbClr val="0000FF"/>
                </a:solidFill>
                <a:ea typeface="楷体" pitchFamily="49" charset="-122"/>
                <a:cs typeface="Times New Roman" pitchFamily="18" charset="0"/>
              </a:rPr>
              <a:t>)</a:t>
            </a:r>
            <a:endParaRPr lang="zh-CN" altLang="en-US" sz="2000" smtClean="0">
              <a:solidFill>
                <a:srgbClr val="0000FF"/>
              </a:solidFill>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4</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61774"/>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itchFamily="49" charset="-122"/>
                <a:cs typeface="Times New Roman" pitchFamily="18" charset="0"/>
              </a:rPr>
              <a:t>      一个带权连通图中所有权值最小的边一定会出现在所有的最小生成树中</a:t>
            </a:r>
            <a:r>
              <a:rPr lang="zh-CN" altLang="en-US" smtClean="0">
                <a:solidFill>
                  <a:srgbClr val="FF0000"/>
                </a:solidFill>
                <a:ea typeface="楷体" pitchFamily="49" charset="-122"/>
                <a:cs typeface="Times New Roman" pitchFamily="18" charset="0"/>
              </a:rPr>
              <a:t>？</a:t>
            </a:r>
          </a:p>
        </p:txBody>
      </p:sp>
      <p:sp>
        <p:nvSpPr>
          <p:cNvPr id="4" name="TextBox 3"/>
          <p:cNvSpPr txBox="1"/>
          <p:nvPr/>
        </p:nvSpPr>
        <p:spPr>
          <a:xfrm>
            <a:off x="1357290" y="179740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ea typeface="楷体" pitchFamily="49" charset="-122"/>
                <a:cs typeface="Times New Roman" pitchFamily="18" charset="0"/>
              </a:rPr>
              <a:t>不一定！</a:t>
            </a:r>
          </a:p>
        </p:txBody>
      </p:sp>
      <p:grpSp>
        <p:nvGrpSpPr>
          <p:cNvPr id="34" name="组合 33"/>
          <p:cNvGrpSpPr/>
          <p:nvPr/>
        </p:nvGrpSpPr>
        <p:grpSpPr>
          <a:xfrm>
            <a:off x="928662" y="2666995"/>
            <a:ext cx="1824760"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itchFamily="49" charset="-122"/>
                  <a:cs typeface="Times New Roman" pitchFamily="18" charset="0"/>
                </a:rPr>
                <a:t>1</a:t>
              </a:r>
              <a:endParaRPr lang="zh-CN" altLang="en-US" sz="1600" smtClean="0">
                <a:solidFill>
                  <a:srgbClr val="0000FF"/>
                </a:solidFill>
                <a:ea typeface="楷体" pitchFamily="49" charset="-122"/>
                <a:cs typeface="Times New Roman" pitchFamily="18"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itchFamily="49" charset="-122"/>
                  <a:cs typeface="Times New Roman" pitchFamily="18" charset="0"/>
                </a:rPr>
                <a:t>1</a:t>
              </a:r>
              <a:endParaRPr lang="zh-CN" altLang="en-US" sz="1600" smtClean="0">
                <a:solidFill>
                  <a:srgbClr val="0000FF"/>
                </a:solidFill>
                <a:ea typeface="楷体" pitchFamily="49" charset="-122"/>
                <a:cs typeface="Times New Roman" pitchFamily="18"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itchFamily="49" charset="-122"/>
                  <a:cs typeface="Times New Roman" pitchFamily="18" charset="0"/>
                </a:rPr>
                <a:t>1</a:t>
              </a:r>
              <a:endParaRPr lang="zh-CN" altLang="en-US" sz="1600" smtClean="0">
                <a:solidFill>
                  <a:srgbClr val="0000FF"/>
                </a:solidFill>
                <a:ea typeface="楷体" pitchFamily="49" charset="-122"/>
                <a:cs typeface="Times New Roman" pitchFamily="18"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itchFamily="49" charset="-122"/>
                  <a:cs typeface="Times New Roman" pitchFamily="18" charset="0"/>
                </a:rPr>
                <a:t>2</a:t>
              </a:r>
              <a:endParaRPr lang="zh-CN" altLang="en-US" sz="1600" smtClean="0">
                <a:solidFill>
                  <a:srgbClr val="0000FF"/>
                </a:solidFill>
                <a:ea typeface="楷体" pitchFamily="49" charset="-122"/>
                <a:cs typeface="Times New Roman" pitchFamily="18" charset="0"/>
              </a:endParaRPr>
            </a:p>
          </p:txBody>
        </p:sp>
      </p:grpSp>
      <p:grpSp>
        <p:nvGrpSpPr>
          <p:cNvPr id="36" name="组合 35"/>
          <p:cNvGrpSpPr/>
          <p:nvPr/>
        </p:nvGrpSpPr>
        <p:grpSpPr>
          <a:xfrm>
            <a:off x="4637256" y="2666995"/>
            <a:ext cx="1935008"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itchFamily="49" charset="-122"/>
                  <a:cs typeface="Times New Roman" pitchFamily="18" charset="0"/>
                </a:rPr>
                <a:t>1</a:t>
              </a:r>
              <a:endParaRPr lang="zh-CN" altLang="en-US" sz="1600" smtClean="0">
                <a:solidFill>
                  <a:srgbClr val="0000FF"/>
                </a:solidFill>
                <a:ea typeface="楷体" pitchFamily="49" charset="-122"/>
                <a:cs typeface="Times New Roman" pitchFamily="18"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itchFamily="49" charset="-122"/>
                  <a:cs typeface="Times New Roman" pitchFamily="18" charset="0"/>
                </a:rPr>
                <a:t>1</a:t>
              </a:r>
              <a:endParaRPr lang="zh-CN" altLang="en-US" sz="1600" smtClean="0">
                <a:solidFill>
                  <a:srgbClr val="0000FF"/>
                </a:solidFill>
                <a:ea typeface="楷体" pitchFamily="49" charset="-122"/>
                <a:cs typeface="Times New Roman" pitchFamily="18"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itchFamily="49" charset="-122"/>
                  <a:cs typeface="Times New Roman" pitchFamily="18" charset="0"/>
                </a:rPr>
                <a:t>1</a:t>
              </a:r>
              <a:endParaRPr lang="zh-CN" altLang="en-US" sz="1600" smtClean="0">
                <a:solidFill>
                  <a:srgbClr val="0000FF"/>
                </a:solidFill>
                <a:ea typeface="楷体" pitchFamily="49" charset="-122"/>
                <a:cs typeface="Times New Roman" pitchFamily="18"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grpSp>
      <p:grpSp>
        <p:nvGrpSpPr>
          <p:cNvPr id="37" name="组合 36"/>
          <p:cNvGrpSpPr/>
          <p:nvPr/>
        </p:nvGrpSpPr>
        <p:grpSpPr>
          <a:xfrm>
            <a:off x="3071802" y="2952747"/>
            <a:ext cx="1428760" cy="857256"/>
            <a:chOff x="3071802" y="2214560"/>
            <a:chExt cx="1428760" cy="642942"/>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 name="TextBox 32"/>
            <p:cNvSpPr txBox="1"/>
            <p:nvPr/>
          </p:nvSpPr>
          <p:spPr>
            <a:xfrm>
              <a:off x="3357554" y="2214560"/>
              <a:ext cx="1143008" cy="288541"/>
            </a:xfrm>
            <a:prstGeom prst="rect">
              <a:avLst/>
            </a:prstGeom>
            <a:noFill/>
          </p:spPr>
          <p:txBody>
            <a:bodyPr wrap="square" lIns="0" tIns="0" rIns="0" bIns="0" rtlCol="0">
              <a:spAutoFit/>
            </a:bodyPr>
            <a:lstStyle/>
            <a:p>
              <a:pPr algn="l">
                <a:lnSpc>
                  <a:spcPts val="3000"/>
                </a:lnSpc>
                <a:spcBef>
                  <a:spcPts val="0"/>
                </a:spcBef>
              </a:pPr>
              <a:r>
                <a:rPr lang="en-US" altLang="zh-CN" sz="2000" smtClean="0">
                  <a:solidFill>
                    <a:srgbClr val="0000FF"/>
                  </a:solidFill>
                  <a:ea typeface="楷体" pitchFamily="49" charset="-122"/>
                  <a:cs typeface="Times New Roman" pitchFamily="18" charset="0"/>
                </a:rPr>
                <a:t>Kruskal</a:t>
              </a:r>
              <a:endParaRPr lang="zh-CN" altLang="en-US" sz="2000" smtClean="0">
                <a:solidFill>
                  <a:srgbClr val="0000FF"/>
                </a:solidFill>
                <a:ea typeface="楷体" pitchFamily="49" charset="-122"/>
                <a:cs typeface="Times New Roman" pitchFamily="18" charset="0"/>
              </a:endParaRPr>
            </a:p>
          </p:txBody>
        </p:sp>
      </p:grpSp>
      <p:sp>
        <p:nvSpPr>
          <p:cNvPr id="35" name="椭圆 34"/>
          <p:cNvSpPr/>
          <p:nvPr/>
        </p:nvSpPr>
        <p:spPr>
          <a:xfrm>
            <a:off x="5189542"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9" name="Picture 2"/>
          <p:cNvPicPr>
            <a:picLocks noChangeAspect="1" noChangeArrowheads="1"/>
          </p:cNvPicPr>
          <p:nvPr/>
        </p:nvPicPr>
        <p:blipFill>
          <a:blip r:embed="rId2" cstate="print"/>
          <a:srcRect/>
          <a:stretch>
            <a:fillRect/>
          </a:stretch>
        </p:blipFill>
        <p:spPr bwMode="auto">
          <a:xfrm>
            <a:off x="214282" y="380979"/>
            <a:ext cx="785818" cy="1006759"/>
          </a:xfrm>
          <a:prstGeom prst="rect">
            <a:avLst/>
          </a:prstGeom>
          <a:ln>
            <a:noFill/>
          </a:ln>
          <a:effectLst>
            <a:softEdge rad="112500"/>
          </a:effectLst>
        </p:spPr>
      </p:pic>
      <p:sp>
        <p:nvSpPr>
          <p:cNvPr id="40" name="灯片编号占位符 39"/>
          <p:cNvSpPr>
            <a:spLocks noGrp="1"/>
          </p:cNvSpPr>
          <p:nvPr>
            <p:ph type="sldNum" sz="quarter" idx="12"/>
          </p:nvPr>
        </p:nvSpPr>
        <p:spPr/>
        <p:txBody>
          <a:bodyPr/>
          <a:lstStyle/>
          <a:p>
            <a:fld id="{36E68863-33C2-4D6D-B9FA-F4917E910219}" type="slidenum">
              <a:rPr lang="en-US" altLang="zh-CN" smtClean="0"/>
              <a:pPr/>
              <a:t>5</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3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833463"/>
            <a:ext cx="8001056" cy="3139321"/>
          </a:xfrm>
          <a:prstGeom prst="rect">
            <a:avLst/>
          </a:prstGeom>
          <a:noFill/>
        </p:spPr>
        <p:txBody>
          <a:bodyPr wrap="square" rtlCol="0">
            <a:spAutoFit/>
          </a:bodyPr>
          <a:lstStyle/>
          <a:p>
            <a:pPr algn="l">
              <a:lnSpc>
                <a:spcPct val="150000"/>
              </a:lnSpc>
              <a:spcBef>
                <a:spcPts val="0"/>
              </a:spcBef>
            </a:pPr>
            <a:r>
              <a:rPr lang="zh-CN" altLang="en-US" sz="2200" smtClean="0">
                <a:solidFill>
                  <a:srgbClr val="0000FF"/>
                </a:solidFill>
                <a:ea typeface="楷体" pitchFamily="49" charset="-122"/>
                <a:cs typeface="Times New Roman" pitchFamily="18" charset="0"/>
              </a:rPr>
              <a:t>对某个带权连通图构造最小生成树，以下说法中正确的是（）。</a:t>
            </a:r>
          </a:p>
          <a:p>
            <a:pPr algn="l">
              <a:lnSpc>
                <a:spcPct val="150000"/>
              </a:lnSpc>
              <a:spcBef>
                <a:spcPts val="0"/>
              </a:spcBef>
            </a:pPr>
            <a:r>
              <a:rPr lang="en-US" altLang="zh-CN" sz="2200" smtClean="0">
                <a:solidFill>
                  <a:srgbClr val="0000FF"/>
                </a:solidFill>
                <a:ea typeface="楷体" pitchFamily="49" charset="-122"/>
                <a:cs typeface="Times New Roman" pitchFamily="18" charset="0"/>
              </a:rPr>
              <a:t>Ⅰ</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该图的所有最小生成树的总代价一定是唯一的</a:t>
            </a:r>
          </a:p>
          <a:p>
            <a:pPr algn="l">
              <a:lnSpc>
                <a:spcPct val="150000"/>
              </a:lnSpc>
              <a:spcBef>
                <a:spcPts val="0"/>
              </a:spcBef>
            </a:pPr>
            <a:r>
              <a:rPr lang="en-US" altLang="zh-CN" sz="2200" smtClean="0">
                <a:solidFill>
                  <a:srgbClr val="0000FF"/>
                </a:solidFill>
                <a:ea typeface="楷体" pitchFamily="49" charset="-122"/>
                <a:cs typeface="Times New Roman" pitchFamily="18" charset="0"/>
              </a:rPr>
              <a:t>Ⅱ</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该图的最小生成树是唯一的</a:t>
            </a:r>
          </a:p>
          <a:p>
            <a:pPr algn="l">
              <a:lnSpc>
                <a:spcPct val="150000"/>
              </a:lnSpc>
              <a:spcBef>
                <a:spcPts val="0"/>
              </a:spcBef>
            </a:pPr>
            <a:r>
              <a:rPr lang="en-US" altLang="zh-CN" sz="2200" smtClean="0">
                <a:solidFill>
                  <a:srgbClr val="0000FF"/>
                </a:solidFill>
                <a:ea typeface="楷体" pitchFamily="49" charset="-122"/>
                <a:cs typeface="Times New Roman" pitchFamily="18" charset="0"/>
              </a:rPr>
              <a:t>Ⅲ</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用</a:t>
            </a:r>
            <a:r>
              <a:rPr lang="en-US" sz="2200" smtClean="0">
                <a:solidFill>
                  <a:srgbClr val="0000FF"/>
                </a:solidFill>
                <a:ea typeface="楷体" pitchFamily="49" charset="-122"/>
                <a:cs typeface="Times New Roman" pitchFamily="18" charset="0"/>
              </a:rPr>
              <a:t>Prim</a:t>
            </a:r>
            <a:r>
              <a:rPr lang="zh-CN" altLang="en-US" sz="2200" smtClean="0">
                <a:solidFill>
                  <a:srgbClr val="0000FF"/>
                </a:solidFill>
                <a:ea typeface="楷体" pitchFamily="49" charset="-122"/>
                <a:cs typeface="Times New Roman" pitchFamily="18" charset="0"/>
              </a:rPr>
              <a:t>算法从不同顶点开始构造的所有最小生成树一定相同</a:t>
            </a:r>
          </a:p>
          <a:p>
            <a:pPr algn="l">
              <a:lnSpc>
                <a:spcPct val="150000"/>
              </a:lnSpc>
              <a:spcBef>
                <a:spcPts val="0"/>
              </a:spcBef>
            </a:pPr>
            <a:r>
              <a:rPr lang="en-US" altLang="zh-CN" sz="2200" smtClean="0">
                <a:solidFill>
                  <a:srgbClr val="0000FF"/>
                </a:solidFill>
                <a:ea typeface="楷体" pitchFamily="49" charset="-122"/>
                <a:cs typeface="Times New Roman" pitchFamily="18" charset="0"/>
              </a:rPr>
              <a:t>Ⅳ</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使用</a:t>
            </a:r>
            <a:r>
              <a:rPr lang="en-US" altLang="zh-CN" sz="2200" smtClean="0">
                <a:solidFill>
                  <a:srgbClr val="0000FF"/>
                </a:solidFill>
                <a:ea typeface="楷体" pitchFamily="49" charset="-122"/>
                <a:cs typeface="Times New Roman" pitchFamily="18" charset="0"/>
              </a:rPr>
              <a:t>Prim</a:t>
            </a:r>
            <a:r>
              <a:rPr lang="zh-CN" altLang="en-US" sz="2200" smtClean="0">
                <a:solidFill>
                  <a:srgbClr val="0000FF"/>
                </a:solidFill>
                <a:ea typeface="楷体" pitchFamily="49" charset="-122"/>
                <a:cs typeface="Times New Roman" pitchFamily="18" charset="0"/>
              </a:rPr>
              <a:t>和</a:t>
            </a:r>
            <a:r>
              <a:rPr lang="en-US" sz="2200" smtClean="0">
                <a:solidFill>
                  <a:srgbClr val="0000FF"/>
                </a:solidFill>
                <a:ea typeface="楷体" pitchFamily="49" charset="-122"/>
                <a:cs typeface="Times New Roman" pitchFamily="18" charset="0"/>
              </a:rPr>
              <a:t>Kruskal</a:t>
            </a:r>
            <a:r>
              <a:rPr lang="zh-CN" altLang="en-US" sz="2200" smtClean="0">
                <a:solidFill>
                  <a:srgbClr val="0000FF"/>
                </a:solidFill>
                <a:ea typeface="楷体" pitchFamily="49" charset="-122"/>
                <a:cs typeface="Times New Roman" pitchFamily="18" charset="0"/>
              </a:rPr>
              <a:t>算法得到的最小生成树总不相同</a:t>
            </a:r>
          </a:p>
          <a:p>
            <a:pPr algn="l">
              <a:lnSpc>
                <a:spcPct val="150000"/>
              </a:lnSpc>
              <a:spcBef>
                <a:spcPts val="0"/>
              </a:spcBef>
            </a:pPr>
            <a:r>
              <a:rPr lang="en-US" sz="2200" smtClean="0">
                <a:solidFill>
                  <a:srgbClr val="0000FF"/>
                </a:solidFill>
                <a:ea typeface="楷体" pitchFamily="49" charset="-122"/>
                <a:cs typeface="Times New Roman" pitchFamily="18" charset="0"/>
              </a:rPr>
              <a:t>          A.</a:t>
            </a:r>
            <a:r>
              <a:rPr lang="zh-CN" altLang="en-US" sz="2200" smtClean="0">
                <a:solidFill>
                  <a:srgbClr val="0000FF"/>
                </a:solidFill>
                <a:ea typeface="楷体" pitchFamily="49" charset="-122"/>
                <a:cs typeface="Times New Roman" pitchFamily="18" charset="0"/>
              </a:rPr>
              <a:t>仅</a:t>
            </a:r>
            <a:r>
              <a:rPr lang="en-US" altLang="zh-CN" sz="2200" smtClean="0">
                <a:solidFill>
                  <a:srgbClr val="0000FF"/>
                </a:solidFill>
                <a:ea typeface="楷体" pitchFamily="49" charset="-122"/>
                <a:cs typeface="Times New Roman" pitchFamily="18" charset="0"/>
              </a:rPr>
              <a:t>Ⅰ</a:t>
            </a:r>
            <a:r>
              <a:rPr lang="en-US" sz="2200" smtClean="0">
                <a:solidFill>
                  <a:srgbClr val="0000FF"/>
                </a:solidFill>
                <a:ea typeface="楷体" pitchFamily="49" charset="-122"/>
                <a:cs typeface="Times New Roman" pitchFamily="18" charset="0"/>
              </a:rPr>
              <a:t>	   B.</a:t>
            </a:r>
            <a:r>
              <a:rPr lang="zh-CN" altLang="en-US" sz="2200" smtClean="0">
                <a:solidFill>
                  <a:srgbClr val="0000FF"/>
                </a:solidFill>
                <a:ea typeface="楷体" pitchFamily="49" charset="-122"/>
                <a:cs typeface="Times New Roman" pitchFamily="18" charset="0"/>
              </a:rPr>
              <a:t>仅</a:t>
            </a:r>
            <a:r>
              <a:rPr lang="en-US" altLang="zh-CN" sz="2200" smtClean="0">
                <a:solidFill>
                  <a:srgbClr val="0000FF"/>
                </a:solidFill>
                <a:ea typeface="楷体" pitchFamily="49" charset="-122"/>
                <a:cs typeface="Times New Roman" pitchFamily="18" charset="0"/>
              </a:rPr>
              <a:t>Ⅱ</a:t>
            </a:r>
            <a:r>
              <a:rPr lang="en-US" sz="2200" smtClean="0">
                <a:solidFill>
                  <a:srgbClr val="0000FF"/>
                </a:solidFill>
                <a:ea typeface="楷体" pitchFamily="49" charset="-122"/>
                <a:cs typeface="Times New Roman" pitchFamily="18" charset="0"/>
              </a:rPr>
              <a:t>	C.</a:t>
            </a:r>
            <a:r>
              <a:rPr lang="zh-CN" altLang="en-US" sz="2200" smtClean="0">
                <a:solidFill>
                  <a:srgbClr val="0000FF"/>
                </a:solidFill>
                <a:ea typeface="楷体" pitchFamily="49" charset="-122"/>
                <a:cs typeface="Times New Roman" pitchFamily="18" charset="0"/>
              </a:rPr>
              <a:t>仅</a:t>
            </a:r>
            <a:r>
              <a:rPr lang="en-US" altLang="zh-CN" sz="2200" smtClean="0">
                <a:solidFill>
                  <a:srgbClr val="0000FF"/>
                </a:solidFill>
                <a:ea typeface="楷体" pitchFamily="49" charset="-122"/>
                <a:cs typeface="Times New Roman" pitchFamily="18" charset="0"/>
              </a:rPr>
              <a:t>Ⅰ</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Ⅲ</a:t>
            </a:r>
            <a:r>
              <a:rPr lang="en-US" sz="2200" smtClean="0">
                <a:solidFill>
                  <a:srgbClr val="0000FF"/>
                </a:solidFill>
                <a:ea typeface="楷体" pitchFamily="49" charset="-122"/>
                <a:cs typeface="Times New Roman" pitchFamily="18" charset="0"/>
              </a:rPr>
              <a:t>	</a:t>
            </a:r>
            <a:r>
              <a:rPr lang="zh-CN" altLang="en-US" sz="2200" smtClean="0">
                <a:solidFill>
                  <a:srgbClr val="0000FF"/>
                </a:solidFill>
                <a:ea typeface="楷体" pitchFamily="49" charset="-122"/>
                <a:cs typeface="Times New Roman" pitchFamily="18" charset="0"/>
              </a:rPr>
              <a:t>仅</a:t>
            </a:r>
            <a:r>
              <a:rPr lang="en-US" altLang="zh-CN" sz="2200" smtClean="0">
                <a:solidFill>
                  <a:srgbClr val="0000FF"/>
                </a:solidFill>
                <a:ea typeface="楷体" pitchFamily="49" charset="-122"/>
                <a:cs typeface="Times New Roman" pitchFamily="18" charset="0"/>
              </a:rPr>
              <a:t>Ⅱ</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Ⅳ</a:t>
            </a:r>
          </a:p>
        </p:txBody>
      </p:sp>
      <p:sp>
        <p:nvSpPr>
          <p:cNvPr id="9" name="TextBox 8"/>
          <p:cNvSpPr txBox="1"/>
          <p:nvPr/>
        </p:nvSpPr>
        <p:spPr>
          <a:xfrm>
            <a:off x="7072330" y="1428736"/>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10" name="TextBox 9"/>
          <p:cNvSpPr txBox="1"/>
          <p:nvPr/>
        </p:nvSpPr>
        <p:spPr>
          <a:xfrm>
            <a:off x="7643834" y="292893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a:ea typeface="宋体"/>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11" name="TextBox 10"/>
          <p:cNvSpPr txBox="1"/>
          <p:nvPr/>
        </p:nvSpPr>
        <p:spPr>
          <a:xfrm>
            <a:off x="1428728" y="4143380"/>
            <a:ext cx="428628" cy="477054"/>
          </a:xfrm>
          <a:prstGeom prst="rect">
            <a:avLst/>
          </a:prstGeom>
          <a:noFill/>
        </p:spPr>
        <p:txBody>
          <a:bodyPr wrap="square" rtlCol="0">
            <a:spAutoFit/>
          </a:bodyPr>
          <a:lstStyle/>
          <a:p>
            <a:pPr algn="l">
              <a:lnSpc>
                <a:spcPts val="3000"/>
              </a:lnSpc>
              <a:spcBef>
                <a:spcPts val="0"/>
              </a:spcBef>
            </a:pPr>
            <a:r>
              <a:rPr lang="en-US" altLang="zh-CN" sz="2800" smtClean="0">
                <a:solidFill>
                  <a:srgbClr val="FF0000"/>
                </a:solidFill>
                <a:ea typeface="宋体"/>
                <a:cs typeface="Times New Roman" pitchFamily="18" charset="0"/>
                <a:sym typeface="Symbol"/>
              </a:rPr>
              <a:t>A</a:t>
            </a:r>
            <a:endParaRPr lang="zh-CN" altLang="en-US" sz="2800" smtClean="0">
              <a:solidFill>
                <a:srgbClr val="FF0000"/>
              </a:solidFill>
              <a:ea typeface="楷体" pitchFamily="49" charset="-122"/>
              <a:cs typeface="Times New Roman" pitchFamily="18" charset="0"/>
            </a:endParaRPr>
          </a:p>
        </p:txBody>
      </p:sp>
      <p:sp>
        <p:nvSpPr>
          <p:cNvPr id="12" name="TextBox 11"/>
          <p:cNvSpPr txBox="1"/>
          <p:nvPr/>
        </p:nvSpPr>
        <p:spPr>
          <a:xfrm>
            <a:off x="8572528" y="2451880"/>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a:ea typeface="宋体"/>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13" name="TextBox 12"/>
          <p:cNvSpPr txBox="1"/>
          <p:nvPr/>
        </p:nvSpPr>
        <p:spPr>
          <a:xfrm>
            <a:off x="4786314" y="1928802"/>
            <a:ext cx="500066" cy="449290"/>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a:ea typeface="宋体"/>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pic>
        <p:nvPicPr>
          <p:cNvPr id="16" name="Picture 2"/>
          <p:cNvPicPr>
            <a:picLocks noChangeAspect="1" noChangeArrowheads="1"/>
          </p:cNvPicPr>
          <p:nvPr/>
        </p:nvPicPr>
        <p:blipFill>
          <a:blip r:embed="rId2" cstate="print"/>
          <a:srcRect/>
          <a:stretch>
            <a:fillRect/>
          </a:stretch>
        </p:blipFill>
        <p:spPr bwMode="auto">
          <a:xfrm>
            <a:off x="71406" y="969713"/>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6</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0" name="TextBox 9"/>
          <p:cNvSpPr txBox="1"/>
          <p:nvPr/>
        </p:nvSpPr>
        <p:spPr>
          <a:xfrm>
            <a:off x="1285852" y="376136"/>
            <a:ext cx="2286016" cy="533288"/>
          </a:xfrm>
          <a:prstGeom prst="rect">
            <a:avLst/>
          </a:prstGeom>
          <a:noFill/>
        </p:spPr>
        <p:txBody>
          <a:bodyPr wrap="square" rtlCol="0">
            <a:spAutoFit/>
          </a:bodyPr>
          <a:lstStyle/>
          <a:p>
            <a:pPr algn="l"/>
            <a:r>
              <a:rPr lang="zh-CN" altLang="en-US" sz="2800" smtClean="0">
                <a:solidFill>
                  <a:srgbClr val="FF0000"/>
                </a:solidFill>
                <a:latin typeface="微软雅黑" pitchFamily="34" charset="-122"/>
                <a:ea typeface="微软雅黑" pitchFamily="34" charset="-122"/>
              </a:rPr>
              <a:t>  最 短 路 径</a:t>
            </a:r>
            <a:endParaRPr lang="zh-CN" altLang="en-US" sz="2800">
              <a:solidFill>
                <a:srgbClr val="FF0000"/>
              </a:solidFill>
              <a:latin typeface="微软雅黑" pitchFamily="34" charset="-122"/>
              <a:ea typeface="微软雅黑" pitchFamily="34" charset="-122"/>
            </a:endParaRPr>
          </a:p>
        </p:txBody>
      </p:sp>
      <p:sp>
        <p:nvSpPr>
          <p:cNvPr id="11" name="TextBox 10"/>
          <p:cNvSpPr txBox="1"/>
          <p:nvPr/>
        </p:nvSpPr>
        <p:spPr>
          <a:xfrm>
            <a:off x="1214414" y="1238235"/>
            <a:ext cx="514353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单源最短路径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a:ea typeface="宋体"/>
                <a:cs typeface="Times New Roman" pitchFamily="18" charset="0"/>
                <a:sym typeface="Wingdings"/>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Dijkstra</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20" name="组合 19"/>
          <p:cNvGrpSpPr/>
          <p:nvPr/>
        </p:nvGrpSpPr>
        <p:grpSpPr>
          <a:xfrm>
            <a:off x="285720" y="2000241"/>
            <a:ext cx="2714644" cy="2832861"/>
            <a:chOff x="285720" y="1500180"/>
            <a:chExt cx="2714644" cy="212464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itchFamily="49" charset="-122"/>
                  <a:cs typeface="Times New Roman" pitchFamily="18" charset="0"/>
                </a:rPr>
                <a:t>源点</a:t>
              </a:r>
              <a:r>
                <a:rPr lang="en-US" altLang="zh-CN" sz="1800" i="1" smtClean="0">
                  <a:solidFill>
                    <a:srgbClr val="0000FF"/>
                  </a:solidFill>
                  <a:ea typeface="楷体" pitchFamily="49" charset="-122"/>
                  <a:cs typeface="Times New Roman" pitchFamily="18" charset="0"/>
                </a:rPr>
                <a:t>v</a:t>
              </a:r>
              <a:r>
                <a:rPr lang="zh-CN" altLang="en-US" sz="1800" smtClean="0">
                  <a:solidFill>
                    <a:srgbClr val="0000FF"/>
                  </a:solidFill>
                  <a:ea typeface="楷体" pitchFamily="49" charset="-122"/>
                  <a:cs typeface="Times New Roman" pitchFamily="18" charset="0"/>
                </a:rPr>
                <a:t>加入</a:t>
              </a:r>
              <a:r>
                <a:rPr lang="en-US" altLang="zh-CN" sz="1800" smtClean="0">
                  <a:solidFill>
                    <a:srgbClr val="0000FF"/>
                  </a:solidFill>
                  <a:ea typeface="楷体" pitchFamily="49" charset="-122"/>
                  <a:cs typeface="Times New Roman" pitchFamily="18" charset="0"/>
                </a:rPr>
                <a:t>S</a:t>
              </a:r>
              <a:r>
                <a:rPr lang="zh-CN" altLang="en-US" sz="1800" smtClean="0">
                  <a:solidFill>
                    <a:srgbClr val="0000FF"/>
                  </a:solidFill>
                  <a:ea typeface="楷体" pitchFamily="49" charset="-122"/>
                  <a:cs typeface="Times New Roman" pitchFamily="18" charset="0"/>
                </a:rPr>
                <a:t>，</a:t>
              </a:r>
              <a:r>
                <a:rPr lang="en-US" altLang="zh-CN" sz="1800" smtClean="0">
                  <a:solidFill>
                    <a:srgbClr val="0000FF"/>
                  </a:solidFill>
                  <a:ea typeface="楷体" pitchFamily="49" charset="-122"/>
                  <a:cs typeface="Times New Roman" pitchFamily="18" charset="0"/>
                </a:rPr>
                <a:t>U=V-S</a:t>
              </a:r>
            </a:p>
            <a:p>
              <a:pPr algn="l">
                <a:lnSpc>
                  <a:spcPts val="2400"/>
                </a:lnSpc>
                <a:spcBef>
                  <a:spcPts val="0"/>
                </a:spcBef>
              </a:pPr>
              <a:r>
                <a:rPr lang="zh-CN" altLang="en-US" sz="1800" smtClean="0">
                  <a:solidFill>
                    <a:srgbClr val="0000FF"/>
                  </a:solidFill>
                  <a:ea typeface="楷体" pitchFamily="49" charset="-122"/>
                  <a:cs typeface="Times New Roman" pitchFamily="18" charset="0"/>
                </a:rPr>
                <a:t>初始化：</a:t>
              </a:r>
              <a:r>
                <a:rPr lang="en-US" altLang="zh-CN" sz="1800" smtClean="0">
                  <a:solidFill>
                    <a:srgbClr val="0000FF"/>
                  </a:solidFill>
                  <a:ea typeface="楷体" pitchFamily="49" charset="-122"/>
                  <a:cs typeface="Times New Roman" pitchFamily="18" charset="0"/>
                </a:rPr>
                <a:t> </a:t>
              </a:r>
              <a:endParaRPr lang="zh-CN" altLang="en-US" sz="1800" smtClean="0">
                <a:solidFill>
                  <a:srgbClr val="0000FF"/>
                </a:solidFill>
                <a:ea typeface="楷体" pitchFamily="49" charset="-122"/>
                <a:cs typeface="Times New Roman" pitchFamily="18" charset="0"/>
              </a:endParaRPr>
            </a:p>
          </p:txBody>
        </p:sp>
        <p:sp>
          <p:nvSpPr>
            <p:cNvPr id="13" name="TextBox 12"/>
            <p:cNvSpPr txBox="1"/>
            <p:nvPr/>
          </p:nvSpPr>
          <p:spPr>
            <a:xfrm>
              <a:off x="571472" y="2285998"/>
              <a:ext cx="2214578" cy="13388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Times New Roman" pitchFamily="18" charset="0"/>
                  <a:ea typeface="楷体" pitchFamily="49" charset="-122"/>
                  <a:cs typeface="Times New Roman" pitchFamily="18" charset="0"/>
                </a:rPr>
                <a:t>若</a:t>
              </a:r>
              <a:r>
                <a:rPr lang="en-US" altLang="zh-CN" sz="1800" i="1" smtClean="0">
                  <a:solidFill>
                    <a:schemeClr val="bg1"/>
                  </a:solidFill>
                  <a:latin typeface="Times New Roman" pitchFamily="18" charset="0"/>
                  <a:ea typeface="楷体" pitchFamily="49" charset="-122"/>
                  <a:cs typeface="Times New Roman" pitchFamily="18" charset="0"/>
                </a:rPr>
                <a:t>v</a:t>
              </a:r>
              <a:r>
                <a:rPr lang="zh-CN" altLang="en-US" sz="1800" smtClean="0">
                  <a:solidFill>
                    <a:schemeClr val="bg1"/>
                  </a:solidFill>
                  <a:latin typeface="Times New Roman" pitchFamily="18" charset="0"/>
                  <a:ea typeface="楷体" pitchFamily="49" charset="-122"/>
                  <a:cs typeface="Times New Roman" pitchFamily="18" charset="0"/>
                </a:rPr>
                <a:t> →</a:t>
              </a:r>
              <a:r>
                <a:rPr lang="en-US" altLang="zh-CN" sz="1800" i="1" smtClean="0">
                  <a:solidFill>
                    <a:schemeClr val="bg1"/>
                  </a:solidFill>
                  <a:latin typeface="Times New Roman" pitchFamily="18" charset="0"/>
                  <a:ea typeface="楷体" pitchFamily="49" charset="-122"/>
                  <a:cs typeface="Times New Roman" pitchFamily="18" charset="0"/>
                </a:rPr>
                <a:t>i</a:t>
              </a:r>
              <a:r>
                <a:rPr lang="zh-CN" altLang="en-US" sz="1800" smtClean="0">
                  <a:solidFill>
                    <a:schemeClr val="bg1"/>
                  </a:solidFill>
                  <a:latin typeface="Times New Roman" pitchFamily="18" charset="0"/>
                  <a:ea typeface="楷体" pitchFamily="49" charset="-122"/>
                  <a:cs typeface="Times New Roman" pitchFamily="18" charset="0"/>
                </a:rPr>
                <a:t>有边：</a:t>
              </a:r>
              <a:endParaRPr lang="en-US" altLang="zh-CN" sz="1800" smtClean="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smtClean="0">
                  <a:solidFill>
                    <a:schemeClr val="bg1"/>
                  </a:solidFill>
                  <a:latin typeface="Times New Roman" pitchFamily="18" charset="0"/>
                  <a:ea typeface="楷体" pitchFamily="49" charset="-122"/>
                  <a:cs typeface="Times New Roman" pitchFamily="18" charset="0"/>
                </a:rPr>
                <a:t>     dist[</a:t>
              </a:r>
              <a:r>
                <a:rPr lang="en-US" altLang="zh-CN" sz="1800" i="1" smtClean="0">
                  <a:solidFill>
                    <a:schemeClr val="bg1"/>
                  </a:solidFill>
                  <a:latin typeface="Times New Roman" pitchFamily="18" charset="0"/>
                  <a:ea typeface="楷体" pitchFamily="49" charset="-122"/>
                  <a:cs typeface="Times New Roman" pitchFamily="18" charset="0"/>
                </a:rPr>
                <a:t>i</a:t>
              </a:r>
              <a:r>
                <a:rPr lang="en-US" altLang="zh-CN"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v</a:t>
              </a:r>
              <a:r>
                <a:rPr lang="zh-CN" altLang="en-US"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i</a:t>
              </a:r>
              <a:r>
                <a:rPr lang="en-US" altLang="zh-CN" sz="1800" smtClean="0">
                  <a:solidFill>
                    <a:schemeClr val="bg1"/>
                  </a:solidFill>
                  <a:latin typeface="Times New Roman" pitchFamily="18" charset="0"/>
                  <a:ea typeface="楷体" pitchFamily="49" charset="-122"/>
                  <a:cs typeface="Times New Roman" pitchFamily="18" charset="0"/>
                </a:rPr>
                <a:t>)</a:t>
              </a:r>
              <a:r>
                <a:rPr lang="zh-CN" altLang="en-US" sz="1800" smtClean="0">
                  <a:solidFill>
                    <a:schemeClr val="bg1"/>
                  </a:solidFill>
                  <a:latin typeface="Times New Roman" pitchFamily="18" charset="0"/>
                  <a:ea typeface="楷体" pitchFamily="49" charset="-122"/>
                  <a:cs typeface="Times New Roman" pitchFamily="18" charset="0"/>
                </a:rPr>
                <a:t>权值  </a:t>
              </a:r>
              <a:endParaRPr lang="en-US" altLang="zh-CN" sz="1800" smtClean="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smtClean="0">
                  <a:solidFill>
                    <a:schemeClr val="bg1"/>
                  </a:solidFill>
                  <a:latin typeface="Times New Roman" pitchFamily="18" charset="0"/>
                  <a:ea typeface="楷体" pitchFamily="49" charset="-122"/>
                  <a:cs typeface="Times New Roman" pitchFamily="18" charset="0"/>
                </a:rPr>
                <a:t>     path[</a:t>
              </a:r>
              <a:r>
                <a:rPr lang="en-US" altLang="zh-CN" sz="1800" i="1" smtClean="0">
                  <a:solidFill>
                    <a:schemeClr val="bg1"/>
                  </a:solidFill>
                  <a:latin typeface="Times New Roman" pitchFamily="18" charset="0"/>
                  <a:ea typeface="楷体" pitchFamily="49" charset="-122"/>
                  <a:cs typeface="Times New Roman" pitchFamily="18" charset="0"/>
                </a:rPr>
                <a:t>i</a:t>
              </a:r>
              <a:r>
                <a:rPr lang="en-US" altLang="zh-CN"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v</a:t>
              </a:r>
            </a:p>
            <a:p>
              <a:pPr algn="l">
                <a:lnSpc>
                  <a:spcPts val="2200"/>
                </a:lnSpc>
                <a:spcBef>
                  <a:spcPts val="0"/>
                </a:spcBef>
              </a:pPr>
              <a:r>
                <a:rPr lang="zh-CN" altLang="en-US" sz="1800" smtClean="0">
                  <a:solidFill>
                    <a:schemeClr val="bg1"/>
                  </a:solidFill>
                  <a:latin typeface="Times New Roman" pitchFamily="18" charset="0"/>
                  <a:ea typeface="楷体" pitchFamily="49" charset="-122"/>
                  <a:cs typeface="Times New Roman" pitchFamily="18" charset="0"/>
                </a:rPr>
                <a:t>否则：</a:t>
              </a:r>
              <a:endParaRPr lang="en-US" altLang="zh-CN" sz="1800" smtClean="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smtClean="0">
                  <a:solidFill>
                    <a:schemeClr val="bg1"/>
                  </a:solidFill>
                  <a:latin typeface="Times New Roman" pitchFamily="18" charset="0"/>
                  <a:ea typeface="楷体" pitchFamily="49" charset="-122"/>
                  <a:cs typeface="Times New Roman" pitchFamily="18" charset="0"/>
                </a:rPr>
                <a:t>     dist[</a:t>
              </a:r>
              <a:r>
                <a:rPr lang="en-US" altLang="zh-CN" sz="1800" i="1" smtClean="0">
                  <a:solidFill>
                    <a:schemeClr val="bg1"/>
                  </a:solidFill>
                  <a:latin typeface="Times New Roman" pitchFamily="18" charset="0"/>
                  <a:ea typeface="楷体" pitchFamily="49" charset="-122"/>
                  <a:cs typeface="Times New Roman" pitchFamily="18" charset="0"/>
                </a:rPr>
                <a:t>i</a:t>
              </a:r>
              <a:r>
                <a:rPr lang="en-US" altLang="zh-CN" sz="1800" smtClean="0">
                  <a:solidFill>
                    <a:schemeClr val="bg1"/>
                  </a:solidFill>
                  <a:latin typeface="Times New Roman" pitchFamily="18" charset="0"/>
                  <a:ea typeface="楷体" pitchFamily="49" charset="-122"/>
                  <a:cs typeface="Times New Roman" pitchFamily="18" charset="0"/>
                </a:rPr>
                <a:t>]=</a:t>
              </a:r>
              <a:r>
                <a:rPr lang="zh-CN" altLang="en-US" sz="1800" smtClean="0">
                  <a:solidFill>
                    <a:schemeClr val="bg1"/>
                  </a:solidFill>
                  <a:latin typeface="Times New Roman" pitchFamily="18" charset="0"/>
                  <a:ea typeface="楷体" pitchFamily="49" charset="-122"/>
                  <a:cs typeface="Times New Roman" pitchFamily="18" charset="0"/>
                </a:rPr>
                <a:t> ∞</a:t>
              </a:r>
              <a:endParaRPr lang="en-US" altLang="zh-CN" sz="1800" smtClean="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smtClean="0">
                  <a:solidFill>
                    <a:schemeClr val="bg1"/>
                  </a:solidFill>
                  <a:latin typeface="Times New Roman" pitchFamily="18" charset="0"/>
                  <a:ea typeface="楷体" pitchFamily="49" charset="-122"/>
                  <a:cs typeface="Times New Roman" pitchFamily="18" charset="0"/>
                </a:rPr>
                <a:t>     path[</a:t>
              </a:r>
              <a:r>
                <a:rPr lang="en-US" altLang="zh-CN" sz="1800" i="1" smtClean="0">
                  <a:solidFill>
                    <a:schemeClr val="bg1"/>
                  </a:solidFill>
                  <a:latin typeface="Times New Roman" pitchFamily="18" charset="0"/>
                  <a:ea typeface="楷体" pitchFamily="49" charset="-122"/>
                  <a:cs typeface="Times New Roman" pitchFamily="18" charset="0"/>
                </a:rPr>
                <a:t>i</a:t>
              </a:r>
              <a:r>
                <a:rPr lang="en-US" altLang="zh-CN" sz="1800" smtClean="0">
                  <a:solidFill>
                    <a:schemeClr val="bg1"/>
                  </a:solidFill>
                  <a:latin typeface="Times New Roman" pitchFamily="18" charset="0"/>
                  <a:ea typeface="楷体" pitchFamily="49" charset="-122"/>
                  <a:cs typeface="Times New Roman" pitchFamily="18" charset="0"/>
                </a:rPr>
                <a:t>]=-1</a:t>
              </a:r>
              <a:endParaRPr lang="zh-CN" altLang="en-US" sz="1800" smtClean="0">
                <a:solidFill>
                  <a:schemeClr val="bg1"/>
                </a:solidFill>
                <a:latin typeface="Times New Roman" pitchFamily="18" charset="0"/>
                <a:ea typeface="楷体" pitchFamily="49" charset="-122"/>
                <a:cs typeface="Times New Roman" pitchFamily="18" charset="0"/>
              </a:endParaRPr>
            </a:p>
          </p:txBody>
        </p:sp>
      </p:grpSp>
      <p:grpSp>
        <p:nvGrpSpPr>
          <p:cNvPr id="21" name="组合 20"/>
          <p:cNvGrpSpPr/>
          <p:nvPr/>
        </p:nvGrpSpPr>
        <p:grpSpPr>
          <a:xfrm>
            <a:off x="2857488" y="2000241"/>
            <a:ext cx="2357454" cy="707887"/>
            <a:chOff x="2857488" y="1500180"/>
            <a:chExt cx="2357454" cy="530915"/>
          </a:xfrm>
        </p:grpSpPr>
        <p:sp>
          <p:nvSpPr>
            <p:cNvPr id="14" name="TextBox 13"/>
            <p:cNvSpPr txBox="1"/>
            <p:nvPr/>
          </p:nvSpPr>
          <p:spPr>
            <a:xfrm>
              <a:off x="3357554" y="1500180"/>
              <a:ext cx="185738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itchFamily="49" charset="-122"/>
                  <a:cs typeface="Times New Roman" pitchFamily="18" charset="0"/>
                </a:rPr>
                <a:t>从</a:t>
              </a:r>
              <a:r>
                <a:rPr lang="en-US" altLang="zh-CN" sz="1800" smtClean="0">
                  <a:solidFill>
                    <a:srgbClr val="0000FF"/>
                  </a:solidFill>
                  <a:ea typeface="楷体" pitchFamily="49" charset="-122"/>
                  <a:cs typeface="Times New Roman" pitchFamily="18" charset="0"/>
                </a:rPr>
                <a:t>U</a:t>
              </a:r>
              <a:r>
                <a:rPr lang="zh-CN" altLang="en-US" sz="1800" smtClean="0">
                  <a:solidFill>
                    <a:srgbClr val="0000FF"/>
                  </a:solidFill>
                  <a:ea typeface="楷体" pitchFamily="49" charset="-122"/>
                  <a:cs typeface="Times New Roman" pitchFamily="18" charset="0"/>
                </a:rPr>
                <a:t>中选择</a:t>
              </a:r>
              <a:r>
                <a:rPr lang="en-US" altLang="zh-CN" sz="1800" smtClean="0">
                  <a:solidFill>
                    <a:srgbClr val="0000FF"/>
                  </a:solidFill>
                  <a:ea typeface="楷体" pitchFamily="49" charset="-122"/>
                  <a:cs typeface="Times New Roman" pitchFamily="18" charset="0"/>
                </a:rPr>
                <a:t>dist</a:t>
              </a:r>
              <a:r>
                <a:rPr lang="zh-CN" altLang="en-US" sz="1800" smtClean="0">
                  <a:solidFill>
                    <a:srgbClr val="0000FF"/>
                  </a:solidFill>
                  <a:ea typeface="楷体" pitchFamily="49" charset="-122"/>
                  <a:cs typeface="Times New Roman" pitchFamily="18" charset="0"/>
                </a:rPr>
                <a:t>最小的顶点</a:t>
              </a:r>
              <a:r>
                <a:rPr lang="en-US" altLang="zh-CN" sz="1800" i="1" smtClean="0">
                  <a:solidFill>
                    <a:srgbClr val="0000FF"/>
                  </a:solidFill>
                  <a:ea typeface="楷体" pitchFamily="49" charset="-122"/>
                  <a:cs typeface="Times New Roman" pitchFamily="18" charset="0"/>
                </a:rPr>
                <a:t>u</a:t>
              </a:r>
              <a:endParaRPr lang="zh-CN" altLang="en-US" sz="1800" i="1" smtClean="0">
                <a:solidFill>
                  <a:srgbClr val="0000FF"/>
                </a:solidFill>
                <a:ea typeface="楷体" pitchFamily="49" charset="-122"/>
                <a:cs typeface="Times New Roman" pitchFamily="18"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2" name="组合 21"/>
          <p:cNvGrpSpPr/>
          <p:nvPr/>
        </p:nvGrpSpPr>
        <p:grpSpPr>
          <a:xfrm>
            <a:off x="5214942" y="2000240"/>
            <a:ext cx="3643338" cy="2642280"/>
            <a:chOff x="5214942" y="1500180"/>
            <a:chExt cx="3643338" cy="1981710"/>
          </a:xfrm>
        </p:grpSpPr>
        <p:sp>
          <p:nvSpPr>
            <p:cNvPr id="15" name="TextBox 14"/>
            <p:cNvSpPr txBox="1"/>
            <p:nvPr/>
          </p:nvSpPr>
          <p:spPr>
            <a:xfrm>
              <a:off x="5929322" y="1500180"/>
              <a:ext cx="221457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itchFamily="49" charset="-122"/>
                  <a:cs typeface="Times New Roman" pitchFamily="18" charset="0"/>
                </a:rPr>
                <a:t>考察所有从</a:t>
              </a:r>
              <a:r>
                <a:rPr lang="en-US" altLang="zh-CN" sz="1800" i="1" smtClean="0">
                  <a:solidFill>
                    <a:srgbClr val="0000FF"/>
                  </a:solidFill>
                  <a:ea typeface="楷体" pitchFamily="49" charset="-122"/>
                  <a:cs typeface="Times New Roman" pitchFamily="18" charset="0"/>
                </a:rPr>
                <a:t>u</a:t>
              </a:r>
              <a:r>
                <a:rPr lang="zh-CN" altLang="en-US" sz="1800" smtClean="0">
                  <a:solidFill>
                    <a:srgbClr val="0000FF"/>
                  </a:solidFill>
                  <a:ea typeface="楷体" pitchFamily="49" charset="-122"/>
                  <a:cs typeface="Times New Roman" pitchFamily="18" charset="0"/>
                </a:rPr>
                <a:t>有出边的顶点</a:t>
              </a:r>
              <a:r>
                <a:rPr lang="en-US" altLang="zh-CN" sz="1800" i="1" smtClean="0">
                  <a:solidFill>
                    <a:srgbClr val="0000FF"/>
                  </a:solidFill>
                  <a:ea typeface="楷体" pitchFamily="49" charset="-122"/>
                  <a:cs typeface="Times New Roman" pitchFamily="18" charset="0"/>
                </a:rPr>
                <a:t>j</a:t>
              </a:r>
              <a:r>
                <a:rPr lang="zh-CN" altLang="en-US" sz="1800" smtClean="0">
                  <a:solidFill>
                    <a:srgbClr val="0000FF"/>
                  </a:solidFill>
                  <a:ea typeface="楷体" pitchFamily="49" charset="-122"/>
                  <a:cs typeface="Times New Roman" pitchFamily="18" charset="0"/>
                </a:rPr>
                <a:t>，调整：</a:t>
              </a:r>
              <a:endParaRPr lang="zh-CN" altLang="en-US" sz="1800" i="1" smtClean="0">
                <a:solidFill>
                  <a:srgbClr val="0000FF"/>
                </a:solidFill>
                <a:ea typeface="楷体" pitchFamily="49" charset="-122"/>
                <a:cs typeface="Times New Roman" pitchFamily="18" charset="0"/>
              </a:endParaRPr>
            </a:p>
          </p:txBody>
        </p:sp>
        <p:sp>
          <p:nvSpPr>
            <p:cNvPr id="16" name="TextBox 15"/>
            <p:cNvSpPr txBox="1"/>
            <p:nvPr/>
          </p:nvSpPr>
          <p:spPr>
            <a:xfrm>
              <a:off x="5786446" y="2354658"/>
              <a:ext cx="3071834"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Times New Roman" pitchFamily="18" charset="0"/>
                  <a:ea typeface="楷体" pitchFamily="49" charset="-122"/>
                  <a:cs typeface="Times New Roman" pitchFamily="18" charset="0"/>
                </a:rPr>
                <a:t>若</a:t>
              </a:r>
              <a:r>
                <a:rPr lang="en-US" altLang="zh-CN" sz="1800" smtClean="0">
                  <a:solidFill>
                    <a:schemeClr val="bg1"/>
                  </a:solidFill>
                  <a:latin typeface="Times New Roman" pitchFamily="18" charset="0"/>
                  <a:ea typeface="楷体" pitchFamily="49" charset="-122"/>
                  <a:cs typeface="Times New Roman" pitchFamily="18" charset="0"/>
                </a:rPr>
                <a:t>dist[</a:t>
              </a:r>
              <a:r>
                <a:rPr lang="en-US" altLang="zh-CN" sz="1800" i="1" smtClean="0">
                  <a:solidFill>
                    <a:schemeClr val="bg1"/>
                  </a:solidFill>
                  <a:latin typeface="Times New Roman" pitchFamily="18" charset="0"/>
                  <a:ea typeface="楷体" pitchFamily="49" charset="-122"/>
                  <a:cs typeface="Times New Roman" pitchFamily="18" charset="0"/>
                </a:rPr>
                <a:t>u</a:t>
              </a:r>
              <a:r>
                <a:rPr lang="en-US" altLang="zh-CN"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u</a:t>
              </a:r>
              <a:r>
                <a:rPr lang="zh-CN" altLang="en-US"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j</a:t>
              </a:r>
              <a:r>
                <a:rPr lang="en-US" altLang="zh-CN" sz="1800" smtClean="0">
                  <a:solidFill>
                    <a:schemeClr val="bg1"/>
                  </a:solidFill>
                  <a:latin typeface="Times New Roman" pitchFamily="18" charset="0"/>
                  <a:ea typeface="楷体" pitchFamily="49" charset="-122"/>
                  <a:cs typeface="Times New Roman" pitchFamily="18" charset="0"/>
                </a:rPr>
                <a:t>)</a:t>
              </a:r>
              <a:r>
                <a:rPr lang="zh-CN" altLang="en-US" sz="1800" smtClean="0">
                  <a:solidFill>
                    <a:schemeClr val="bg1"/>
                  </a:solidFill>
                  <a:latin typeface="Times New Roman" pitchFamily="18" charset="0"/>
                  <a:ea typeface="楷体" pitchFamily="49" charset="-122"/>
                  <a:cs typeface="Times New Roman" pitchFamily="18" charset="0"/>
                </a:rPr>
                <a:t>权值</a:t>
              </a:r>
              <a:r>
                <a:rPr lang="en-US" altLang="zh-CN" sz="1800" smtClean="0">
                  <a:solidFill>
                    <a:schemeClr val="bg1"/>
                  </a:solidFill>
                  <a:latin typeface="Times New Roman" pitchFamily="18" charset="0"/>
                  <a:ea typeface="楷体" pitchFamily="49" charset="-122"/>
                  <a:cs typeface="Times New Roman" pitchFamily="18" charset="0"/>
                </a:rPr>
                <a:t>&lt;dist[</a:t>
              </a:r>
              <a:r>
                <a:rPr lang="en-US" altLang="zh-CN" sz="1800" i="1" smtClean="0">
                  <a:solidFill>
                    <a:schemeClr val="bg1"/>
                  </a:solidFill>
                  <a:latin typeface="Times New Roman" pitchFamily="18" charset="0"/>
                  <a:ea typeface="楷体" pitchFamily="49" charset="-122"/>
                  <a:cs typeface="Times New Roman" pitchFamily="18" charset="0"/>
                </a:rPr>
                <a:t>j</a:t>
              </a:r>
              <a:r>
                <a:rPr lang="en-US" altLang="zh-CN" sz="1800" smtClean="0">
                  <a:solidFill>
                    <a:schemeClr val="bg1"/>
                  </a:solidFill>
                  <a:latin typeface="Times New Roman" pitchFamily="18" charset="0"/>
                  <a:ea typeface="楷体" pitchFamily="49" charset="-122"/>
                  <a:cs typeface="Times New Roman" pitchFamily="18" charset="0"/>
                </a:rPr>
                <a:t>]</a:t>
              </a:r>
              <a:r>
                <a:rPr lang="zh-CN" altLang="en-US" sz="1800" smtClean="0">
                  <a:solidFill>
                    <a:schemeClr val="bg1"/>
                  </a:solidFill>
                  <a:latin typeface="Times New Roman" pitchFamily="18" charset="0"/>
                  <a:ea typeface="楷体" pitchFamily="49" charset="-122"/>
                  <a:cs typeface="Times New Roman" pitchFamily="18" charset="0"/>
                </a:rPr>
                <a:t> ：</a:t>
              </a:r>
              <a:endParaRPr lang="en-US" altLang="zh-CN" sz="1800" smtClean="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smtClean="0">
                  <a:solidFill>
                    <a:schemeClr val="bg1"/>
                  </a:solidFill>
                  <a:latin typeface="Times New Roman" pitchFamily="18" charset="0"/>
                  <a:ea typeface="楷体" pitchFamily="49" charset="-122"/>
                  <a:cs typeface="Times New Roman" pitchFamily="18" charset="0"/>
                </a:rPr>
                <a:t>     dist[</a:t>
              </a:r>
              <a:r>
                <a:rPr lang="en-US" altLang="zh-CN" sz="1800" i="1" smtClean="0">
                  <a:solidFill>
                    <a:schemeClr val="bg1"/>
                  </a:solidFill>
                  <a:latin typeface="Times New Roman" pitchFamily="18" charset="0"/>
                  <a:ea typeface="楷体" pitchFamily="49" charset="-122"/>
                  <a:cs typeface="Times New Roman" pitchFamily="18" charset="0"/>
                </a:rPr>
                <a:t>j</a:t>
              </a:r>
              <a:r>
                <a:rPr lang="en-US" altLang="zh-CN" sz="1800" smtClean="0">
                  <a:solidFill>
                    <a:schemeClr val="bg1"/>
                  </a:solidFill>
                  <a:latin typeface="Times New Roman" pitchFamily="18" charset="0"/>
                  <a:ea typeface="楷体" pitchFamily="49" charset="-122"/>
                  <a:cs typeface="Times New Roman" pitchFamily="18" charset="0"/>
                </a:rPr>
                <a:t>]= dist[</a:t>
              </a:r>
              <a:r>
                <a:rPr lang="en-US" altLang="zh-CN" sz="1800" i="1" smtClean="0">
                  <a:solidFill>
                    <a:schemeClr val="bg1"/>
                  </a:solidFill>
                  <a:latin typeface="Times New Roman" pitchFamily="18" charset="0"/>
                  <a:ea typeface="楷体" pitchFamily="49" charset="-122"/>
                  <a:cs typeface="Times New Roman" pitchFamily="18" charset="0"/>
                </a:rPr>
                <a:t>u</a:t>
              </a:r>
              <a:r>
                <a:rPr lang="en-US" altLang="zh-CN"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u</a:t>
              </a:r>
              <a:r>
                <a:rPr lang="zh-CN" altLang="en-US"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j</a:t>
              </a:r>
              <a:r>
                <a:rPr lang="en-US" altLang="zh-CN" sz="1800" smtClean="0">
                  <a:solidFill>
                    <a:schemeClr val="bg1"/>
                  </a:solidFill>
                  <a:latin typeface="Times New Roman" pitchFamily="18" charset="0"/>
                  <a:ea typeface="楷体" pitchFamily="49" charset="-122"/>
                  <a:cs typeface="Times New Roman" pitchFamily="18" charset="0"/>
                </a:rPr>
                <a:t>)</a:t>
              </a:r>
              <a:r>
                <a:rPr lang="zh-CN" altLang="en-US" sz="1800" smtClean="0">
                  <a:solidFill>
                    <a:schemeClr val="bg1"/>
                  </a:solidFill>
                  <a:latin typeface="Times New Roman" pitchFamily="18" charset="0"/>
                  <a:ea typeface="楷体" pitchFamily="49" charset="-122"/>
                  <a:cs typeface="Times New Roman" pitchFamily="18" charset="0"/>
                </a:rPr>
                <a:t>权值</a:t>
              </a:r>
              <a:endParaRPr lang="en-US" altLang="zh-CN" sz="1800" smtClean="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smtClean="0">
                  <a:solidFill>
                    <a:schemeClr val="bg1"/>
                  </a:solidFill>
                  <a:latin typeface="Times New Roman" pitchFamily="18" charset="0"/>
                  <a:ea typeface="楷体" pitchFamily="49" charset="-122"/>
                  <a:cs typeface="Times New Roman" pitchFamily="18" charset="0"/>
                </a:rPr>
                <a:t>     path[</a:t>
              </a:r>
              <a:r>
                <a:rPr lang="en-US" altLang="zh-CN" sz="1800" i="1" smtClean="0">
                  <a:solidFill>
                    <a:schemeClr val="bg1"/>
                  </a:solidFill>
                  <a:latin typeface="Times New Roman" pitchFamily="18" charset="0"/>
                  <a:ea typeface="楷体" pitchFamily="49" charset="-122"/>
                  <a:cs typeface="Times New Roman" pitchFamily="18" charset="0"/>
                </a:rPr>
                <a:t>j</a:t>
              </a:r>
              <a:r>
                <a:rPr lang="en-US" altLang="zh-CN" sz="1800" smtClean="0">
                  <a:solidFill>
                    <a:schemeClr val="bg1"/>
                  </a:solidFill>
                  <a:latin typeface="Times New Roman" pitchFamily="18" charset="0"/>
                  <a:ea typeface="楷体" pitchFamily="49" charset="-122"/>
                  <a:cs typeface="Times New Roman" pitchFamily="18" charset="0"/>
                </a:rPr>
                <a:t>]=</a:t>
              </a:r>
              <a:r>
                <a:rPr lang="en-US" altLang="zh-CN" sz="1800" i="1" smtClean="0">
                  <a:solidFill>
                    <a:schemeClr val="bg1"/>
                  </a:solidFill>
                  <a:latin typeface="Times New Roman" pitchFamily="18" charset="0"/>
                  <a:ea typeface="楷体" pitchFamily="49" charset="-122"/>
                  <a:cs typeface="Times New Roman" pitchFamily="18" charset="0"/>
                </a:rPr>
                <a:t>u</a:t>
              </a:r>
            </a:p>
            <a:p>
              <a:pPr algn="l">
                <a:lnSpc>
                  <a:spcPts val="2200"/>
                </a:lnSpc>
                <a:spcBef>
                  <a:spcPts val="0"/>
                </a:spcBef>
              </a:pPr>
              <a:r>
                <a:rPr lang="zh-CN" altLang="en-US" sz="1800" smtClean="0">
                  <a:solidFill>
                    <a:schemeClr val="bg1"/>
                  </a:solidFill>
                  <a:latin typeface="Times New Roman" pitchFamily="18" charset="0"/>
                  <a:ea typeface="楷体" pitchFamily="49" charset="-122"/>
                  <a:cs typeface="Times New Roman" pitchFamily="18" charset="0"/>
                </a:rPr>
                <a:t>否则：</a:t>
              </a:r>
              <a:endParaRPr lang="en-US" altLang="zh-CN" sz="1800" smtClean="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smtClean="0">
                  <a:solidFill>
                    <a:schemeClr val="bg1"/>
                  </a:solidFill>
                  <a:latin typeface="Times New Roman" pitchFamily="18" charset="0"/>
                  <a:ea typeface="楷体" pitchFamily="49" charset="-122"/>
                  <a:cs typeface="Times New Roman" pitchFamily="18" charset="0"/>
                </a:rPr>
                <a:t>     </a:t>
              </a:r>
              <a:r>
                <a:rPr lang="zh-CN" altLang="en-US" sz="1800" smtClean="0">
                  <a:solidFill>
                    <a:schemeClr val="bg1"/>
                  </a:solidFill>
                  <a:latin typeface="Times New Roman" pitchFamily="18" charset="0"/>
                  <a:ea typeface="楷体" pitchFamily="49" charset="-122"/>
                  <a:cs typeface="Times New Roman" pitchFamily="18"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9" name="TextBox 18"/>
          <p:cNvSpPr txBox="1"/>
          <p:nvPr/>
        </p:nvSpPr>
        <p:spPr>
          <a:xfrm>
            <a:off x="500034" y="5619765"/>
            <a:ext cx="3929090" cy="477054"/>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ea typeface="楷体" pitchFamily="49" charset="-122"/>
                <a:cs typeface="Times New Roman" pitchFamily="18" charset="0"/>
              </a:rPr>
              <a:t>直到</a:t>
            </a:r>
            <a:r>
              <a:rPr lang="en-US" altLang="zh-CN" sz="1800" smtClean="0">
                <a:solidFill>
                  <a:srgbClr val="0000FF"/>
                </a:solidFill>
                <a:ea typeface="楷体" pitchFamily="49" charset="-122"/>
                <a:cs typeface="Times New Roman" pitchFamily="18" charset="0"/>
              </a:rPr>
              <a:t>S=V     </a:t>
            </a:r>
            <a:r>
              <a:rPr lang="zh-CN" altLang="en-US" sz="1800" smtClean="0">
                <a:solidFill>
                  <a:srgbClr val="0000FF"/>
                </a:solidFill>
                <a:ea typeface="楷体" pitchFamily="49" charset="-122"/>
                <a:cs typeface="Times New Roman" pitchFamily="18" charset="0"/>
              </a:rPr>
              <a:t>时间复杂度：</a:t>
            </a:r>
            <a:r>
              <a:rPr lang="en-US" altLang="zh-CN" sz="1800" smtClean="0">
                <a:solidFill>
                  <a:srgbClr val="0000FF"/>
                </a:solidFill>
                <a:ea typeface="楷体" pitchFamily="49" charset="-122"/>
                <a:cs typeface="Times New Roman" pitchFamily="18" charset="0"/>
              </a:rPr>
              <a:t>O(</a:t>
            </a:r>
            <a:r>
              <a:rPr lang="en-US" altLang="zh-CN" sz="1800" i="1" smtClean="0">
                <a:solidFill>
                  <a:srgbClr val="0000FF"/>
                </a:solidFill>
                <a:ea typeface="楷体" pitchFamily="49" charset="-122"/>
                <a:cs typeface="Times New Roman" pitchFamily="18" charset="0"/>
              </a:rPr>
              <a:t>n</a:t>
            </a:r>
            <a:r>
              <a:rPr lang="en-US" altLang="zh-CN" sz="1800" baseline="30000" smtClean="0">
                <a:solidFill>
                  <a:srgbClr val="0000FF"/>
                </a:solidFill>
                <a:ea typeface="楷体" pitchFamily="49" charset="-122"/>
                <a:cs typeface="Times New Roman" pitchFamily="18" charset="0"/>
              </a:rPr>
              <a:t>2</a:t>
            </a:r>
            <a:r>
              <a:rPr lang="en-US" altLang="zh-CN" sz="1800" smtClean="0">
                <a:solidFill>
                  <a:srgbClr val="0000FF"/>
                </a:solidFill>
                <a:ea typeface="楷体" pitchFamily="49" charset="-122"/>
                <a:cs typeface="Times New Roman" pitchFamily="18" charset="0"/>
              </a:rPr>
              <a:t>)</a:t>
            </a:r>
            <a:endParaRPr lang="zh-CN" altLang="en-US" sz="1800" smtClean="0">
              <a:solidFill>
                <a:srgbClr val="0000FF"/>
              </a:solidFill>
              <a:ea typeface="楷体" pitchFamily="49" charset="-122"/>
              <a:cs typeface="Times New Roman" pitchFamily="18" charset="0"/>
            </a:endParaRPr>
          </a:p>
        </p:txBody>
      </p:sp>
      <p:sp>
        <p:nvSpPr>
          <p:cNvPr id="24" name="灯片编号占位符 23"/>
          <p:cNvSpPr>
            <a:spLocks noGrp="1"/>
          </p:cNvSpPr>
          <p:nvPr>
            <p:ph type="sldNum" sz="quarter" idx="12"/>
          </p:nvPr>
        </p:nvSpPr>
        <p:spPr/>
        <p:txBody>
          <a:bodyPr/>
          <a:lstStyle/>
          <a:p>
            <a:fld id="{36E68863-33C2-4D6D-B9FA-F4917E910219}" type="slidenum">
              <a:rPr lang="en-US" altLang="zh-CN" smtClean="0"/>
              <a:pPr/>
              <a:t>7</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358114" cy="2015936"/>
          </a:xfrm>
          <a:prstGeom prst="rect">
            <a:avLst/>
          </a:prstGeom>
          <a:noFill/>
        </p:spPr>
        <p:txBody>
          <a:bodyPr wrap="square" rtlCol="0">
            <a:spAutoFit/>
          </a:bodyPr>
          <a:lstStyle/>
          <a:p>
            <a:pPr algn="l">
              <a:lnSpc>
                <a:spcPts val="3000"/>
              </a:lnSpc>
              <a:spcBef>
                <a:spcPts val="0"/>
              </a:spcBef>
            </a:pPr>
            <a:r>
              <a:rPr lang="en-US" sz="2000" smtClean="0">
                <a:solidFill>
                  <a:srgbClr val="0000FF"/>
                </a:solidFill>
                <a:ea typeface="楷体" pitchFamily="49" charset="-122"/>
                <a:cs typeface="Times New Roman" pitchFamily="18" charset="0"/>
              </a:rPr>
              <a:t>Dijkstra</a:t>
            </a:r>
            <a:r>
              <a:rPr lang="zh-CN" altLang="en-US" sz="2000" smtClean="0">
                <a:solidFill>
                  <a:srgbClr val="0000FF"/>
                </a:solidFill>
                <a:ea typeface="楷体" pitchFamily="49" charset="-122"/>
                <a:cs typeface="Times New Roman" pitchFamily="18" charset="0"/>
              </a:rPr>
              <a:t>算法是（ ）方法求出图中从源点到其余顶点最短路径的。</a:t>
            </a:r>
          </a:p>
          <a:p>
            <a:pPr algn="l">
              <a:lnSpc>
                <a:spcPts val="3000"/>
              </a:lnSpc>
              <a:spcBef>
                <a:spcPts val="0"/>
              </a:spcBef>
            </a:pPr>
            <a:r>
              <a:rPr lang="pt-BR" sz="2000" smtClean="0">
                <a:solidFill>
                  <a:srgbClr val="0000FF"/>
                </a:solidFill>
                <a:ea typeface="楷体" pitchFamily="49" charset="-122"/>
                <a:cs typeface="Times New Roman" pitchFamily="18" charset="0"/>
              </a:rPr>
              <a:t>A.</a:t>
            </a:r>
            <a:r>
              <a:rPr lang="zh-CN" altLang="en-US" sz="2000" smtClean="0">
                <a:solidFill>
                  <a:srgbClr val="0000FF"/>
                </a:solidFill>
                <a:ea typeface="楷体" pitchFamily="49" charset="-122"/>
                <a:cs typeface="Times New Roman" pitchFamily="18" charset="0"/>
              </a:rPr>
              <a:t>按长度递减的顺序求出图的某顶点到其余顶点的最短路径</a:t>
            </a:r>
          </a:p>
          <a:p>
            <a:pPr algn="l">
              <a:lnSpc>
                <a:spcPts val="3000"/>
              </a:lnSpc>
              <a:spcBef>
                <a:spcPts val="0"/>
              </a:spcBef>
            </a:pPr>
            <a:r>
              <a:rPr lang="pt-BR" sz="2000" smtClean="0">
                <a:solidFill>
                  <a:srgbClr val="0000FF"/>
                </a:solidFill>
                <a:ea typeface="楷体" pitchFamily="49" charset="-122"/>
                <a:cs typeface="Times New Roman" pitchFamily="18" charset="0"/>
              </a:rPr>
              <a:t>B.</a:t>
            </a:r>
            <a:r>
              <a:rPr lang="zh-CN" altLang="en-US" sz="2000" smtClean="0">
                <a:solidFill>
                  <a:srgbClr val="0000FF"/>
                </a:solidFill>
                <a:ea typeface="楷体" pitchFamily="49" charset="-122"/>
                <a:cs typeface="Times New Roman" pitchFamily="18" charset="0"/>
              </a:rPr>
              <a:t>按长度递增的顺序求出图的某顶点到其余顶点的最短路径</a:t>
            </a:r>
          </a:p>
          <a:p>
            <a:pPr algn="l">
              <a:lnSpc>
                <a:spcPts val="3000"/>
              </a:lnSpc>
              <a:spcBef>
                <a:spcPts val="0"/>
              </a:spcBef>
            </a:pPr>
            <a:r>
              <a:rPr lang="pt-BR" sz="2000" smtClean="0">
                <a:solidFill>
                  <a:srgbClr val="0000FF"/>
                </a:solidFill>
                <a:ea typeface="楷体" pitchFamily="49" charset="-122"/>
                <a:cs typeface="Times New Roman" pitchFamily="18" charset="0"/>
              </a:rPr>
              <a:t>C.</a:t>
            </a:r>
            <a:r>
              <a:rPr lang="zh-CN" altLang="en-US" sz="2000" smtClean="0">
                <a:solidFill>
                  <a:srgbClr val="0000FF"/>
                </a:solidFill>
                <a:ea typeface="楷体" pitchFamily="49" charset="-122"/>
                <a:cs typeface="Times New Roman" pitchFamily="18" charset="0"/>
              </a:rPr>
              <a:t>通过深度优先遍历求出图中某顶点到其余顶点的最短路径</a:t>
            </a:r>
          </a:p>
          <a:p>
            <a:pPr algn="l">
              <a:lnSpc>
                <a:spcPts val="3000"/>
              </a:lnSpc>
              <a:spcBef>
                <a:spcPts val="0"/>
              </a:spcBef>
            </a:pPr>
            <a:r>
              <a:rPr lang="pt-BR" sz="2000" smtClean="0">
                <a:solidFill>
                  <a:srgbClr val="0000FF"/>
                </a:solidFill>
                <a:ea typeface="楷体" pitchFamily="49" charset="-122"/>
                <a:cs typeface="Times New Roman" pitchFamily="18" charset="0"/>
              </a:rPr>
              <a:t>D.</a:t>
            </a:r>
            <a:r>
              <a:rPr lang="zh-CN" altLang="en-US" sz="2000" smtClean="0">
                <a:solidFill>
                  <a:srgbClr val="0000FF"/>
                </a:solidFill>
                <a:ea typeface="楷体" pitchFamily="49" charset="-122"/>
                <a:cs typeface="Times New Roman" pitchFamily="18" charset="0"/>
              </a:rPr>
              <a:t>通过广度优先遍历求出图中某顶点到其余顶点的最短路径</a:t>
            </a:r>
          </a:p>
        </p:txBody>
      </p:sp>
      <p:sp>
        <p:nvSpPr>
          <p:cNvPr id="14" name="TextBox 13"/>
          <p:cNvSpPr txBox="1"/>
          <p:nvPr/>
        </p:nvSpPr>
        <p:spPr>
          <a:xfrm>
            <a:off x="7715272" y="2000240"/>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grpSp>
        <p:nvGrpSpPr>
          <p:cNvPr id="16" name="组合 15"/>
          <p:cNvGrpSpPr/>
          <p:nvPr/>
        </p:nvGrpSpPr>
        <p:grpSpPr>
          <a:xfrm>
            <a:off x="1000100" y="4000504"/>
            <a:ext cx="5643602" cy="1905013"/>
            <a:chOff x="571472" y="2714626"/>
            <a:chExt cx="5643602" cy="1428760"/>
          </a:xfrm>
        </p:grpSpPr>
        <p:sp>
          <p:nvSpPr>
            <p:cNvPr id="12" name="椭圆 11"/>
            <p:cNvSpPr/>
            <p:nvPr/>
          </p:nvSpPr>
          <p:spPr>
            <a:xfrm>
              <a:off x="571472" y="3214692"/>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smtClean="0">
                  <a:solidFill>
                    <a:srgbClr val="0000FF"/>
                  </a:solidFill>
                  <a:latin typeface="Times New Roman" pitchFamily="18" charset="0"/>
                  <a:cs typeface="Times New Roman" pitchFamily="18" charset="0"/>
                </a:rPr>
                <a:t>S</a:t>
              </a:r>
              <a:endParaRPr lang="zh-CN" altLang="en-US" i="1">
                <a:solidFill>
                  <a:srgbClr val="0000FF"/>
                </a:solidFill>
                <a:latin typeface="Times New Roman" pitchFamily="18" charset="0"/>
                <a:cs typeface="Times New Roman" pitchFamily="18" charset="0"/>
              </a:endParaRPr>
            </a:p>
          </p:txBody>
        </p:sp>
        <p:sp>
          <p:nvSpPr>
            <p:cNvPr id="13" name="TextBox 12"/>
            <p:cNvSpPr txBox="1"/>
            <p:nvPr/>
          </p:nvSpPr>
          <p:spPr>
            <a:xfrm>
              <a:off x="642910" y="2714626"/>
              <a:ext cx="2428892" cy="35779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加入</a:t>
              </a:r>
              <a:r>
                <a:rPr lang="en-US" altLang="zh-CN" sz="2000" smtClean="0">
                  <a:solidFill>
                    <a:srgbClr val="0000FF"/>
                  </a:solidFill>
                  <a:ea typeface="楷体" pitchFamily="49" charset="-122"/>
                  <a:cs typeface="Times New Roman" pitchFamily="18" charset="0"/>
                </a:rPr>
                <a:t>S</a:t>
              </a:r>
              <a:r>
                <a:rPr lang="zh-CN" altLang="en-US" sz="2000" smtClean="0">
                  <a:solidFill>
                    <a:srgbClr val="0000FF"/>
                  </a:solidFill>
                  <a:ea typeface="楷体" pitchFamily="49" charset="-122"/>
                  <a:cs typeface="Times New Roman" pitchFamily="18" charset="0"/>
                </a:rPr>
                <a:t>集合的顶点：</a:t>
              </a:r>
            </a:p>
          </p:txBody>
        </p:sp>
        <p:sp>
          <p:nvSpPr>
            <p:cNvPr id="15" name="TextBox 14"/>
            <p:cNvSpPr txBox="1"/>
            <p:nvPr/>
          </p:nvSpPr>
          <p:spPr>
            <a:xfrm>
              <a:off x="1571604" y="3214692"/>
              <a:ext cx="4643470"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0000FF"/>
                  </a:solidFill>
                  <a:ea typeface="微软雅黑" pitchFamily="34" charset="-122"/>
                  <a:cs typeface="Times New Roman" pitchFamily="18" charset="0"/>
                </a:rPr>
                <a:t>最短路径不再改变</a:t>
              </a:r>
              <a:endParaRPr lang="en-US" altLang="zh-CN" sz="1800" smtClean="0">
                <a:solidFill>
                  <a:srgbClr val="0000FF"/>
                </a:solidFill>
                <a:ea typeface="微软雅黑" pitchFamily="34" charset="-122"/>
                <a:cs typeface="Times New Roman" pitchFamily="18" charset="0"/>
              </a:endParaRPr>
            </a:p>
            <a:p>
              <a:pPr marL="457200" indent="-457200" algn="l">
                <a:lnSpc>
                  <a:spcPts val="3000"/>
                </a:lnSpc>
                <a:spcBef>
                  <a:spcPts val="0"/>
                </a:spcBef>
                <a:buBlip>
                  <a:blip r:embed="rId2"/>
                </a:buBlip>
              </a:pPr>
              <a:r>
                <a:rPr lang="zh-CN" altLang="en-US" sz="1800" smtClean="0">
                  <a:solidFill>
                    <a:srgbClr val="0000FF"/>
                  </a:solidFill>
                  <a:ea typeface="微软雅黑" pitchFamily="34" charset="-122"/>
                  <a:cs typeface="Times New Roman" pitchFamily="18" charset="0"/>
                </a:rPr>
                <a:t>越后加入的顶点，</a:t>
              </a:r>
              <a:r>
                <a:rPr lang="en-US" altLang="zh-CN" sz="1800" smtClean="0">
                  <a:solidFill>
                    <a:srgbClr val="0000FF"/>
                  </a:solidFill>
                  <a:ea typeface="微软雅黑" pitchFamily="34" charset="-122"/>
                  <a:cs typeface="Times New Roman" pitchFamily="18" charset="0"/>
                </a:rPr>
                <a:t>dist</a:t>
              </a:r>
              <a:r>
                <a:rPr lang="zh-CN" altLang="en-US" sz="1800" smtClean="0">
                  <a:solidFill>
                    <a:srgbClr val="0000FF"/>
                  </a:solidFill>
                  <a:ea typeface="微软雅黑" pitchFamily="34" charset="-122"/>
                  <a:cs typeface="Times New Roman" pitchFamily="18" charset="0"/>
                </a:rPr>
                <a:t>越长</a:t>
              </a:r>
            </a:p>
          </p:txBody>
        </p:sp>
      </p:grpSp>
      <p:pic>
        <p:nvPicPr>
          <p:cNvPr id="11" name="Picture 2"/>
          <p:cNvPicPr>
            <a:picLocks noChangeAspect="1" noChangeArrowheads="1"/>
          </p:cNvPicPr>
          <p:nvPr/>
        </p:nvPicPr>
        <p:blipFill>
          <a:blip r:embed="rId3" cstate="print"/>
          <a:srcRect/>
          <a:stretch>
            <a:fillRect/>
          </a:stretch>
        </p:blipFill>
        <p:spPr bwMode="auto">
          <a:xfrm>
            <a:off x="142844" y="1047734"/>
            <a:ext cx="785818" cy="1006759"/>
          </a:xfrm>
          <a:prstGeom prst="rect">
            <a:avLst/>
          </a:prstGeom>
          <a:ln>
            <a:noFill/>
          </a:ln>
          <a:effectLst>
            <a:softEdge rad="112500"/>
          </a:effectLst>
        </p:spPr>
      </p:pic>
      <p:sp>
        <p:nvSpPr>
          <p:cNvPr id="18" name="灯片编号占位符 17"/>
          <p:cNvSpPr>
            <a:spLocks noGrp="1"/>
          </p:cNvSpPr>
          <p:nvPr>
            <p:ph type="sldNum" sz="quarter" idx="12"/>
          </p:nvPr>
        </p:nvSpPr>
        <p:spPr/>
        <p:txBody>
          <a:bodyPr/>
          <a:lstStyle/>
          <a:p>
            <a:fld id="{36E68863-33C2-4D6D-B9FA-F4917E910219}" type="slidenum">
              <a:rPr lang="en-US" altLang="zh-CN" smtClean="0"/>
              <a:pPr/>
              <a:t>8</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99629"/>
            <a:ext cx="7715304" cy="2400657"/>
          </a:xfrm>
          <a:prstGeom prst="rect">
            <a:avLst/>
          </a:prstGeom>
          <a:noFill/>
        </p:spPr>
        <p:txBody>
          <a:bodyPr wrap="square" rtlCol="0">
            <a:spAutoFit/>
          </a:bodyPr>
          <a:lstStyle/>
          <a:p>
            <a:pPr algn="l"/>
            <a:r>
              <a:rPr lang="zh-CN" altLang="en-US" sz="2000" smtClean="0">
                <a:solidFill>
                  <a:srgbClr val="0000FF"/>
                </a:solidFill>
                <a:ea typeface="楷体" pitchFamily="49" charset="-122"/>
                <a:cs typeface="Times New Roman" pitchFamily="18" charset="0"/>
              </a:rPr>
              <a:t>以下叙述正确的是（  ）。</a:t>
            </a:r>
          </a:p>
          <a:p>
            <a:pPr algn="l"/>
            <a:r>
              <a:rPr lang="en-US" sz="2000" smtClean="0">
                <a:solidFill>
                  <a:srgbClr val="0000FF"/>
                </a:solidFill>
                <a:ea typeface="楷体" pitchFamily="49" charset="-122"/>
                <a:cs typeface="Times New Roman" pitchFamily="18" charset="0"/>
              </a:rPr>
              <a:t>A. </a:t>
            </a:r>
            <a:r>
              <a:rPr lang="zh-CN" altLang="en-US" sz="2000" smtClean="0">
                <a:solidFill>
                  <a:srgbClr val="0000FF"/>
                </a:solidFill>
                <a:ea typeface="楷体" pitchFamily="49" charset="-122"/>
                <a:cs typeface="Times New Roman" pitchFamily="18" charset="0"/>
              </a:rPr>
              <a:t>最短路径一定是简单路径</a:t>
            </a:r>
          </a:p>
          <a:p>
            <a:pPr algn="l"/>
            <a:r>
              <a:rPr lang="en-US" sz="2000" smtClean="0">
                <a:solidFill>
                  <a:srgbClr val="0000FF"/>
                </a:solidFill>
                <a:ea typeface="楷体" pitchFamily="49" charset="-122"/>
                <a:cs typeface="Times New Roman" pitchFamily="18" charset="0"/>
              </a:rPr>
              <a:t>B. Dijkstra</a:t>
            </a:r>
            <a:r>
              <a:rPr lang="zh-CN" altLang="en-US" sz="2000" smtClean="0">
                <a:solidFill>
                  <a:srgbClr val="0000FF"/>
                </a:solidFill>
                <a:ea typeface="楷体" pitchFamily="49" charset="-122"/>
                <a:cs typeface="Times New Roman" pitchFamily="18" charset="0"/>
              </a:rPr>
              <a:t>算法不适合有回路的带权图求最短路径</a:t>
            </a:r>
          </a:p>
          <a:p>
            <a:pPr algn="l"/>
            <a:r>
              <a:rPr lang="en-US" sz="2000" smtClean="0">
                <a:solidFill>
                  <a:srgbClr val="0000FF"/>
                </a:solidFill>
                <a:ea typeface="楷体" pitchFamily="49" charset="-122"/>
                <a:cs typeface="Times New Roman" pitchFamily="18" charset="0"/>
              </a:rPr>
              <a:t>C. Dijkstra</a:t>
            </a:r>
            <a:r>
              <a:rPr lang="zh-CN" altLang="en-US" sz="2000" smtClean="0">
                <a:solidFill>
                  <a:srgbClr val="0000FF"/>
                </a:solidFill>
                <a:ea typeface="楷体" pitchFamily="49" charset="-122"/>
                <a:cs typeface="Times New Roman" pitchFamily="18" charset="0"/>
              </a:rPr>
              <a:t>算法不适合求任意两个顶点的最短路径</a:t>
            </a:r>
          </a:p>
          <a:p>
            <a:pPr algn="l"/>
            <a:r>
              <a:rPr lang="en-US" sz="2000" smtClean="0">
                <a:solidFill>
                  <a:srgbClr val="0000FF"/>
                </a:solidFill>
                <a:ea typeface="楷体" pitchFamily="49" charset="-122"/>
                <a:cs typeface="Times New Roman" pitchFamily="18" charset="0"/>
              </a:rPr>
              <a:t>D. Floyd</a:t>
            </a:r>
            <a:r>
              <a:rPr lang="zh-CN" altLang="en-US" sz="2000" smtClean="0">
                <a:solidFill>
                  <a:srgbClr val="0000FF"/>
                </a:solidFill>
                <a:ea typeface="楷体" pitchFamily="49" charset="-122"/>
                <a:cs typeface="Times New Roman" pitchFamily="18" charset="0"/>
              </a:rPr>
              <a:t>算法求两个顶点的最短路径时，</a:t>
            </a:r>
            <a:r>
              <a:rPr lang="en-US" sz="2000" smtClean="0">
                <a:solidFill>
                  <a:srgbClr val="0000FF"/>
                </a:solidFill>
                <a:ea typeface="楷体" pitchFamily="49" charset="-122"/>
                <a:cs typeface="Times New Roman" pitchFamily="18" charset="0"/>
              </a:rPr>
              <a:t>path</a:t>
            </a:r>
            <a:r>
              <a:rPr lang="en-US" sz="2000" i="1" baseline="-25000" smtClean="0">
                <a:solidFill>
                  <a:srgbClr val="0000FF"/>
                </a:solidFill>
                <a:ea typeface="楷体" pitchFamily="49" charset="-122"/>
                <a:cs typeface="Times New Roman" pitchFamily="18" charset="0"/>
              </a:rPr>
              <a:t>k</a:t>
            </a:r>
            <a:r>
              <a:rPr lang="en-US" sz="2000" baseline="-25000" smtClean="0">
                <a:solidFill>
                  <a:srgbClr val="0000FF"/>
                </a:solidFill>
                <a:ea typeface="楷体" pitchFamily="49" charset="-122"/>
                <a:cs typeface="Times New Roman" pitchFamily="18" charset="0"/>
              </a:rPr>
              <a:t>-1</a:t>
            </a:r>
            <a:r>
              <a:rPr lang="zh-CN" altLang="en-US" sz="2000" smtClean="0">
                <a:solidFill>
                  <a:srgbClr val="0000FF"/>
                </a:solidFill>
                <a:ea typeface="楷体" pitchFamily="49" charset="-122"/>
                <a:cs typeface="Times New Roman" pitchFamily="18" charset="0"/>
              </a:rPr>
              <a:t>一定是</a:t>
            </a:r>
            <a:r>
              <a:rPr lang="en-US" sz="2000" smtClean="0">
                <a:solidFill>
                  <a:srgbClr val="0000FF"/>
                </a:solidFill>
                <a:ea typeface="楷体" pitchFamily="49" charset="-122"/>
                <a:cs typeface="Times New Roman" pitchFamily="18" charset="0"/>
              </a:rPr>
              <a:t>path</a:t>
            </a:r>
            <a:r>
              <a:rPr lang="en-US" sz="2000" i="1" baseline="-25000" smtClean="0">
                <a:solidFill>
                  <a:srgbClr val="0000FF"/>
                </a:solidFill>
                <a:ea typeface="楷体" pitchFamily="49" charset="-122"/>
                <a:cs typeface="Times New Roman" pitchFamily="18" charset="0"/>
              </a:rPr>
              <a:t>k</a:t>
            </a:r>
            <a:r>
              <a:rPr lang="zh-CN" altLang="en-US" sz="2000" smtClean="0">
                <a:solidFill>
                  <a:srgbClr val="0000FF"/>
                </a:solidFill>
                <a:ea typeface="楷体" pitchFamily="49" charset="-122"/>
                <a:cs typeface="Times New Roman" pitchFamily="18" charset="0"/>
              </a:rPr>
              <a:t>的子集</a:t>
            </a:r>
          </a:p>
        </p:txBody>
      </p:sp>
      <p:sp>
        <p:nvSpPr>
          <p:cNvPr id="5" name="TextBox 4"/>
          <p:cNvSpPr txBox="1"/>
          <p:nvPr/>
        </p:nvSpPr>
        <p:spPr>
          <a:xfrm>
            <a:off x="4572000" y="1371132"/>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214282" y="894879"/>
            <a:ext cx="785818" cy="1006759"/>
          </a:xfrm>
          <a:prstGeom prst="rect">
            <a:avLst/>
          </a:prstGeom>
          <a:ln>
            <a:noFill/>
          </a:ln>
          <a:effectLst>
            <a:softEdge rad="112500"/>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9</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3720</TotalTime>
  <Words>1211</Words>
  <Application>Microsoft PowerPoint</Application>
  <PresentationFormat>全屏显示(4:3)</PresentationFormat>
  <Paragraphs>197</Paragraphs>
  <Slides>19</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lenove</cp:lastModifiedBy>
  <cp:revision>1412</cp:revision>
  <dcterms:created xsi:type="dcterms:W3CDTF">2004-03-31T23:50:14Z</dcterms:created>
  <dcterms:modified xsi:type="dcterms:W3CDTF">2017-05-22T06:55:30Z</dcterms:modified>
</cp:coreProperties>
</file>