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62" r:id="rId2"/>
    <p:sldId id="463" r:id="rId3"/>
    <p:sldId id="464" r:id="rId4"/>
    <p:sldId id="465" r:id="rId5"/>
    <p:sldId id="467" r:id="rId6"/>
    <p:sldId id="469" r:id="rId7"/>
    <p:sldId id="470" r:id="rId8"/>
    <p:sldId id="487" r:id="rId9"/>
    <p:sldId id="489" r:id="rId10"/>
    <p:sldId id="488" r:id="rId11"/>
    <p:sldId id="472" r:id="rId12"/>
    <p:sldId id="473" r:id="rId13"/>
    <p:sldId id="490" r:id="rId14"/>
    <p:sldId id="523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458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3300"/>
    <a:srgbClr val="FF00FF"/>
    <a:srgbClr val="0000FF"/>
    <a:srgbClr val="0000CC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2405-2CA0-41A1-BD86-F9FE298D51AF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6D9D-9D19-402D-BF3B-BF63B6C4B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734801"/>
            <a:chOff x="1809773" y="3980215"/>
            <a:chExt cx="4032250" cy="1734801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10156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邻接矩阵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 邻接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表</a:t>
              </a: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存储</a:t>
            </a:r>
            <a:r>
              <a:rPr kumimoji="1"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结构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网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邻接表的存储空间为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n+e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83475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该边的终点编号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指向下一条边的指针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的权值等信息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Vertex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顶点信息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指向第一条边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;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图中顶点数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214422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边结点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857496"/>
            <a:ext cx="1571636" cy="1285884"/>
            <a:chOff x="6572264" y="2786058"/>
            <a:chExt cx="1571636" cy="1285884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邻接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</a:t>
              </a:r>
              <a:r>
                <a:rPr lang="zh-CN" alt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头结点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429132"/>
            <a:ext cx="1643074" cy="1285884"/>
            <a:chOff x="6572264" y="4357694"/>
            <a:chExt cx="1643074" cy="1285884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578502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图邻接表类型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i</a:t>
            </a:r>
            <a:endParaRPr lang="zh-CN" altLang="en-US" sz="2000" i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data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firstarc</a:t>
            </a:r>
            <a:endParaRPr lang="zh-CN" alt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4714876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adjvex</a:t>
            </a:r>
            <a:endParaRPr lang="zh-CN" alt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643570" y="114298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info</a:t>
            </a:r>
            <a:endParaRPr lang="zh-CN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nextarc</a:t>
            </a:r>
            <a:endParaRPr lang="zh-CN" altLang="en-US" sz="2000"/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77213" y="1523193"/>
            <a:ext cx="214314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27312" y="1584312"/>
            <a:ext cx="214314" cy="1889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5057807" y="1700229"/>
            <a:ext cx="38570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82890" y="1646651"/>
            <a:ext cx="385708" cy="1785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43691" y="1414477"/>
            <a:ext cx="385708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引用头结点：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adjlist[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引用头结点的指针域：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en-US" altLang="zh-CN" sz="2200" smtClean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adjlist[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.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firstarc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adjlist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逆邻接表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逆邻接表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429684" cy="14351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图的邻接矩阵和邻接表两种存储结构各有什么优缺点？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8.2.3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图基本运算算法设计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这里介绍创建图、输出图和销毁图的基本运算算法设计。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对于邻接矩阵实现相关算法十分容易的。下面讨论邻接表的相关算法设计。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根据邻接矩阵数组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、顶点个数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来建立图的邻接表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（采用邻接表指针方式）。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2785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CreateAdj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int i， j;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G=(AdjGraph *)malloc(sizeof(AdjGraph));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for (i=0;i&lt;n;i++)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G-&gt;adjlist[i].firstarc=NULL;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42881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检查邻接矩阵中每个元素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(j=n-1;j&gt;=0;j--)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if (A[i][j]!=0 &amp;&amp; A[i][j]!=INF)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存在一条边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p=(ArcNode *)malloc(sizeof(ArcNode));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创建一个结点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p-&gt;adjvex=j;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存放邻接点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p-&gt;weight=A[i][j];		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存放权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p-&gt;nextarc=G-&gt;adjlist[i].firstarc;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采用头插法插入结点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G-&gt;adjlist[i].firstarc=p;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G-&gt;n=n; G-&gt;e=n;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072494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DispAdj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输出邻接表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p=G-&gt;adjlist[i].firstarc;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printf("%3d: "，i);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printf("%3d[%d]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"，p-&gt;adjvex，p-&gt;weight);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∧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邻接矩阵是表示顶点之间相邻关系的矩阵。设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是具有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）个顶点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图，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顶点的编号依次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392612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阶方阵，其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578647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]=1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)∈E(G)   0: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]=1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&gt;∈E(G)  0: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其他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15370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DestroyAdj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*&amp;G)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销毁邻接表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 ArcNode *pre，*p;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扫描所有的单链表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pre=G-&gt;adjlist[i].firstarc;/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个单链表的首结点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(pre!=NULL)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p=pre-&gt;nextarc;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(p!=NULL)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个单链表的所有边结点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free(pre);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pre=p;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free(pre);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free(G);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释放头结点数组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8-2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对于具有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个顶点的图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）分析上述两个算法的时间复杂度。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）在图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中查找值不为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、不为∞的元素，找到这样的元素如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.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edges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，表示存在一条边，创建一个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adjvex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的边结点，采用头插法将它插入到第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个单链表中。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324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MatToList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g，AdjGraph *&amp;G)</a:t>
            </a: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将邻接矩阵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转换成邻接表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i，j;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G=(AdjGraph *)malloc(sizeof(AdjGraph));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(i=0;i&lt;g.n;i++)	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将邻接表中所有头结点的指针域置初值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G-&gt;adjlist[i].firstarc=NULL;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(i=0;i&lt;g.n;i++)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检查邻接矩阵中每个元素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(j=g.n-1;j&gt;=0;j--)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if (g.edges[i][j]!=0 &amp;&amp; g.edges[i][j]!=INF)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存在一条边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	 p=(ArcNode *)malloc(sizeof(ArcNode));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建一个边结点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p-&gt;adjvex=j; p-&gt;weight= g.edges[i][j];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p-&gt;nextarc=G-&gt;adjlist[i].firstarc;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采用头插法插入结点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G-&gt;adjlist[i].firstarc=p;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G-&gt;n=g.n;G-&gt;e=g.e;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）初始时将邻接矩阵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中所有边对应的元素值设置为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，扫描邻接表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的所有单链表：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通过第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个单链表查找顶点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的相邻结点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，将邻接矩阵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的元素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.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edges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修改为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ListToMat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*G，MatGraph &amp;g) </a:t>
            </a: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将邻接表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转换成邻接矩阵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扫描所有的单链表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p=G-&gt;adjlist[i].firstarc;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个单链表的首结点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g.edges[i][p-&gt;adjvex]=p-&gt;weight;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g.n=G-&gt;n; g.e=G-&gt;e;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）算法分析：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算法（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）中有两重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for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循环，其时间复杂度为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算法（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）中虽有两重循环，但只对邻接表的所有头结点和边结点访问一次，对于无向图，访问次数为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，对于有向图，访问次数为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，所以算法（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）时间复杂度为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。其中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为图的边数。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8.2.4 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图的其他存储方法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十字链表是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firstin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firstout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tailvex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headvex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顶点信息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2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入边信息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6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出边信息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起点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终点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4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相同起点的下一个边结点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1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相同终点的下一个边结点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6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边的权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入边</a:t>
            </a:r>
            <a:endParaRPr lang="zh-CN" altLang="en-US" sz="1600"/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出边</a:t>
            </a:r>
            <a:endParaRPr lang="zh-CN" altLang="en-US" sz="1600"/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18538" y="2714620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2" name="灯片编号占位符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714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邻接多重表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邻接多重表是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的另外一种存储结构，与十字链表类似。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0034" y="2643182"/>
            <a:ext cx="8215370" cy="2857520"/>
            <a:chOff x="500034" y="2643182"/>
            <a:chExt cx="8215370" cy="2857520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firstedge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边结点类型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48" y="378619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顶点信息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2" y="3857628"/>
              <a:ext cx="738664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第一条依附该顶点的边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1777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边的顶点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1800" i="1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202" y="3714752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边的顶点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1800" i="1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6347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下一条依附于顶点 </a:t>
              </a:r>
              <a:r>
                <a:rPr lang="en-US" sz="1800" i="1" smtClean="0">
                  <a:ea typeface="微软雅黑" pitchFamily="34" charset="-122"/>
                  <a:cs typeface="Times New Roman" pitchFamily="18" charset="0"/>
                </a:rPr>
                <a:t>i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的边结点</a:t>
              </a:r>
              <a:endParaRPr lang="zh-CN" altLang="en-US" sz="18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21924" y="371475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边的权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mark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5955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标志域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5174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下一条依附于顶点 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j</a:t>
              </a:r>
              <a:r>
                <a:rPr lang="en-US" sz="1800" i="1" smtClean="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的边结点</a:t>
              </a:r>
              <a:endParaRPr lang="zh-CN" altLang="en-US" sz="180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2928926" y="357166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84" idx="0"/>
          </p:cNvCxnSpPr>
          <p:nvPr/>
        </p:nvCxnSpPr>
        <p:spPr>
          <a:xfrm rot="5400000">
            <a:off x="3524614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10800000" flipV="1">
            <a:off x="1630780" y="866433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19285995">
            <a:off x="1231380" y="8971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邻接多重表</a:t>
            </a:r>
            <a:endParaRPr lang="zh-CN" altLang="en-US" sz="2000"/>
          </a:p>
        </p:txBody>
      </p:sp>
      <p:sp>
        <p:nvSpPr>
          <p:cNvPr id="146" name="TextBox 145"/>
          <p:cNvSpPr txBox="1"/>
          <p:nvPr/>
        </p:nvSpPr>
        <p:spPr>
          <a:xfrm>
            <a:off x="7715272" y="3143248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  <a:endParaRPr lang="zh-CN" altLang="en-US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6958034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)∈E(G)    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∞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其他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7215238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权有向图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 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 smtClean="0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&gt;∈E(G)   0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　∞：其他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141413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783029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642918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1    0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2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0    0    0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 smtClean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 0    0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 smtClean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的主要特点：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857916" cy="11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特别适合于稠密图的存储。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728" y="2358224"/>
            <a:ext cx="4143404" cy="930159"/>
            <a:chOff x="1428728" y="2358224"/>
            <a:chExt cx="4143404" cy="930159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邻接矩阵的存储空间为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 baseline="30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6445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&lt;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最大顶点个数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edges[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数，边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vexs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MatGraph;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声明顶点的类型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928826"/>
            <a:chOff x="6643702" y="3286124"/>
            <a:chExt cx="1785950" cy="192882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80000" cy="192882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对图中每个顶点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的所有邻接点链起来。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707886"/>
            <a:chOff x="2714612" y="2357430"/>
            <a:chExt cx="4786346" cy="707886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707886"/>
            <a:chOff x="2714612" y="3078304"/>
            <a:chExt cx="4786346" cy="707886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707886"/>
            <a:chOff x="2714612" y="3864122"/>
            <a:chExt cx="4786346" cy="707886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707886"/>
            <a:chOff x="2714612" y="5357826"/>
            <a:chExt cx="4786346" cy="707886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707886"/>
            <a:chOff x="2714612" y="4649940"/>
            <a:chExt cx="6072230" cy="707886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的单链表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上添加一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表示顶点信息）。并将所有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表头结点构成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个数组，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下标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表头结点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图的邻接表存储方法是一种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的存储方法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找顶点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143512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边信息如权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1030909"/>
            <a:chOff x="1571604" y="5429264"/>
            <a:chExt cx="2286016" cy="1030909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firstarc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头结点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1030909"/>
            <a:chOff x="4286248" y="5429264"/>
            <a:chExt cx="3214710" cy="1030909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adjvex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nextarc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边结点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两类结点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1543</Words>
  <Application>Microsoft PowerPoint</Application>
  <PresentationFormat>全屏显示(4:3)</PresentationFormat>
  <Paragraphs>554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1159</cp:revision>
  <dcterms:created xsi:type="dcterms:W3CDTF">2004-10-20T02:22:59Z</dcterms:created>
  <dcterms:modified xsi:type="dcterms:W3CDTF">2017-05-20T06:14:31Z</dcterms:modified>
</cp:coreProperties>
</file>