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tags/tag2.xml" ContentType="application/vnd.openxmlformats-officedocument.presentationml.tags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3"/>
  </p:notesMasterIdLst>
  <p:sldIdLst>
    <p:sldId id="282" r:id="rId2"/>
    <p:sldId id="460" r:id="rId3"/>
    <p:sldId id="464" r:id="rId4"/>
    <p:sldId id="283" r:id="rId5"/>
    <p:sldId id="461" r:id="rId6"/>
    <p:sldId id="284" r:id="rId7"/>
    <p:sldId id="467" r:id="rId8"/>
    <p:sldId id="391" r:id="rId9"/>
    <p:sldId id="286" r:id="rId10"/>
    <p:sldId id="462" r:id="rId11"/>
    <p:sldId id="287" r:id="rId12"/>
    <p:sldId id="288" r:id="rId13"/>
    <p:sldId id="468" r:id="rId14"/>
    <p:sldId id="392" r:id="rId15"/>
    <p:sldId id="290" r:id="rId16"/>
    <p:sldId id="291" r:id="rId17"/>
    <p:sldId id="292" r:id="rId18"/>
    <p:sldId id="362" r:id="rId19"/>
    <p:sldId id="363" r:id="rId20"/>
    <p:sldId id="463" r:id="rId21"/>
    <p:sldId id="456" r:id="rId22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FF"/>
    <a:srgbClr val="0000CC"/>
    <a:srgbClr val="CC00CC"/>
    <a:srgbClr val="FF3300"/>
    <a:srgbClr val="339933"/>
    <a:srgbClr val="DDDDDD"/>
    <a:srgbClr val="C0C0C0"/>
    <a:srgbClr val="D1DCBE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3893" autoAdjust="0"/>
    <p:restoredTop sz="94685" autoAdjust="0"/>
  </p:normalViewPr>
  <p:slideViewPr>
    <p:cSldViewPr>
      <p:cViewPr varScale="1">
        <p:scale>
          <a:sx n="60" d="100"/>
          <a:sy n="60" d="100"/>
        </p:scale>
        <p:origin x="-150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1DB53-F458-41B7-B845-FB2F8BA390E1}" type="datetimeFigureOut">
              <a:rPr lang="zh-CN" altLang="en-US" smtClean="0"/>
              <a:pPr/>
              <a:t>2017/5/20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D09BE1-35A0-4613-A236-2758F8CD8A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C17CBA-4F70-4E3E-B5B9-65CAC23EB0F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26BC40-D9CD-4AD2-9735-83FC51029E6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363F6D-8FD7-428B-9018-7828C2E69C8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305024-3C6A-4725-AD0D-500AF66D7D2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CB56F2-B855-49F9-81D9-37134CE9713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775F35-97F2-4DBE-941D-A8B3D3CFF59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76EFB3-0EB6-4909-BEC1-360EE12D165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7C52B5-E878-4D6F-BCB7-D35A8340D97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rgbClr val="FF0000"/>
                </a:solidFill>
              </a:defRPr>
            </a:lvl1pPr>
          </a:lstStyle>
          <a:p>
            <a:pPr>
              <a:defRPr/>
            </a:pPr>
            <a:fld id="{FC6CB040-9A46-40CF-AB14-00FF7AC1F6CF}" type="slidenum">
              <a:rPr lang="en-US" altLang="zh-CN" smtClean="0"/>
              <a:pPr>
                <a:defRPr/>
              </a:pPr>
              <a:t>‹#›</a:t>
            </a:fld>
            <a:r>
              <a:rPr lang="en-US" altLang="zh-CN" smtClean="0"/>
              <a:t>/21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DE4A37-75BB-46EB-9509-7DC21E01202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524765-BDD0-4F6D-AE8C-A1BDBE73A06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BE86C49-6495-4DAA-B066-329291245FB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400080" y="2803111"/>
            <a:ext cx="8458200" cy="219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　　从给定图中任意指定的顶点（称为初始点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）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出发，按照</a:t>
            </a:r>
            <a:r>
              <a:rPr kumimoji="1" lang="zh-CN" altLang="en-US" dirty="0">
                <a:solidFill>
                  <a:srgbClr val="C00000"/>
                </a:solidFill>
                <a:ea typeface="楷体" pitchFamily="49" charset="-122"/>
                <a:cs typeface="Times New Roman" pitchFamily="18" charset="0"/>
              </a:rPr>
              <a:t>某种搜索方法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沿着图的边访问图中的</a:t>
            </a:r>
            <a:r>
              <a:rPr kumimoji="1" lang="zh-CN" altLang="en-US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所有</a:t>
            </a:r>
            <a:r>
              <a:rPr kumimoji="1" lang="zh-CN" altLang="en-US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顶点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，使</a:t>
            </a:r>
            <a:r>
              <a:rPr kumimoji="1" lang="zh-CN" altLang="en-US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每个顶点仅被访问</a:t>
            </a:r>
            <a:r>
              <a:rPr kumimoji="1" lang="zh-CN" altLang="en-US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一</a:t>
            </a:r>
            <a:r>
              <a:rPr kumimoji="1" lang="zh-CN" altLang="en-US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次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，这个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过程称为</a:t>
            </a:r>
            <a:r>
              <a:rPr kumimoji="1" lang="zh-CN" altLang="en-US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图的遍历</a:t>
            </a:r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。</a:t>
            </a:r>
            <a:endParaRPr kumimoji="1" lang="en-US" altLang="zh-CN" dirty="0" smtClean="0"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 dirty="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      图的遍历得到的顶点序列称为</a:t>
            </a:r>
            <a:r>
              <a:rPr kumimoji="1" lang="zh-CN" altLang="en-US" dirty="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图遍历序列</a:t>
            </a:r>
            <a:r>
              <a:rPr kumimoji="1"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。</a:t>
            </a:r>
          </a:p>
        </p:txBody>
      </p:sp>
      <p:sp>
        <p:nvSpPr>
          <p:cNvPr id="2051" name="Text Box 3" descr="水滴"/>
          <p:cNvSpPr txBox="1">
            <a:spLocks noChangeArrowheads="1"/>
          </p:cNvSpPr>
          <p:nvPr/>
        </p:nvSpPr>
        <p:spPr bwMode="auto">
          <a:xfrm>
            <a:off x="825501" y="1901288"/>
            <a:ext cx="3889375" cy="566309"/>
          </a:xfrm>
          <a:prstGeom prst="rect">
            <a:avLst/>
          </a:prstGeom>
          <a:ln>
            <a:noFill/>
            <a:headEnd/>
            <a:tailEnd type="none" w="med" len="lg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kumimoji="1" lang="en-US" altLang="zh-CN" sz="2800" smtClean="0">
                <a:solidFill>
                  <a:srgbClr val="FF3300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 8.3.1  </a:t>
            </a:r>
            <a:r>
              <a:rPr kumimoji="1" lang="zh-CN" altLang="en-US" sz="2800" dirty="0">
                <a:solidFill>
                  <a:srgbClr val="FF3300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图的遍历的概念</a:t>
            </a:r>
            <a:endParaRPr lang="zh-CN" altLang="en-US" sz="2800" dirty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</p:txBody>
      </p:sp>
      <p:sp>
        <p:nvSpPr>
          <p:cNvPr id="4" name="Text Box 12" descr="信纸"/>
          <p:cNvSpPr txBox="1">
            <a:spLocks noChangeArrowheads="1"/>
          </p:cNvSpPr>
          <p:nvPr/>
        </p:nvSpPr>
        <p:spPr bwMode="auto">
          <a:xfrm>
            <a:off x="2714612" y="785794"/>
            <a:ext cx="3744913" cy="579437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FFFFCC">
                <a:gamma/>
                <a:shade val="60000"/>
                <a:invGamma/>
              </a:srgbClr>
            </a:prstShdw>
          </a:effectLst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zh-CN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8.3  </a:t>
            </a:r>
            <a:r>
              <a:rPr kumimoji="1" lang="zh-CN" altLang="en-US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图的遍历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6CB040-9A46-40CF-AB14-00FF7AC1F6CF}" type="slidenum">
              <a:rPr lang="en-US" altLang="zh-CN" smtClean="0"/>
              <a:pPr>
                <a:defRPr/>
              </a:pPr>
              <a:t>1</a:t>
            </a:fld>
            <a:r>
              <a:rPr lang="en-US" altLang="zh-CN" smtClean="0"/>
              <a:t>/21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71472" y="714356"/>
            <a:ext cx="750099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Blip>
                <a:blip r:embed="rId2"/>
              </a:buBlip>
            </a:pPr>
            <a:r>
              <a:rPr kumimoji="1" lang="zh-CN" altLang="en-US" sz="2200" dirty="0" smtClean="0">
                <a:latin typeface="楷体" pitchFamily="49" charset="-122"/>
                <a:ea typeface="楷体" pitchFamily="49" charset="-122"/>
              </a:rPr>
              <a:t>广度优先搜索遍历体现先进先出</a:t>
            </a:r>
            <a:r>
              <a:rPr kumimoji="1" lang="zh-CN" altLang="en-US" sz="2200" smtClean="0">
                <a:latin typeface="楷体" pitchFamily="49" charset="-122"/>
                <a:ea typeface="楷体" pitchFamily="49" charset="-122"/>
              </a:rPr>
              <a:t>的特点，用</a:t>
            </a:r>
            <a:r>
              <a:rPr kumimoji="1" lang="zh-CN" altLang="en-US" sz="2200" dirty="0" smtClean="0">
                <a:latin typeface="楷体" pitchFamily="49" charset="-122"/>
                <a:ea typeface="楷体" pitchFamily="49" charset="-122"/>
              </a:rPr>
              <a:t>队列实现。</a:t>
            </a:r>
            <a:endParaRPr lang="zh-CN" altLang="en-US" sz="22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8596" y="142852"/>
            <a:ext cx="2571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算法设计思路：</a:t>
            </a:r>
            <a:endParaRPr lang="zh-CN" altLang="en-US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357158" y="1500174"/>
            <a:ext cx="2374901" cy="2270156"/>
            <a:chOff x="2411413" y="1571612"/>
            <a:chExt cx="2374901" cy="2270156"/>
          </a:xfrm>
        </p:grpSpPr>
        <p:grpSp>
          <p:nvGrpSpPr>
            <p:cNvPr id="9" name="组合 4"/>
            <p:cNvGrpSpPr/>
            <p:nvPr/>
          </p:nvGrpSpPr>
          <p:grpSpPr>
            <a:xfrm>
              <a:off x="2411413" y="1682768"/>
              <a:ext cx="2303463" cy="2159000"/>
              <a:chOff x="2714612" y="1341438"/>
              <a:chExt cx="2303463" cy="2159000"/>
            </a:xfrm>
          </p:grpSpPr>
          <p:sp>
            <p:nvSpPr>
              <p:cNvPr id="16" name="Oval 7"/>
              <p:cNvSpPr>
                <a:spLocks noChangeArrowheads="1"/>
              </p:cNvSpPr>
              <p:nvPr/>
            </p:nvSpPr>
            <p:spPr bwMode="auto">
              <a:xfrm>
                <a:off x="3651237" y="2205038"/>
                <a:ext cx="431800" cy="431800"/>
              </a:xfrm>
              <a:prstGeom prst="ellipse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r>
                  <a:rPr lang="en-US" altLang="zh-CN" sz="200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3</a:t>
                </a:r>
              </a:p>
            </p:txBody>
          </p:sp>
          <p:sp>
            <p:nvSpPr>
              <p:cNvPr id="17" name="Oval 8"/>
              <p:cNvSpPr>
                <a:spLocks noChangeArrowheads="1"/>
              </p:cNvSpPr>
              <p:nvPr/>
            </p:nvSpPr>
            <p:spPr bwMode="auto">
              <a:xfrm>
                <a:off x="2714612" y="2205038"/>
                <a:ext cx="431800" cy="431800"/>
              </a:xfrm>
              <a:prstGeom prst="ellipse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r>
                  <a:rPr lang="en-US" altLang="zh-CN" sz="2000" dirty="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2</a:t>
                </a:r>
              </a:p>
            </p:txBody>
          </p:sp>
          <p:sp>
            <p:nvSpPr>
              <p:cNvPr id="18" name="Oval 9"/>
              <p:cNvSpPr>
                <a:spLocks noChangeArrowheads="1"/>
              </p:cNvSpPr>
              <p:nvPr/>
            </p:nvSpPr>
            <p:spPr bwMode="auto">
              <a:xfrm>
                <a:off x="4586275" y="2205038"/>
                <a:ext cx="431800" cy="431800"/>
              </a:xfrm>
              <a:prstGeom prst="ellipse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r>
                  <a:rPr lang="en-US" altLang="zh-CN" sz="200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0</a:t>
                </a:r>
              </a:p>
            </p:txBody>
          </p:sp>
          <p:sp>
            <p:nvSpPr>
              <p:cNvPr id="19" name="Oval 10"/>
              <p:cNvSpPr>
                <a:spLocks noChangeArrowheads="1"/>
              </p:cNvSpPr>
              <p:nvPr/>
            </p:nvSpPr>
            <p:spPr bwMode="auto">
              <a:xfrm>
                <a:off x="3651237" y="1341438"/>
                <a:ext cx="431800" cy="431800"/>
              </a:xfrm>
              <a:prstGeom prst="ellipse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r>
                  <a:rPr lang="en-US" altLang="zh-CN" sz="2000" dirty="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</a:p>
            </p:txBody>
          </p:sp>
          <p:sp>
            <p:nvSpPr>
              <p:cNvPr id="20" name="Oval 11"/>
              <p:cNvSpPr>
                <a:spLocks noChangeArrowheads="1"/>
              </p:cNvSpPr>
              <p:nvPr/>
            </p:nvSpPr>
            <p:spPr bwMode="auto">
              <a:xfrm>
                <a:off x="3651237" y="3068638"/>
                <a:ext cx="431800" cy="431800"/>
              </a:xfrm>
              <a:prstGeom prst="ellipse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200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4</a:t>
                </a:r>
              </a:p>
            </p:txBody>
          </p:sp>
          <p:sp>
            <p:nvSpPr>
              <p:cNvPr id="21" name="Freeform 12"/>
              <p:cNvSpPr>
                <a:spLocks/>
              </p:cNvSpPr>
              <p:nvPr/>
            </p:nvSpPr>
            <p:spPr bwMode="auto">
              <a:xfrm>
                <a:off x="3021000" y="1628776"/>
                <a:ext cx="630238" cy="588963"/>
              </a:xfrm>
              <a:custGeom>
                <a:avLst/>
                <a:gdLst>
                  <a:gd name="T0" fmla="*/ 0 w 397"/>
                  <a:gd name="T1" fmla="*/ 371 h 371"/>
                  <a:gd name="T2" fmla="*/ 397 w 397"/>
                  <a:gd name="T3" fmla="*/ 0 h 371"/>
                  <a:gd name="T4" fmla="*/ 0 60000 65536"/>
                  <a:gd name="T5" fmla="*/ 0 60000 65536"/>
                  <a:gd name="T6" fmla="*/ 0 w 397"/>
                  <a:gd name="T7" fmla="*/ 0 h 371"/>
                  <a:gd name="T8" fmla="*/ 397 w 397"/>
                  <a:gd name="T9" fmla="*/ 371 h 37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97" h="371">
                    <a:moveTo>
                      <a:pt x="0" y="371"/>
                    </a:moveTo>
                    <a:lnTo>
                      <a:pt x="397" y="0"/>
                    </a:lnTo>
                  </a:path>
                </a:pathLst>
              </a:custGeom>
              <a:noFill/>
              <a:ln w="28575">
                <a:solidFill>
                  <a:srgbClr val="3333FF"/>
                </a:solidFill>
                <a:round/>
                <a:headEnd/>
                <a:tailEnd type="none" w="med" len="lg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2" name="Freeform 13"/>
              <p:cNvSpPr>
                <a:spLocks/>
              </p:cNvSpPr>
              <p:nvPr/>
            </p:nvSpPr>
            <p:spPr bwMode="auto">
              <a:xfrm>
                <a:off x="3146412" y="2420938"/>
                <a:ext cx="503238" cy="1588"/>
              </a:xfrm>
              <a:custGeom>
                <a:avLst/>
                <a:gdLst>
                  <a:gd name="T0" fmla="*/ 0 w 317"/>
                  <a:gd name="T1" fmla="*/ 0 h 1"/>
                  <a:gd name="T2" fmla="*/ 317 w 317"/>
                  <a:gd name="T3" fmla="*/ 0 h 1"/>
                  <a:gd name="T4" fmla="*/ 0 60000 65536"/>
                  <a:gd name="T5" fmla="*/ 0 60000 65536"/>
                  <a:gd name="T6" fmla="*/ 0 w 317"/>
                  <a:gd name="T7" fmla="*/ 0 h 1"/>
                  <a:gd name="T8" fmla="*/ 317 w 317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17" h="1">
                    <a:moveTo>
                      <a:pt x="0" y="0"/>
                    </a:moveTo>
                    <a:lnTo>
                      <a:pt x="317" y="0"/>
                    </a:lnTo>
                  </a:path>
                </a:pathLst>
              </a:custGeom>
              <a:noFill/>
              <a:ln w="28575">
                <a:solidFill>
                  <a:srgbClr val="3333FF"/>
                </a:solidFill>
                <a:round/>
                <a:headEnd/>
                <a:tailEnd type="none" w="med" len="lg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3" name="Line 14"/>
              <p:cNvSpPr>
                <a:spLocks noChangeShapeType="1"/>
              </p:cNvSpPr>
              <p:nvPr/>
            </p:nvSpPr>
            <p:spPr bwMode="auto">
              <a:xfrm>
                <a:off x="4083037" y="2420938"/>
                <a:ext cx="503238" cy="0"/>
              </a:xfrm>
              <a:prstGeom prst="line">
                <a:avLst/>
              </a:prstGeom>
              <a:noFill/>
              <a:ln w="28575">
                <a:solidFill>
                  <a:srgbClr val="3333FF"/>
                </a:solidFill>
                <a:round/>
                <a:headEnd/>
                <a:tailEnd type="none" w="med" len="lg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4" name="Freeform 15"/>
              <p:cNvSpPr>
                <a:spLocks/>
              </p:cNvSpPr>
              <p:nvPr/>
            </p:nvSpPr>
            <p:spPr bwMode="auto">
              <a:xfrm>
                <a:off x="3027350" y="2611438"/>
                <a:ext cx="623888" cy="601663"/>
              </a:xfrm>
              <a:custGeom>
                <a:avLst/>
                <a:gdLst>
                  <a:gd name="T0" fmla="*/ 0 w 393"/>
                  <a:gd name="T1" fmla="*/ 0 h 379"/>
                  <a:gd name="T2" fmla="*/ 393 w 393"/>
                  <a:gd name="T3" fmla="*/ 379 h 379"/>
                  <a:gd name="T4" fmla="*/ 0 60000 65536"/>
                  <a:gd name="T5" fmla="*/ 0 60000 65536"/>
                  <a:gd name="T6" fmla="*/ 0 w 393"/>
                  <a:gd name="T7" fmla="*/ 0 h 379"/>
                  <a:gd name="T8" fmla="*/ 393 w 393"/>
                  <a:gd name="T9" fmla="*/ 379 h 379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93" h="379">
                    <a:moveTo>
                      <a:pt x="0" y="0"/>
                    </a:moveTo>
                    <a:lnTo>
                      <a:pt x="393" y="379"/>
                    </a:lnTo>
                  </a:path>
                </a:pathLst>
              </a:custGeom>
              <a:noFill/>
              <a:ln w="28575">
                <a:solidFill>
                  <a:srgbClr val="3333FF"/>
                </a:solidFill>
                <a:round/>
                <a:headEnd/>
                <a:tailEnd type="none" w="med" len="lg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5" name="Line 17"/>
              <p:cNvSpPr>
                <a:spLocks noChangeShapeType="1"/>
              </p:cNvSpPr>
              <p:nvPr/>
            </p:nvSpPr>
            <p:spPr bwMode="auto">
              <a:xfrm>
                <a:off x="4083037" y="1628776"/>
                <a:ext cx="647700" cy="576263"/>
              </a:xfrm>
              <a:prstGeom prst="line">
                <a:avLst/>
              </a:prstGeom>
              <a:noFill/>
              <a:ln w="28575">
                <a:solidFill>
                  <a:srgbClr val="3333FF"/>
                </a:solidFill>
                <a:round/>
                <a:headEnd/>
                <a:tailEnd type="none" w="med" len="lg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6" name="Freeform 18"/>
              <p:cNvSpPr>
                <a:spLocks/>
              </p:cNvSpPr>
              <p:nvPr/>
            </p:nvSpPr>
            <p:spPr bwMode="auto">
              <a:xfrm>
                <a:off x="4083037" y="2611438"/>
                <a:ext cx="620713" cy="603250"/>
              </a:xfrm>
              <a:custGeom>
                <a:avLst/>
                <a:gdLst>
                  <a:gd name="T0" fmla="*/ 0 w 391"/>
                  <a:gd name="T1" fmla="*/ 380 h 380"/>
                  <a:gd name="T2" fmla="*/ 391 w 391"/>
                  <a:gd name="T3" fmla="*/ 0 h 380"/>
                  <a:gd name="T4" fmla="*/ 0 60000 65536"/>
                  <a:gd name="T5" fmla="*/ 0 60000 65536"/>
                  <a:gd name="T6" fmla="*/ 0 w 391"/>
                  <a:gd name="T7" fmla="*/ 0 h 380"/>
                  <a:gd name="T8" fmla="*/ 391 w 391"/>
                  <a:gd name="T9" fmla="*/ 380 h 38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91" h="380">
                    <a:moveTo>
                      <a:pt x="0" y="380"/>
                    </a:moveTo>
                    <a:lnTo>
                      <a:pt x="391" y="0"/>
                    </a:lnTo>
                  </a:path>
                </a:pathLst>
              </a:custGeom>
              <a:noFill/>
              <a:ln w="28575">
                <a:solidFill>
                  <a:srgbClr val="3333FF"/>
                </a:solidFill>
                <a:round/>
                <a:headEnd/>
                <a:tailEnd type="none" w="med" len="lg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7" name="Line 19"/>
              <p:cNvSpPr>
                <a:spLocks noChangeShapeType="1"/>
              </p:cNvSpPr>
              <p:nvPr/>
            </p:nvSpPr>
            <p:spPr bwMode="auto">
              <a:xfrm>
                <a:off x="3867137" y="2636838"/>
                <a:ext cx="0" cy="431800"/>
              </a:xfrm>
              <a:prstGeom prst="line">
                <a:avLst/>
              </a:prstGeom>
              <a:noFill/>
              <a:ln w="28575">
                <a:solidFill>
                  <a:srgbClr val="3333FF"/>
                </a:solidFill>
                <a:round/>
                <a:headEnd/>
                <a:tailEnd type="none" w="med" len="lg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8" name="Line 20"/>
              <p:cNvSpPr>
                <a:spLocks noChangeShapeType="1"/>
              </p:cNvSpPr>
              <p:nvPr/>
            </p:nvSpPr>
            <p:spPr bwMode="auto">
              <a:xfrm>
                <a:off x="3867137" y="1773238"/>
                <a:ext cx="0" cy="431800"/>
              </a:xfrm>
              <a:prstGeom prst="line">
                <a:avLst/>
              </a:prstGeom>
              <a:noFill/>
              <a:ln w="28575">
                <a:solidFill>
                  <a:srgbClr val="3333FF"/>
                </a:solidFill>
                <a:round/>
                <a:headEnd/>
                <a:tailEnd type="none" w="med" len="lg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33" name="TextBox 32"/>
            <p:cNvSpPr txBox="1"/>
            <p:nvPr/>
          </p:nvSpPr>
          <p:spPr>
            <a:xfrm>
              <a:off x="3714744" y="1571612"/>
              <a:ext cx="107157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latin typeface="楷体" pitchFamily="49" charset="-122"/>
                  <a:ea typeface="楷体" pitchFamily="49" charset="-122"/>
                </a:rPr>
                <a:t>初始点</a:t>
              </a:r>
              <a:endParaRPr lang="zh-CN" altLang="en-US" sz="2000">
                <a:latin typeface="楷体" pitchFamily="49" charset="-122"/>
                <a:ea typeface="楷体" pitchFamily="49" charset="-122"/>
              </a:endParaRPr>
            </a:p>
          </p:txBody>
        </p:sp>
      </p:grpSp>
      <p:sp>
        <p:nvSpPr>
          <p:cNvPr id="38" name="灯片编号占位符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6CB040-9A46-40CF-AB14-00FF7AC1F6CF}" type="slidenum">
              <a:rPr lang="en-US" altLang="zh-CN" smtClean="0"/>
              <a:pPr>
                <a:defRPr/>
              </a:pPr>
              <a:t>10</a:t>
            </a:fld>
            <a:r>
              <a:rPr lang="en-US" altLang="zh-CN" smtClean="0"/>
              <a:t>/21</a:t>
            </a:r>
            <a:endParaRPr lang="en-US" altLang="zh-CN"/>
          </a:p>
        </p:txBody>
      </p:sp>
      <p:sp>
        <p:nvSpPr>
          <p:cNvPr id="40" name="TextBox 39"/>
          <p:cNvSpPr txBox="1"/>
          <p:nvPr/>
        </p:nvSpPr>
        <p:spPr>
          <a:xfrm>
            <a:off x="2857488" y="2143116"/>
            <a:ext cx="335758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200" smtClean="0">
                <a:ea typeface="楷体" pitchFamily="49" charset="-122"/>
                <a:cs typeface="Times New Roman" pitchFamily="18" charset="0"/>
              </a:rPr>
              <a:t>BFS</a:t>
            </a:r>
            <a:r>
              <a:rPr lang="zh-CN" altLang="en-US" sz="2200" smtClean="0">
                <a:ea typeface="楷体" pitchFamily="49" charset="-122"/>
                <a:cs typeface="Times New Roman" pitchFamily="18" charset="0"/>
              </a:rPr>
              <a:t>：</a:t>
            </a:r>
            <a:r>
              <a:rPr lang="en-US" altLang="zh-CN" sz="2200" smtClean="0">
                <a:ea typeface="楷体" pitchFamily="49" charset="-122"/>
                <a:cs typeface="Times New Roman" pitchFamily="18" charset="0"/>
              </a:rPr>
              <a:t>1→2 →3 →0  </a:t>
            </a:r>
            <a:r>
              <a:rPr lang="en-US" altLang="zh-CN" sz="2200" smtClean="0">
                <a:latin typeface="宋体"/>
                <a:ea typeface="宋体"/>
                <a:cs typeface="Times New Roman" pitchFamily="18" charset="0"/>
              </a:rPr>
              <a:t>…</a:t>
            </a:r>
            <a:endParaRPr lang="en-US" altLang="zh-CN" sz="2200" smtClean="0"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ct val="150000"/>
              </a:lnSpc>
            </a:pPr>
            <a:r>
              <a:rPr lang="zh-CN" altLang="en-US" sz="2200" smtClean="0">
                <a:ea typeface="楷体" pitchFamily="49" charset="-122"/>
                <a:cs typeface="Times New Roman" pitchFamily="18" charset="0"/>
              </a:rPr>
              <a:t>用队列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保存访问过的顶点</a:t>
            </a:r>
            <a:endParaRPr lang="zh-CN" altLang="en-US" sz="2200"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6072198" y="2143116"/>
            <a:ext cx="2857520" cy="1400242"/>
            <a:chOff x="6072198" y="2143116"/>
            <a:chExt cx="2857520" cy="1400242"/>
          </a:xfrm>
        </p:grpSpPr>
        <p:grpSp>
          <p:nvGrpSpPr>
            <p:cNvPr id="41" name="组合 40"/>
            <p:cNvGrpSpPr/>
            <p:nvPr/>
          </p:nvGrpSpPr>
          <p:grpSpPr>
            <a:xfrm>
              <a:off x="6429388" y="2143116"/>
              <a:ext cx="2500330" cy="1400242"/>
              <a:chOff x="6357950" y="2000240"/>
              <a:chExt cx="2500330" cy="1400242"/>
            </a:xfrm>
          </p:grpSpPr>
          <p:sp>
            <p:nvSpPr>
              <p:cNvPr id="13" name="TextBox 12"/>
              <p:cNvSpPr txBox="1"/>
              <p:nvPr/>
            </p:nvSpPr>
            <p:spPr>
              <a:xfrm>
                <a:off x="7286644" y="3000372"/>
                <a:ext cx="92869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smtClean="0">
                    <a:solidFill>
                      <a:srgbClr val="0000FF"/>
                    </a:solidFill>
                    <a:ea typeface="楷体" pitchFamily="49" charset="-122"/>
                    <a:cs typeface="Times New Roman" pitchFamily="18" charset="0"/>
                  </a:rPr>
                  <a:t>队列</a:t>
                </a:r>
                <a:endParaRPr lang="zh-CN" altLang="en-US" sz="2000"/>
              </a:p>
            </p:txBody>
          </p:sp>
          <p:sp>
            <p:nvSpPr>
              <p:cNvPr id="14" name="Oval 10"/>
              <p:cNvSpPr>
                <a:spLocks noChangeArrowheads="1"/>
              </p:cNvSpPr>
              <p:nvPr/>
            </p:nvSpPr>
            <p:spPr bwMode="auto">
              <a:xfrm>
                <a:off x="7429520" y="2214554"/>
                <a:ext cx="431800" cy="431800"/>
              </a:xfrm>
              <a:prstGeom prst="ellipse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2000" smtClean="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3</a:t>
                </a:r>
                <a:endParaRPr lang="en-US" altLang="zh-CN" sz="2000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5" name="Oval 10"/>
              <p:cNvSpPr>
                <a:spLocks noChangeArrowheads="1"/>
              </p:cNvSpPr>
              <p:nvPr/>
            </p:nvSpPr>
            <p:spPr bwMode="auto">
              <a:xfrm>
                <a:off x="6715140" y="2214554"/>
                <a:ext cx="431800" cy="431800"/>
              </a:xfrm>
              <a:prstGeom prst="ellipse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2000" dirty="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2</a:t>
                </a:r>
              </a:p>
            </p:txBody>
          </p:sp>
          <p:sp>
            <p:nvSpPr>
              <p:cNvPr id="32" name="Oval 10"/>
              <p:cNvSpPr>
                <a:spLocks noChangeArrowheads="1"/>
              </p:cNvSpPr>
              <p:nvPr/>
            </p:nvSpPr>
            <p:spPr bwMode="auto">
              <a:xfrm>
                <a:off x="8143900" y="2214554"/>
                <a:ext cx="431800" cy="431800"/>
              </a:xfrm>
              <a:prstGeom prst="ellipse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2000" dirty="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0</a:t>
                </a:r>
              </a:p>
            </p:txBody>
          </p:sp>
          <p:cxnSp>
            <p:nvCxnSpPr>
              <p:cNvPr id="34" name="直接连接符 33"/>
              <p:cNvCxnSpPr/>
              <p:nvPr/>
            </p:nvCxnSpPr>
            <p:spPr>
              <a:xfrm>
                <a:off x="6357950" y="2000240"/>
                <a:ext cx="2500330" cy="1588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>
              <a:xfrm>
                <a:off x="6357950" y="2857496"/>
                <a:ext cx="2500330" cy="1588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右箭头 41"/>
            <p:cNvSpPr/>
            <p:nvPr/>
          </p:nvSpPr>
          <p:spPr>
            <a:xfrm>
              <a:off x="6072198" y="2500306"/>
              <a:ext cx="357190" cy="214314"/>
            </a:xfrm>
            <a:prstGeom prst="rightArrow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508028" y="3929066"/>
            <a:ext cx="8064500" cy="1714512"/>
            <a:chOff x="428596" y="3714752"/>
            <a:chExt cx="8064500" cy="1714512"/>
          </a:xfrm>
        </p:grpSpPr>
        <p:sp>
          <p:nvSpPr>
            <p:cNvPr id="45" name="Rectangle 3"/>
            <p:cNvSpPr>
              <a:spLocks noChangeArrowheads="1"/>
            </p:cNvSpPr>
            <p:nvPr/>
          </p:nvSpPr>
          <p:spPr bwMode="auto">
            <a:xfrm>
              <a:off x="428596" y="3714752"/>
              <a:ext cx="8064500" cy="1323439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</p:spPr>
          <p:txBody>
            <a:bodyPr>
              <a:spAutoFit/>
            </a:bodyPr>
            <a:lstStyle/>
            <a:p>
              <a:pPr marL="457200" indent="-457200" algn="l">
                <a:lnSpc>
                  <a:spcPts val="3200"/>
                </a:lnSpc>
                <a:spcBef>
                  <a:spcPct val="50000"/>
                </a:spcBef>
                <a:buBlip>
                  <a:blip r:embed="rId2"/>
                </a:buBlip>
              </a:pPr>
              <a:r>
                <a:rPr kumimoji="1" lang="zh-CN" altLang="en-US" sz="2200" dirty="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如何确定一个顶点是否</a:t>
              </a:r>
              <a:r>
                <a:rPr kumimoji="1" lang="zh-CN" altLang="en-US" sz="220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访问过</a:t>
              </a:r>
              <a:r>
                <a:rPr kumimoji="1" lang="en-US" altLang="zh-CN" sz="220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? </a:t>
              </a:r>
              <a:r>
                <a:rPr kumimoji="1" lang="zh-CN" altLang="en-US" sz="220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设置</a:t>
              </a:r>
              <a:r>
                <a:rPr kumimoji="1" lang="zh-CN" altLang="en-US" sz="2200" dirty="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一个</a:t>
              </a:r>
              <a:r>
                <a:rPr kumimoji="1" lang="en-US" altLang="zh-CN" sz="2200" dirty="0" smtClean="0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</a:rPr>
                <a:t>visited</a:t>
              </a:r>
              <a:r>
                <a:rPr kumimoji="1" lang="en-US" altLang="zh-CN" sz="2200" smtClean="0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</a:rPr>
                <a:t>[]</a:t>
              </a:r>
              <a:r>
                <a:rPr kumimoji="1" lang="zh-CN" altLang="en-US" sz="2200" smtClean="0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</a:rPr>
                <a:t> </a:t>
              </a:r>
              <a:r>
                <a:rPr kumimoji="1" lang="zh-CN" altLang="en-US" sz="220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数组，</a:t>
              </a:r>
              <a:r>
                <a:rPr kumimoji="1" lang="en-US" altLang="zh-CN" sz="220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 </a:t>
              </a:r>
              <a:r>
                <a:rPr kumimoji="1" lang="en-US" altLang="zh-CN" sz="2200" dirty="0" smtClean="0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</a:rPr>
                <a:t>visited[</a:t>
              </a:r>
              <a:r>
                <a:rPr kumimoji="1" lang="en-US" altLang="zh-CN" sz="2200" i="1" dirty="0" err="1" smtClean="0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</a:rPr>
                <a:t>i</a:t>
              </a:r>
              <a:r>
                <a:rPr kumimoji="1" lang="en-US" altLang="zh-CN" sz="2200" dirty="0" smtClean="0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</a:rPr>
                <a:t>]=0</a:t>
              </a:r>
              <a:r>
                <a:rPr kumimoji="1" lang="zh-CN" altLang="en-US" sz="2200" dirty="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表示顶点</a:t>
              </a:r>
              <a:r>
                <a:rPr kumimoji="1" lang="en-US" altLang="zh-CN" sz="2200" i="1" dirty="0" err="1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i</a:t>
              </a:r>
              <a:r>
                <a:rPr kumimoji="1" lang="zh-CN" altLang="en-US" sz="2200" dirty="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没有访问；</a:t>
              </a:r>
              <a:r>
                <a:rPr kumimoji="1" lang="en-US" altLang="zh-CN" sz="2200" dirty="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 </a:t>
              </a:r>
              <a:r>
                <a:rPr kumimoji="1" lang="en-US" altLang="zh-CN" sz="2200" dirty="0" smtClean="0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</a:rPr>
                <a:t>visited[</a:t>
              </a:r>
              <a:r>
                <a:rPr kumimoji="1" lang="en-US" altLang="zh-CN" sz="2200" i="1" dirty="0" err="1" smtClean="0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</a:rPr>
                <a:t>i</a:t>
              </a:r>
              <a:r>
                <a:rPr kumimoji="1" lang="en-US" altLang="zh-CN" sz="2200" dirty="0" smtClean="0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</a:rPr>
                <a:t>]=1</a:t>
              </a:r>
              <a:r>
                <a:rPr kumimoji="1" lang="zh-CN" altLang="en-US" sz="2200" dirty="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表示顶点</a:t>
              </a:r>
              <a:r>
                <a:rPr kumimoji="1" lang="en-US" altLang="zh-CN" sz="2200" i="1" dirty="0" err="1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i</a:t>
              </a:r>
              <a:r>
                <a:rPr kumimoji="1" lang="zh-CN" altLang="en-US" sz="2200" dirty="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已经访问过。</a:t>
              </a:r>
              <a:endParaRPr kumimoji="1"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46" name="Oval 10"/>
            <p:cNvSpPr>
              <a:spLocks noChangeArrowheads="1"/>
            </p:cNvSpPr>
            <p:nvPr/>
          </p:nvSpPr>
          <p:spPr bwMode="auto">
            <a:xfrm>
              <a:off x="2928926" y="4799569"/>
              <a:ext cx="431800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i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571868" y="4799569"/>
              <a:ext cx="114300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kumimoji="1" lang="en-US" altLang="zh-CN" sz="200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visited[</a:t>
              </a:r>
              <a:r>
                <a:rPr kumimoji="1" lang="en-US" altLang="zh-CN" sz="2000" i="1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i</a:t>
              </a:r>
              <a:r>
                <a:rPr kumimoji="1" lang="en-US" altLang="zh-CN" sz="200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]</a:t>
              </a:r>
              <a:endParaRPr lang="zh-CN" altLang="en-US" sz="2000">
                <a:solidFill>
                  <a:srgbClr val="0000FF"/>
                </a:solidFill>
              </a:endParaRPr>
            </a:p>
          </p:txBody>
        </p:sp>
        <p:sp>
          <p:nvSpPr>
            <p:cNvPr id="48" name="任意多边形 47"/>
            <p:cNvSpPr/>
            <p:nvPr/>
          </p:nvSpPr>
          <p:spPr>
            <a:xfrm>
              <a:off x="3213100" y="5151981"/>
              <a:ext cx="1295400" cy="277283"/>
            </a:xfrm>
            <a:custGeom>
              <a:avLst/>
              <a:gdLst>
                <a:gd name="connsiteX0" fmla="*/ 0 w 1295400"/>
                <a:gd name="connsiteY0" fmla="*/ 0 h 277283"/>
                <a:gd name="connsiteX1" fmla="*/ 317500 w 1295400"/>
                <a:gd name="connsiteY1" fmla="*/ 241300 h 277283"/>
                <a:gd name="connsiteX2" fmla="*/ 1016000 w 1295400"/>
                <a:gd name="connsiteY2" fmla="*/ 215900 h 277283"/>
                <a:gd name="connsiteX3" fmla="*/ 1295400 w 1295400"/>
                <a:gd name="connsiteY3" fmla="*/ 25400 h 277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95400" h="277283">
                  <a:moveTo>
                    <a:pt x="0" y="0"/>
                  </a:moveTo>
                  <a:cubicBezTo>
                    <a:pt x="74083" y="102658"/>
                    <a:pt x="148167" y="205317"/>
                    <a:pt x="317500" y="241300"/>
                  </a:cubicBezTo>
                  <a:cubicBezTo>
                    <a:pt x="486833" y="277283"/>
                    <a:pt x="853017" y="251883"/>
                    <a:pt x="1016000" y="215900"/>
                  </a:cubicBezTo>
                  <a:cubicBezTo>
                    <a:pt x="1178983" y="179917"/>
                    <a:pt x="1237191" y="102658"/>
                    <a:pt x="1295400" y="25400"/>
                  </a:cubicBezTo>
                </a:path>
              </a:pathLst>
            </a:custGeom>
            <a:ln w="28575">
              <a:solidFill>
                <a:srgbClr val="7030A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500034" y="1000108"/>
            <a:ext cx="7981976" cy="34778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void BFS(AdjGraph *G，int v)</a:t>
            </a:r>
            <a:endParaRPr lang="zh-CN" altLang="en-US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      int w， i;</a:t>
            </a: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ArcNode *p;</a:t>
            </a:r>
            <a:endParaRPr lang="zh-CN" altLang="en-US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SqQueue *qu;		</a:t>
            </a:r>
            <a:r>
              <a:rPr lang="en-US" sz="20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定义环形队列指针</a:t>
            </a: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</a:t>
            </a:r>
            <a:r>
              <a:rPr lang="en-US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InitQueue(qu);</a:t>
            </a: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	</a:t>
            </a:r>
            <a:r>
              <a:rPr lang="en-US" sz="20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初始化队列</a:t>
            </a: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int visited[MAXV];            	</a:t>
            </a:r>
            <a:r>
              <a:rPr lang="en-US" sz="20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定义顶点访问标记数组</a:t>
            </a: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for (i=0;i&lt;G-&gt;n;i++) </a:t>
            </a: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visited[i]=0;	  	</a:t>
            </a:r>
            <a:r>
              <a:rPr lang="en-US" sz="20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访问标记数组初始化</a:t>
            </a: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printf("%2d"，v); 		</a:t>
            </a:r>
            <a:r>
              <a:rPr lang="en-US" sz="20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输出被访问顶点的编号</a:t>
            </a: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visited[v]=1;              	</a:t>
            </a:r>
            <a:r>
              <a:rPr lang="en-US" sz="20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置已访问标记</a:t>
            </a: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</a:t>
            </a:r>
            <a:r>
              <a:rPr lang="en-US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enQueue(qu，v);</a:t>
            </a:r>
            <a:endParaRPr lang="zh-CN" altLang="en-US" sz="2000">
              <a:solidFill>
                <a:srgbClr val="FF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571472" y="5500702"/>
            <a:ext cx="7632700" cy="457200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思考题：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为什么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visited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数组不需要设置为全局变量？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500034" y="214290"/>
            <a:ext cx="4603753" cy="46166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 smtClean="0">
                <a:ea typeface="楷体" pitchFamily="49" charset="-122"/>
                <a:cs typeface="Times New Roman" pitchFamily="18" charset="0"/>
              </a:rPr>
              <a:t>采用邻接表的</a:t>
            </a:r>
            <a:r>
              <a:rPr lang="en-US" altLang="zh-CN" dirty="0" err="1" smtClean="0">
                <a:ea typeface="楷体" pitchFamily="49" charset="-122"/>
                <a:cs typeface="Times New Roman" pitchFamily="18" charset="0"/>
              </a:rPr>
              <a:t>BFS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算法：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6CB040-9A46-40CF-AB14-00FF7AC1F6CF}" type="slidenum">
              <a:rPr lang="en-US" altLang="zh-CN" smtClean="0"/>
              <a:pPr>
                <a:defRPr/>
              </a:pPr>
              <a:t>11</a:t>
            </a:fld>
            <a:r>
              <a:rPr lang="en-US" altLang="zh-CN" smtClean="0"/>
              <a:t>/21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323880" y="286730"/>
            <a:ext cx="8534400" cy="452698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44000" tIns="108000" rIns="144000" bIns="108000">
            <a:spAutoFit/>
          </a:bodyPr>
          <a:lstStyle/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while (!</a:t>
            </a:r>
            <a:r>
              <a:rPr lang="en-US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QueueEmpty(qu)</a:t>
            </a: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       	</a:t>
            </a:r>
            <a:r>
              <a:rPr lang="en-US" sz="20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队不空循环</a:t>
            </a: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{	</a:t>
            </a:r>
            <a:r>
              <a:rPr lang="en-US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deQueue(qu，w);	</a:t>
            </a: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	</a:t>
            </a:r>
            <a:r>
              <a:rPr lang="en-US" sz="20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出队一个顶点</a:t>
            </a:r>
            <a:r>
              <a:rPr lang="en-US" sz="20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w</a:t>
            </a:r>
            <a:endParaRPr lang="zh-CN" altLang="en-US" sz="2000" smtClean="0">
              <a:solidFill>
                <a:srgbClr val="00B05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p=G-&gt;adjlist[w].firstarc; 	</a:t>
            </a:r>
            <a:r>
              <a:rPr lang="en-US" sz="20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指向</a:t>
            </a:r>
            <a:r>
              <a:rPr lang="en-US" sz="20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w</a:t>
            </a:r>
            <a:r>
              <a:rPr lang="zh-CN" altLang="en-US" sz="20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的第一个邻接点</a:t>
            </a: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while (p!=NULL)		</a:t>
            </a:r>
            <a:r>
              <a:rPr lang="en-US" sz="20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查找</a:t>
            </a:r>
            <a:r>
              <a:rPr lang="en-US" sz="20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w</a:t>
            </a:r>
            <a:r>
              <a:rPr lang="zh-CN" altLang="en-US" sz="20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的所有邻接点</a:t>
            </a: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{     if (visited[p-&gt;adjvex]==0) 	</a:t>
            </a:r>
            <a:r>
              <a:rPr lang="en-US" sz="20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若当前邻接点未被访问</a:t>
            </a: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 {	printf("%2d"，p-&gt;adjvex);  </a:t>
            </a:r>
            <a:r>
              <a:rPr lang="en-US" sz="20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访问该邻接点</a:t>
            </a: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	visited[p-&gt;adjvex]=1;	</a:t>
            </a:r>
            <a:r>
              <a:rPr lang="en-US" sz="20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置已访问标记</a:t>
            </a: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	</a:t>
            </a:r>
            <a:r>
              <a:rPr lang="en-US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enQueue(qu，p-&gt;adjvex);</a:t>
            </a: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lang="en-US" sz="20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该顶点进队</a:t>
            </a: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	       }</a:t>
            </a:r>
            <a:endParaRPr lang="zh-CN" altLang="en-US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	       p=p-&gt;nextarc;              	</a:t>
            </a:r>
            <a:r>
              <a:rPr lang="en-US" sz="20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找下一个邻接点</a:t>
            </a: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}</a:t>
            </a:r>
            <a:endParaRPr lang="zh-CN" altLang="en-US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}</a:t>
            </a:r>
            <a:endParaRPr lang="zh-CN" altLang="en-US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printf("\n");</a:t>
            </a:r>
            <a:endParaRPr lang="zh-CN" altLang="en-US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  <a:endParaRPr lang="zh-CN" altLang="en-US" sz="20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642910" y="5643578"/>
            <a:ext cx="4681538" cy="457200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ea typeface="楷体" pitchFamily="49" charset="-122"/>
                <a:cs typeface="Times New Roman" pitchFamily="18" charset="0"/>
              </a:rPr>
              <a:t>该算法的时间复杂度为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O(</a:t>
            </a:r>
            <a:r>
              <a:rPr lang="en-US" altLang="zh-CN" i="1" dirty="0" err="1"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dirty="0" err="1">
                <a:ea typeface="楷体" pitchFamily="49" charset="-122"/>
                <a:cs typeface="Times New Roman" pitchFamily="18" charset="0"/>
              </a:rPr>
              <a:t>+</a:t>
            </a:r>
            <a:r>
              <a:rPr lang="en-US" altLang="zh-CN" i="1" dirty="0" err="1">
                <a:ea typeface="楷体" pitchFamily="49" charset="-122"/>
                <a:cs typeface="Times New Roman" pitchFamily="18" charset="0"/>
              </a:rPr>
              <a:t>e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)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。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6CB040-9A46-40CF-AB14-00FF7AC1F6CF}" type="slidenum">
              <a:rPr lang="en-US" altLang="zh-CN" smtClean="0"/>
              <a:pPr>
                <a:defRPr/>
              </a:pPr>
              <a:t>12</a:t>
            </a:fld>
            <a:r>
              <a:rPr lang="en-US" altLang="zh-CN" smtClean="0"/>
              <a:t>/21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0" y="32543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1310" name="Text Box 101"/>
          <p:cNvSpPr txBox="1">
            <a:spLocks noChangeArrowheads="1"/>
          </p:cNvSpPr>
          <p:nvPr/>
        </p:nvSpPr>
        <p:spPr bwMode="auto">
          <a:xfrm>
            <a:off x="3286116" y="3714752"/>
            <a:ext cx="2376488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1">
                <a:solidFill>
                  <a:srgbClr val="CC00CC"/>
                </a:solidFill>
                <a:ea typeface="楷体" pitchFamily="49" charset="-122"/>
                <a:cs typeface="Times New Roman" pitchFamily="18" charset="0"/>
              </a:rPr>
              <a:t>v</a:t>
            </a:r>
            <a:r>
              <a:rPr lang="en-US" altLang="zh-CN">
                <a:solidFill>
                  <a:srgbClr val="CC00CC"/>
                </a:solidFill>
                <a:ea typeface="楷体" pitchFamily="49" charset="-122"/>
                <a:cs typeface="Times New Roman" pitchFamily="18" charset="0"/>
              </a:rPr>
              <a:t>=2</a:t>
            </a:r>
            <a:r>
              <a:rPr lang="zh-CN" altLang="en-US">
                <a:solidFill>
                  <a:srgbClr val="CC00CC"/>
                </a:solidFill>
                <a:ea typeface="楷体" pitchFamily="49" charset="-122"/>
                <a:cs typeface="Times New Roman" pitchFamily="18" charset="0"/>
              </a:rPr>
              <a:t>的</a:t>
            </a:r>
            <a:r>
              <a:rPr lang="en-US" altLang="zh-CN">
                <a:solidFill>
                  <a:srgbClr val="CC00CC"/>
                </a:solidFill>
                <a:ea typeface="楷体" pitchFamily="49" charset="-122"/>
                <a:cs typeface="Times New Roman" pitchFamily="18" charset="0"/>
              </a:rPr>
              <a:t>BFS</a:t>
            </a:r>
            <a:r>
              <a:rPr lang="zh-CN" altLang="en-US">
                <a:solidFill>
                  <a:srgbClr val="CC00CC"/>
                </a:solidFill>
                <a:ea typeface="楷体" pitchFamily="49" charset="-122"/>
                <a:cs typeface="Times New Roman" pitchFamily="18" charset="0"/>
              </a:rPr>
              <a:t>序列：</a:t>
            </a:r>
          </a:p>
        </p:txBody>
      </p:sp>
      <p:sp>
        <p:nvSpPr>
          <p:cNvPr id="260198" name="Text Box 102"/>
          <p:cNvSpPr txBox="1">
            <a:spLocks noChangeArrowheads="1"/>
          </p:cNvSpPr>
          <p:nvPr/>
        </p:nvSpPr>
        <p:spPr bwMode="auto">
          <a:xfrm>
            <a:off x="4332307" y="4349759"/>
            <a:ext cx="288925" cy="36512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/>
              <a:t>2</a:t>
            </a:r>
          </a:p>
        </p:txBody>
      </p:sp>
      <p:sp>
        <p:nvSpPr>
          <p:cNvPr id="260199" name="Text Box 103"/>
          <p:cNvSpPr txBox="1">
            <a:spLocks noChangeArrowheads="1"/>
          </p:cNvSpPr>
          <p:nvPr/>
        </p:nvSpPr>
        <p:spPr bwMode="auto">
          <a:xfrm>
            <a:off x="5051445" y="4349759"/>
            <a:ext cx="288925" cy="36512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/>
              <a:t>1</a:t>
            </a:r>
          </a:p>
        </p:txBody>
      </p:sp>
      <p:sp>
        <p:nvSpPr>
          <p:cNvPr id="260200" name="Text Box 104"/>
          <p:cNvSpPr txBox="1">
            <a:spLocks noChangeArrowheads="1"/>
          </p:cNvSpPr>
          <p:nvPr/>
        </p:nvSpPr>
        <p:spPr bwMode="auto">
          <a:xfrm>
            <a:off x="5700732" y="4349759"/>
            <a:ext cx="288925" cy="36512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/>
              <a:t>3</a:t>
            </a:r>
          </a:p>
        </p:txBody>
      </p:sp>
      <p:sp>
        <p:nvSpPr>
          <p:cNvPr id="260201" name="Text Box 105"/>
          <p:cNvSpPr txBox="1">
            <a:spLocks noChangeArrowheads="1"/>
          </p:cNvSpPr>
          <p:nvPr/>
        </p:nvSpPr>
        <p:spPr bwMode="auto">
          <a:xfrm>
            <a:off x="6419870" y="4349759"/>
            <a:ext cx="288925" cy="36512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/>
              <a:t>4</a:t>
            </a:r>
          </a:p>
        </p:txBody>
      </p:sp>
      <p:sp>
        <p:nvSpPr>
          <p:cNvPr id="260202" name="Text Box 106"/>
          <p:cNvSpPr txBox="1">
            <a:spLocks noChangeArrowheads="1"/>
          </p:cNvSpPr>
          <p:nvPr/>
        </p:nvSpPr>
        <p:spPr bwMode="auto">
          <a:xfrm>
            <a:off x="7069157" y="4349759"/>
            <a:ext cx="288925" cy="36512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/>
              <a:t>0</a:t>
            </a:r>
          </a:p>
        </p:txBody>
      </p:sp>
      <p:sp>
        <p:nvSpPr>
          <p:cNvPr id="260203" name="Text Box 107"/>
          <p:cNvSpPr txBox="1">
            <a:spLocks noChangeArrowheads="1"/>
          </p:cNvSpPr>
          <p:nvPr/>
        </p:nvSpPr>
        <p:spPr bwMode="auto">
          <a:xfrm>
            <a:off x="3929058" y="4857760"/>
            <a:ext cx="2376487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遍历过程结束</a:t>
            </a:r>
          </a:p>
        </p:txBody>
      </p:sp>
      <p:sp>
        <p:nvSpPr>
          <p:cNvPr id="11317" name="Text Box 108"/>
          <p:cNvSpPr txBox="1">
            <a:spLocks noChangeArrowheads="1"/>
          </p:cNvSpPr>
          <p:nvPr/>
        </p:nvSpPr>
        <p:spPr bwMode="auto">
          <a:xfrm>
            <a:off x="395288" y="188913"/>
            <a:ext cx="3676646" cy="457200"/>
          </a:xfrm>
          <a:prstGeom prst="rect">
            <a:avLst/>
          </a:prstGeom>
          <a:solidFill>
            <a:srgbClr val="339933"/>
          </a:solidFill>
          <a:ln w="28575" algn="ctr">
            <a:noFill/>
            <a:miter lim="800000"/>
            <a:headEnd/>
            <a:tailEnd type="none" w="med" len="lg"/>
          </a:ln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ea typeface="楷体" pitchFamily="49" charset="-122"/>
                <a:cs typeface="Times New Roman" pitchFamily="18" charset="0"/>
              </a:rPr>
              <a:t>广度优先</a:t>
            </a:r>
            <a:r>
              <a:rPr lang="zh-CN" altLang="en-US" dirty="0" smtClean="0">
                <a:solidFill>
                  <a:schemeClr val="bg1"/>
                </a:solidFill>
                <a:ea typeface="楷体" pitchFamily="49" charset="-122"/>
                <a:cs typeface="Times New Roman" pitchFamily="18" charset="0"/>
              </a:rPr>
              <a:t>遍历过程演示</a:t>
            </a:r>
            <a:endParaRPr lang="zh-CN" altLang="en-US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10" name="Oval 7"/>
          <p:cNvSpPr>
            <a:spLocks noChangeArrowheads="1"/>
          </p:cNvSpPr>
          <p:nvPr/>
        </p:nvSpPr>
        <p:spPr bwMode="auto">
          <a:xfrm>
            <a:off x="1293783" y="4562492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111" name="Oval 8"/>
          <p:cNvSpPr>
            <a:spLocks noChangeArrowheads="1"/>
          </p:cNvSpPr>
          <p:nvPr/>
        </p:nvSpPr>
        <p:spPr bwMode="auto">
          <a:xfrm>
            <a:off x="357158" y="4562492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112" name="Oval 9"/>
          <p:cNvSpPr>
            <a:spLocks noChangeArrowheads="1"/>
          </p:cNvSpPr>
          <p:nvPr/>
        </p:nvSpPr>
        <p:spPr bwMode="auto">
          <a:xfrm>
            <a:off x="2228821" y="4562492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113" name="Oval 10"/>
          <p:cNvSpPr>
            <a:spLocks noChangeArrowheads="1"/>
          </p:cNvSpPr>
          <p:nvPr/>
        </p:nvSpPr>
        <p:spPr bwMode="auto">
          <a:xfrm>
            <a:off x="1293783" y="3698892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114" name="Oval 11"/>
          <p:cNvSpPr>
            <a:spLocks noChangeArrowheads="1"/>
          </p:cNvSpPr>
          <p:nvPr/>
        </p:nvSpPr>
        <p:spPr bwMode="auto">
          <a:xfrm>
            <a:off x="1293783" y="5426092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115" name="Freeform 12"/>
          <p:cNvSpPr>
            <a:spLocks/>
          </p:cNvSpPr>
          <p:nvPr/>
        </p:nvSpPr>
        <p:spPr bwMode="auto">
          <a:xfrm>
            <a:off x="663546" y="3986230"/>
            <a:ext cx="630238" cy="588963"/>
          </a:xfrm>
          <a:custGeom>
            <a:avLst/>
            <a:gdLst>
              <a:gd name="T0" fmla="*/ 0 w 397"/>
              <a:gd name="T1" fmla="*/ 371 h 371"/>
              <a:gd name="T2" fmla="*/ 397 w 397"/>
              <a:gd name="T3" fmla="*/ 0 h 371"/>
              <a:gd name="T4" fmla="*/ 0 60000 65536"/>
              <a:gd name="T5" fmla="*/ 0 60000 65536"/>
              <a:gd name="T6" fmla="*/ 0 w 397"/>
              <a:gd name="T7" fmla="*/ 0 h 371"/>
              <a:gd name="T8" fmla="*/ 397 w 397"/>
              <a:gd name="T9" fmla="*/ 371 h 37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97" h="371">
                <a:moveTo>
                  <a:pt x="0" y="371"/>
                </a:moveTo>
                <a:lnTo>
                  <a:pt x="397" y="0"/>
                </a:lnTo>
              </a:path>
            </a:pathLst>
          </a:custGeom>
          <a:noFill/>
          <a:ln w="28575">
            <a:solidFill>
              <a:srgbClr val="3333FF"/>
            </a:solidFill>
            <a:round/>
            <a:headEnd/>
            <a:tailEnd type="none" w="med" len="lg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16" name="Freeform 13"/>
          <p:cNvSpPr>
            <a:spLocks/>
          </p:cNvSpPr>
          <p:nvPr/>
        </p:nvSpPr>
        <p:spPr bwMode="auto">
          <a:xfrm>
            <a:off x="788958" y="4778392"/>
            <a:ext cx="503238" cy="1588"/>
          </a:xfrm>
          <a:custGeom>
            <a:avLst/>
            <a:gdLst>
              <a:gd name="T0" fmla="*/ 0 w 317"/>
              <a:gd name="T1" fmla="*/ 0 h 1"/>
              <a:gd name="T2" fmla="*/ 317 w 317"/>
              <a:gd name="T3" fmla="*/ 0 h 1"/>
              <a:gd name="T4" fmla="*/ 0 60000 65536"/>
              <a:gd name="T5" fmla="*/ 0 60000 65536"/>
              <a:gd name="T6" fmla="*/ 0 w 317"/>
              <a:gd name="T7" fmla="*/ 0 h 1"/>
              <a:gd name="T8" fmla="*/ 317 w 317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17" h="1">
                <a:moveTo>
                  <a:pt x="0" y="0"/>
                </a:moveTo>
                <a:lnTo>
                  <a:pt x="317" y="0"/>
                </a:lnTo>
              </a:path>
            </a:pathLst>
          </a:custGeom>
          <a:noFill/>
          <a:ln w="28575">
            <a:solidFill>
              <a:srgbClr val="3333FF"/>
            </a:solidFill>
            <a:round/>
            <a:headEnd/>
            <a:tailEnd type="none" w="med" len="lg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17" name="Line 14"/>
          <p:cNvSpPr>
            <a:spLocks noChangeShapeType="1"/>
          </p:cNvSpPr>
          <p:nvPr/>
        </p:nvSpPr>
        <p:spPr bwMode="auto">
          <a:xfrm>
            <a:off x="1725583" y="4778392"/>
            <a:ext cx="503238" cy="0"/>
          </a:xfrm>
          <a:prstGeom prst="line">
            <a:avLst/>
          </a:prstGeom>
          <a:noFill/>
          <a:ln w="28575">
            <a:solidFill>
              <a:srgbClr val="3333FF"/>
            </a:solidFill>
            <a:round/>
            <a:headEnd/>
            <a:tailEnd type="none" w="med" len="lg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18" name="Freeform 15"/>
          <p:cNvSpPr>
            <a:spLocks/>
          </p:cNvSpPr>
          <p:nvPr/>
        </p:nvSpPr>
        <p:spPr bwMode="auto">
          <a:xfrm>
            <a:off x="669896" y="4968892"/>
            <a:ext cx="623888" cy="601663"/>
          </a:xfrm>
          <a:custGeom>
            <a:avLst/>
            <a:gdLst>
              <a:gd name="T0" fmla="*/ 0 w 393"/>
              <a:gd name="T1" fmla="*/ 0 h 379"/>
              <a:gd name="T2" fmla="*/ 393 w 393"/>
              <a:gd name="T3" fmla="*/ 379 h 379"/>
              <a:gd name="T4" fmla="*/ 0 60000 65536"/>
              <a:gd name="T5" fmla="*/ 0 60000 65536"/>
              <a:gd name="T6" fmla="*/ 0 w 393"/>
              <a:gd name="T7" fmla="*/ 0 h 379"/>
              <a:gd name="T8" fmla="*/ 393 w 393"/>
              <a:gd name="T9" fmla="*/ 379 h 37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93" h="379">
                <a:moveTo>
                  <a:pt x="0" y="0"/>
                </a:moveTo>
                <a:lnTo>
                  <a:pt x="393" y="379"/>
                </a:lnTo>
              </a:path>
            </a:pathLst>
          </a:custGeom>
          <a:noFill/>
          <a:ln w="28575">
            <a:solidFill>
              <a:srgbClr val="3333FF"/>
            </a:solidFill>
            <a:round/>
            <a:headEnd/>
            <a:tailEnd type="none" w="med" len="lg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19" name="Line 17"/>
          <p:cNvSpPr>
            <a:spLocks noChangeShapeType="1"/>
          </p:cNvSpPr>
          <p:nvPr/>
        </p:nvSpPr>
        <p:spPr bwMode="auto">
          <a:xfrm>
            <a:off x="1725583" y="3986230"/>
            <a:ext cx="647700" cy="576263"/>
          </a:xfrm>
          <a:prstGeom prst="line">
            <a:avLst/>
          </a:prstGeom>
          <a:noFill/>
          <a:ln w="28575">
            <a:solidFill>
              <a:srgbClr val="3333FF"/>
            </a:solidFill>
            <a:round/>
            <a:headEnd/>
            <a:tailEnd type="none" w="med" len="lg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20" name="Freeform 18"/>
          <p:cNvSpPr>
            <a:spLocks/>
          </p:cNvSpPr>
          <p:nvPr/>
        </p:nvSpPr>
        <p:spPr bwMode="auto">
          <a:xfrm>
            <a:off x="1725583" y="4968892"/>
            <a:ext cx="620713" cy="603250"/>
          </a:xfrm>
          <a:custGeom>
            <a:avLst/>
            <a:gdLst>
              <a:gd name="T0" fmla="*/ 0 w 391"/>
              <a:gd name="T1" fmla="*/ 380 h 380"/>
              <a:gd name="T2" fmla="*/ 391 w 391"/>
              <a:gd name="T3" fmla="*/ 0 h 380"/>
              <a:gd name="T4" fmla="*/ 0 60000 65536"/>
              <a:gd name="T5" fmla="*/ 0 60000 65536"/>
              <a:gd name="T6" fmla="*/ 0 w 391"/>
              <a:gd name="T7" fmla="*/ 0 h 380"/>
              <a:gd name="T8" fmla="*/ 391 w 391"/>
              <a:gd name="T9" fmla="*/ 380 h 38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91" h="380">
                <a:moveTo>
                  <a:pt x="0" y="380"/>
                </a:moveTo>
                <a:lnTo>
                  <a:pt x="391" y="0"/>
                </a:lnTo>
              </a:path>
            </a:pathLst>
          </a:custGeom>
          <a:noFill/>
          <a:ln w="28575">
            <a:solidFill>
              <a:srgbClr val="3333FF"/>
            </a:solidFill>
            <a:round/>
            <a:headEnd/>
            <a:tailEnd type="none" w="med" len="lg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21" name="Line 19"/>
          <p:cNvSpPr>
            <a:spLocks noChangeShapeType="1"/>
          </p:cNvSpPr>
          <p:nvPr/>
        </p:nvSpPr>
        <p:spPr bwMode="auto">
          <a:xfrm>
            <a:off x="1509683" y="4994292"/>
            <a:ext cx="0" cy="431800"/>
          </a:xfrm>
          <a:prstGeom prst="line">
            <a:avLst/>
          </a:prstGeom>
          <a:noFill/>
          <a:ln w="28575">
            <a:solidFill>
              <a:srgbClr val="3333FF"/>
            </a:solidFill>
            <a:round/>
            <a:headEnd/>
            <a:tailEnd type="none" w="med" len="lg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22" name="Line 20"/>
          <p:cNvSpPr>
            <a:spLocks noChangeShapeType="1"/>
          </p:cNvSpPr>
          <p:nvPr/>
        </p:nvSpPr>
        <p:spPr bwMode="auto">
          <a:xfrm>
            <a:off x="1509683" y="4130692"/>
            <a:ext cx="0" cy="431800"/>
          </a:xfrm>
          <a:prstGeom prst="line">
            <a:avLst/>
          </a:prstGeom>
          <a:noFill/>
          <a:ln w="28575">
            <a:solidFill>
              <a:srgbClr val="3333FF"/>
            </a:solidFill>
            <a:round/>
            <a:headEnd/>
            <a:tailEnd type="none" w="med" len="lg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10" name="Oval 7"/>
          <p:cNvSpPr>
            <a:spLocks noChangeArrowheads="1"/>
          </p:cNvSpPr>
          <p:nvPr/>
        </p:nvSpPr>
        <p:spPr bwMode="auto">
          <a:xfrm>
            <a:off x="1293783" y="4575192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211" name="Oval 8"/>
          <p:cNvSpPr>
            <a:spLocks noChangeArrowheads="1"/>
          </p:cNvSpPr>
          <p:nvPr/>
        </p:nvSpPr>
        <p:spPr bwMode="auto">
          <a:xfrm>
            <a:off x="357158" y="4575192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212" name="Oval 9"/>
          <p:cNvSpPr>
            <a:spLocks noChangeArrowheads="1"/>
          </p:cNvSpPr>
          <p:nvPr/>
        </p:nvSpPr>
        <p:spPr bwMode="auto">
          <a:xfrm>
            <a:off x="2228821" y="4575192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213" name="Oval 10"/>
          <p:cNvSpPr>
            <a:spLocks noChangeArrowheads="1"/>
          </p:cNvSpPr>
          <p:nvPr/>
        </p:nvSpPr>
        <p:spPr bwMode="auto">
          <a:xfrm>
            <a:off x="1293783" y="3711592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214" name="Oval 11"/>
          <p:cNvSpPr>
            <a:spLocks noChangeArrowheads="1"/>
          </p:cNvSpPr>
          <p:nvPr/>
        </p:nvSpPr>
        <p:spPr bwMode="auto">
          <a:xfrm>
            <a:off x="1293783" y="5438792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215" name="Freeform 12"/>
          <p:cNvSpPr>
            <a:spLocks/>
          </p:cNvSpPr>
          <p:nvPr/>
        </p:nvSpPr>
        <p:spPr bwMode="auto">
          <a:xfrm>
            <a:off x="747686" y="4025904"/>
            <a:ext cx="630238" cy="588963"/>
          </a:xfrm>
          <a:custGeom>
            <a:avLst/>
            <a:gdLst>
              <a:gd name="T0" fmla="*/ 0 w 397"/>
              <a:gd name="T1" fmla="*/ 371 h 371"/>
              <a:gd name="T2" fmla="*/ 397 w 397"/>
              <a:gd name="T3" fmla="*/ 0 h 371"/>
              <a:gd name="T4" fmla="*/ 0 60000 65536"/>
              <a:gd name="T5" fmla="*/ 0 60000 65536"/>
              <a:gd name="T6" fmla="*/ 0 w 397"/>
              <a:gd name="T7" fmla="*/ 0 h 371"/>
              <a:gd name="T8" fmla="*/ 397 w 397"/>
              <a:gd name="T9" fmla="*/ 371 h 37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97" h="371">
                <a:moveTo>
                  <a:pt x="0" y="371"/>
                </a:moveTo>
                <a:lnTo>
                  <a:pt x="397" y="0"/>
                </a:lnTo>
              </a:path>
            </a:pathLst>
          </a:custGeom>
          <a:noFill/>
          <a:ln w="28575">
            <a:solidFill>
              <a:srgbClr val="CC00CC"/>
            </a:solidFill>
            <a:round/>
            <a:headEnd/>
            <a:tailEnd type="arrow" w="med" len="lg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16" name="Freeform 13"/>
          <p:cNvSpPr>
            <a:spLocks/>
          </p:cNvSpPr>
          <p:nvPr/>
        </p:nvSpPr>
        <p:spPr bwMode="auto">
          <a:xfrm>
            <a:off x="785786" y="4857760"/>
            <a:ext cx="503238" cy="1588"/>
          </a:xfrm>
          <a:custGeom>
            <a:avLst/>
            <a:gdLst>
              <a:gd name="T0" fmla="*/ 0 w 317"/>
              <a:gd name="T1" fmla="*/ 0 h 1"/>
              <a:gd name="T2" fmla="*/ 317 w 317"/>
              <a:gd name="T3" fmla="*/ 0 h 1"/>
              <a:gd name="T4" fmla="*/ 0 60000 65536"/>
              <a:gd name="T5" fmla="*/ 0 60000 65536"/>
              <a:gd name="T6" fmla="*/ 0 w 317"/>
              <a:gd name="T7" fmla="*/ 0 h 1"/>
              <a:gd name="T8" fmla="*/ 317 w 317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17" h="1">
                <a:moveTo>
                  <a:pt x="0" y="0"/>
                </a:moveTo>
                <a:lnTo>
                  <a:pt x="317" y="0"/>
                </a:lnTo>
              </a:path>
            </a:pathLst>
          </a:custGeom>
          <a:noFill/>
          <a:ln w="28575">
            <a:solidFill>
              <a:srgbClr val="CC00CC"/>
            </a:solidFill>
            <a:round/>
            <a:headEnd/>
            <a:tailEnd type="arrow" w="med" len="lg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17" name="Freeform 15"/>
          <p:cNvSpPr>
            <a:spLocks/>
          </p:cNvSpPr>
          <p:nvPr/>
        </p:nvSpPr>
        <p:spPr bwMode="auto">
          <a:xfrm>
            <a:off x="747686" y="4903798"/>
            <a:ext cx="623888" cy="601663"/>
          </a:xfrm>
          <a:custGeom>
            <a:avLst/>
            <a:gdLst>
              <a:gd name="T0" fmla="*/ 0 w 393"/>
              <a:gd name="T1" fmla="*/ 0 h 379"/>
              <a:gd name="T2" fmla="*/ 393 w 393"/>
              <a:gd name="T3" fmla="*/ 379 h 379"/>
              <a:gd name="T4" fmla="*/ 0 60000 65536"/>
              <a:gd name="T5" fmla="*/ 0 60000 65536"/>
              <a:gd name="T6" fmla="*/ 0 w 393"/>
              <a:gd name="T7" fmla="*/ 0 h 379"/>
              <a:gd name="T8" fmla="*/ 393 w 393"/>
              <a:gd name="T9" fmla="*/ 379 h 37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93" h="379">
                <a:moveTo>
                  <a:pt x="0" y="0"/>
                </a:moveTo>
                <a:lnTo>
                  <a:pt x="393" y="379"/>
                </a:lnTo>
              </a:path>
            </a:pathLst>
          </a:custGeom>
          <a:noFill/>
          <a:ln w="28575">
            <a:solidFill>
              <a:srgbClr val="CC00CC"/>
            </a:solidFill>
            <a:round/>
            <a:headEnd/>
            <a:tailEnd type="arrow" w="med" len="lg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18" name="Line 17"/>
          <p:cNvSpPr>
            <a:spLocks noChangeShapeType="1"/>
          </p:cNvSpPr>
          <p:nvPr/>
        </p:nvSpPr>
        <p:spPr bwMode="auto">
          <a:xfrm>
            <a:off x="1793860" y="3916366"/>
            <a:ext cx="647700" cy="576263"/>
          </a:xfrm>
          <a:prstGeom prst="line">
            <a:avLst/>
          </a:prstGeom>
          <a:noFill/>
          <a:ln w="28575">
            <a:solidFill>
              <a:srgbClr val="CC00CC"/>
            </a:solidFill>
            <a:round/>
            <a:headEnd/>
            <a:tailEnd type="arrow" w="med" len="lg"/>
          </a:ln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219" name="组合 218"/>
          <p:cNvGrpSpPr/>
          <p:nvPr/>
        </p:nvGrpSpPr>
        <p:grpSpPr>
          <a:xfrm>
            <a:off x="214282" y="982660"/>
            <a:ext cx="5586439" cy="2446340"/>
            <a:chOff x="2771775" y="1339850"/>
            <a:chExt cx="6121400" cy="2520950"/>
          </a:xfrm>
        </p:grpSpPr>
        <p:sp>
          <p:nvSpPr>
            <p:cNvPr id="220" name="Text Box 17"/>
            <p:cNvSpPr txBox="1">
              <a:spLocks noChangeArrowheads="1"/>
            </p:cNvSpPr>
            <p:nvPr/>
          </p:nvSpPr>
          <p:spPr bwMode="auto">
            <a:xfrm>
              <a:off x="2771775" y="1463677"/>
              <a:ext cx="288925" cy="30480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0</a:t>
              </a:r>
            </a:p>
          </p:txBody>
        </p:sp>
        <p:grpSp>
          <p:nvGrpSpPr>
            <p:cNvPr id="221" name="Group 18"/>
            <p:cNvGrpSpPr>
              <a:grpSpLocks/>
            </p:cNvGrpSpPr>
            <p:nvPr/>
          </p:nvGrpSpPr>
          <p:grpSpPr bwMode="auto">
            <a:xfrm>
              <a:off x="3170241" y="1339850"/>
              <a:ext cx="1152526" cy="503238"/>
              <a:chOff x="1997" y="300"/>
              <a:chExt cx="726" cy="317"/>
            </a:xfrm>
          </p:grpSpPr>
          <p:sp>
            <p:nvSpPr>
              <p:cNvPr id="302" name="Rectangle 19"/>
              <p:cNvSpPr>
                <a:spLocks noChangeArrowheads="1"/>
              </p:cNvSpPr>
              <p:nvPr/>
            </p:nvSpPr>
            <p:spPr bwMode="auto">
              <a:xfrm>
                <a:off x="1997" y="300"/>
                <a:ext cx="363" cy="317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i="1" dirty="0" err="1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v</a:t>
                </a:r>
                <a:r>
                  <a:rPr lang="en-US" altLang="zh-CN" baseline="-25000" dirty="0" err="1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0</a:t>
                </a:r>
                <a:endParaRPr lang="en-US" altLang="zh-CN" baseline="-25000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03" name="Rectangle 20"/>
              <p:cNvSpPr>
                <a:spLocks noChangeArrowheads="1"/>
              </p:cNvSpPr>
              <p:nvPr/>
            </p:nvSpPr>
            <p:spPr bwMode="auto">
              <a:xfrm>
                <a:off x="2360" y="300"/>
                <a:ext cx="363" cy="317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zh-CN" baseline="-2500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222" name="Group 21"/>
            <p:cNvGrpSpPr>
              <a:grpSpLocks/>
            </p:cNvGrpSpPr>
            <p:nvPr/>
          </p:nvGrpSpPr>
          <p:grpSpPr bwMode="auto">
            <a:xfrm>
              <a:off x="4572005" y="1412875"/>
              <a:ext cx="936626" cy="395288"/>
              <a:chOff x="2880" y="346"/>
              <a:chExt cx="590" cy="249"/>
            </a:xfrm>
          </p:grpSpPr>
          <p:sp>
            <p:nvSpPr>
              <p:cNvPr id="300" name="Rectangle 22"/>
              <p:cNvSpPr>
                <a:spLocks noChangeArrowheads="1"/>
              </p:cNvSpPr>
              <p:nvPr/>
            </p:nvSpPr>
            <p:spPr bwMode="auto">
              <a:xfrm>
                <a:off x="2880" y="346"/>
                <a:ext cx="317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2000">
                    <a:solidFill>
                      <a:srgbClr val="0000CC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</a:p>
            </p:txBody>
          </p:sp>
          <p:sp>
            <p:nvSpPr>
              <p:cNvPr id="301" name="Rectangle 23"/>
              <p:cNvSpPr>
                <a:spLocks noChangeArrowheads="1"/>
              </p:cNvSpPr>
              <p:nvPr/>
            </p:nvSpPr>
            <p:spPr bwMode="auto">
              <a:xfrm>
                <a:off x="3198" y="346"/>
                <a:ext cx="272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zh-CN" sz="2000"/>
              </a:p>
            </p:txBody>
          </p:sp>
        </p:grpSp>
        <p:grpSp>
          <p:nvGrpSpPr>
            <p:cNvPr id="223" name="Group 24"/>
            <p:cNvGrpSpPr>
              <a:grpSpLocks/>
            </p:cNvGrpSpPr>
            <p:nvPr/>
          </p:nvGrpSpPr>
          <p:grpSpPr bwMode="auto">
            <a:xfrm>
              <a:off x="5691194" y="1412875"/>
              <a:ext cx="936626" cy="395288"/>
              <a:chOff x="3585" y="346"/>
              <a:chExt cx="590" cy="249"/>
            </a:xfrm>
          </p:grpSpPr>
          <p:sp>
            <p:nvSpPr>
              <p:cNvPr id="298" name="Rectangle 25"/>
              <p:cNvSpPr>
                <a:spLocks noChangeArrowheads="1"/>
              </p:cNvSpPr>
              <p:nvPr/>
            </p:nvSpPr>
            <p:spPr bwMode="auto">
              <a:xfrm>
                <a:off x="3585" y="346"/>
                <a:ext cx="317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2000">
                    <a:solidFill>
                      <a:srgbClr val="0000CC"/>
                    </a:solidFill>
                    <a:latin typeface="Times New Roman" pitchFamily="18" charset="0"/>
                    <a:cs typeface="Times New Roman" pitchFamily="18" charset="0"/>
                  </a:rPr>
                  <a:t>3</a:t>
                </a:r>
              </a:p>
            </p:txBody>
          </p:sp>
          <p:sp>
            <p:nvSpPr>
              <p:cNvPr id="299" name="Rectangle 26"/>
              <p:cNvSpPr>
                <a:spLocks noChangeArrowheads="1"/>
              </p:cNvSpPr>
              <p:nvPr/>
            </p:nvSpPr>
            <p:spPr bwMode="auto">
              <a:xfrm>
                <a:off x="3903" y="346"/>
                <a:ext cx="272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zh-CN" sz="2000"/>
              </a:p>
            </p:txBody>
          </p:sp>
        </p:grpSp>
        <p:grpSp>
          <p:nvGrpSpPr>
            <p:cNvPr id="224" name="Group 27"/>
            <p:cNvGrpSpPr>
              <a:grpSpLocks/>
            </p:cNvGrpSpPr>
            <p:nvPr/>
          </p:nvGrpSpPr>
          <p:grpSpPr bwMode="auto">
            <a:xfrm>
              <a:off x="6808796" y="1412875"/>
              <a:ext cx="936626" cy="395288"/>
              <a:chOff x="4289" y="346"/>
              <a:chExt cx="590" cy="249"/>
            </a:xfrm>
          </p:grpSpPr>
          <p:sp>
            <p:nvSpPr>
              <p:cNvPr id="296" name="Rectangle 28"/>
              <p:cNvSpPr>
                <a:spLocks noChangeArrowheads="1"/>
              </p:cNvSpPr>
              <p:nvPr/>
            </p:nvSpPr>
            <p:spPr bwMode="auto">
              <a:xfrm>
                <a:off x="4289" y="346"/>
                <a:ext cx="317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2000">
                    <a:solidFill>
                      <a:srgbClr val="0000CC"/>
                    </a:solidFill>
                    <a:latin typeface="Times New Roman" pitchFamily="18" charset="0"/>
                    <a:cs typeface="Times New Roman" pitchFamily="18" charset="0"/>
                  </a:rPr>
                  <a:t>4</a:t>
                </a:r>
              </a:p>
            </p:txBody>
          </p:sp>
          <p:sp>
            <p:nvSpPr>
              <p:cNvPr id="297" name="Rectangle 29"/>
              <p:cNvSpPr>
                <a:spLocks noChangeArrowheads="1"/>
              </p:cNvSpPr>
              <p:nvPr/>
            </p:nvSpPr>
            <p:spPr bwMode="auto">
              <a:xfrm>
                <a:off x="4607" y="346"/>
                <a:ext cx="272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2000">
                    <a:solidFill>
                      <a:srgbClr val="0000CC"/>
                    </a:solidFill>
                    <a:latin typeface="Times New Roman" pitchFamily="18" charset="0"/>
                    <a:cs typeface="Times New Roman" pitchFamily="18" charset="0"/>
                  </a:rPr>
                  <a:t>∧</a:t>
                </a:r>
              </a:p>
            </p:txBody>
          </p:sp>
        </p:grpSp>
        <p:sp>
          <p:nvSpPr>
            <p:cNvPr id="225" name="Line 30"/>
            <p:cNvSpPr>
              <a:spLocks noChangeShapeType="1"/>
            </p:cNvSpPr>
            <p:nvPr/>
          </p:nvSpPr>
          <p:spPr bwMode="auto">
            <a:xfrm>
              <a:off x="3995738" y="1628775"/>
              <a:ext cx="576262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triangle" w="med" len="lg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6" name="Line 31"/>
            <p:cNvSpPr>
              <a:spLocks noChangeShapeType="1"/>
            </p:cNvSpPr>
            <p:nvPr/>
          </p:nvSpPr>
          <p:spPr bwMode="auto">
            <a:xfrm>
              <a:off x="5338763" y="1619250"/>
              <a:ext cx="360362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triangle" w="med" len="lg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7" name="Line 32"/>
            <p:cNvSpPr>
              <a:spLocks noChangeShapeType="1"/>
            </p:cNvSpPr>
            <p:nvPr/>
          </p:nvSpPr>
          <p:spPr bwMode="auto">
            <a:xfrm>
              <a:off x="6461125" y="1628775"/>
              <a:ext cx="360363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triangle" w="med" len="lg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8" name="Text Box 33"/>
            <p:cNvSpPr txBox="1">
              <a:spLocks noChangeArrowheads="1"/>
            </p:cNvSpPr>
            <p:nvPr/>
          </p:nvSpPr>
          <p:spPr bwMode="auto">
            <a:xfrm>
              <a:off x="2771775" y="1968502"/>
              <a:ext cx="288925" cy="30480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1</a:t>
              </a:r>
            </a:p>
          </p:txBody>
        </p:sp>
        <p:grpSp>
          <p:nvGrpSpPr>
            <p:cNvPr id="229" name="Group 34"/>
            <p:cNvGrpSpPr>
              <a:grpSpLocks/>
            </p:cNvGrpSpPr>
            <p:nvPr/>
          </p:nvGrpSpPr>
          <p:grpSpPr bwMode="auto">
            <a:xfrm>
              <a:off x="3170241" y="1844675"/>
              <a:ext cx="1152526" cy="503238"/>
              <a:chOff x="1997" y="618"/>
              <a:chExt cx="726" cy="317"/>
            </a:xfrm>
          </p:grpSpPr>
          <p:sp>
            <p:nvSpPr>
              <p:cNvPr id="294" name="Rectangle 35"/>
              <p:cNvSpPr>
                <a:spLocks noChangeArrowheads="1"/>
              </p:cNvSpPr>
              <p:nvPr/>
            </p:nvSpPr>
            <p:spPr bwMode="auto">
              <a:xfrm>
                <a:off x="1997" y="618"/>
                <a:ext cx="363" cy="317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i="1" dirty="0" err="1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v</a:t>
                </a:r>
                <a:r>
                  <a:rPr lang="en-US" altLang="zh-CN" baseline="-25000" dirty="0" err="1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endParaRPr lang="en-US" altLang="zh-CN" baseline="-25000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95" name="Rectangle 36"/>
              <p:cNvSpPr>
                <a:spLocks noChangeArrowheads="1"/>
              </p:cNvSpPr>
              <p:nvPr/>
            </p:nvSpPr>
            <p:spPr bwMode="auto">
              <a:xfrm>
                <a:off x="2360" y="618"/>
                <a:ext cx="363" cy="317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zh-CN" baseline="-250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230" name="Group 37"/>
            <p:cNvGrpSpPr>
              <a:grpSpLocks/>
            </p:cNvGrpSpPr>
            <p:nvPr/>
          </p:nvGrpSpPr>
          <p:grpSpPr bwMode="auto">
            <a:xfrm>
              <a:off x="4572005" y="1917700"/>
              <a:ext cx="936626" cy="395288"/>
              <a:chOff x="2880" y="664"/>
              <a:chExt cx="590" cy="249"/>
            </a:xfrm>
          </p:grpSpPr>
          <p:sp>
            <p:nvSpPr>
              <p:cNvPr id="292" name="Rectangle 38"/>
              <p:cNvSpPr>
                <a:spLocks noChangeArrowheads="1"/>
              </p:cNvSpPr>
              <p:nvPr/>
            </p:nvSpPr>
            <p:spPr bwMode="auto">
              <a:xfrm>
                <a:off x="2880" y="664"/>
                <a:ext cx="317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2000" dirty="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0</a:t>
                </a:r>
              </a:p>
            </p:txBody>
          </p:sp>
          <p:sp>
            <p:nvSpPr>
              <p:cNvPr id="293" name="Rectangle 39"/>
              <p:cNvSpPr>
                <a:spLocks noChangeArrowheads="1"/>
              </p:cNvSpPr>
              <p:nvPr/>
            </p:nvSpPr>
            <p:spPr bwMode="auto">
              <a:xfrm>
                <a:off x="3198" y="664"/>
                <a:ext cx="272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zh-CN" sz="20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231" name="Group 40"/>
            <p:cNvGrpSpPr>
              <a:grpSpLocks/>
            </p:cNvGrpSpPr>
            <p:nvPr/>
          </p:nvGrpSpPr>
          <p:grpSpPr bwMode="auto">
            <a:xfrm>
              <a:off x="5691194" y="1917700"/>
              <a:ext cx="936626" cy="395288"/>
              <a:chOff x="3585" y="664"/>
              <a:chExt cx="590" cy="249"/>
            </a:xfrm>
          </p:grpSpPr>
          <p:sp>
            <p:nvSpPr>
              <p:cNvPr id="290" name="Rectangle 41"/>
              <p:cNvSpPr>
                <a:spLocks noChangeArrowheads="1"/>
              </p:cNvSpPr>
              <p:nvPr/>
            </p:nvSpPr>
            <p:spPr bwMode="auto">
              <a:xfrm>
                <a:off x="3585" y="664"/>
                <a:ext cx="317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2000">
                    <a:solidFill>
                      <a:srgbClr val="0000CC"/>
                    </a:solidFill>
                    <a:latin typeface="Times New Roman" pitchFamily="18" charset="0"/>
                    <a:cs typeface="Times New Roman" pitchFamily="18" charset="0"/>
                  </a:rPr>
                  <a:t>2</a:t>
                </a:r>
              </a:p>
            </p:txBody>
          </p:sp>
          <p:sp>
            <p:nvSpPr>
              <p:cNvPr id="291" name="Rectangle 42"/>
              <p:cNvSpPr>
                <a:spLocks noChangeArrowheads="1"/>
              </p:cNvSpPr>
              <p:nvPr/>
            </p:nvSpPr>
            <p:spPr bwMode="auto">
              <a:xfrm>
                <a:off x="3903" y="664"/>
                <a:ext cx="272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zh-CN" sz="200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232" name="Group 43"/>
            <p:cNvGrpSpPr>
              <a:grpSpLocks/>
            </p:cNvGrpSpPr>
            <p:nvPr/>
          </p:nvGrpSpPr>
          <p:grpSpPr bwMode="auto">
            <a:xfrm>
              <a:off x="6808796" y="1917700"/>
              <a:ext cx="936626" cy="395288"/>
              <a:chOff x="4289" y="664"/>
              <a:chExt cx="590" cy="249"/>
            </a:xfrm>
          </p:grpSpPr>
          <p:sp>
            <p:nvSpPr>
              <p:cNvPr id="288" name="Rectangle 44"/>
              <p:cNvSpPr>
                <a:spLocks noChangeArrowheads="1"/>
              </p:cNvSpPr>
              <p:nvPr/>
            </p:nvSpPr>
            <p:spPr bwMode="auto">
              <a:xfrm>
                <a:off x="4289" y="664"/>
                <a:ext cx="317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2000">
                    <a:solidFill>
                      <a:srgbClr val="0000CC"/>
                    </a:solidFill>
                    <a:latin typeface="Times New Roman" pitchFamily="18" charset="0"/>
                    <a:cs typeface="Times New Roman" pitchFamily="18" charset="0"/>
                  </a:rPr>
                  <a:t>3</a:t>
                </a:r>
              </a:p>
            </p:txBody>
          </p:sp>
          <p:sp>
            <p:nvSpPr>
              <p:cNvPr id="289" name="Rectangle 45"/>
              <p:cNvSpPr>
                <a:spLocks noChangeArrowheads="1"/>
              </p:cNvSpPr>
              <p:nvPr/>
            </p:nvSpPr>
            <p:spPr bwMode="auto">
              <a:xfrm>
                <a:off x="4607" y="664"/>
                <a:ext cx="272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2000">
                    <a:solidFill>
                      <a:srgbClr val="0000CC"/>
                    </a:solidFill>
                    <a:latin typeface="Times New Roman" pitchFamily="18" charset="0"/>
                    <a:cs typeface="Times New Roman" pitchFamily="18" charset="0"/>
                  </a:rPr>
                  <a:t>∧</a:t>
                </a:r>
              </a:p>
            </p:txBody>
          </p:sp>
        </p:grpSp>
        <p:sp>
          <p:nvSpPr>
            <p:cNvPr id="233" name="Line 46"/>
            <p:cNvSpPr>
              <a:spLocks noChangeShapeType="1"/>
            </p:cNvSpPr>
            <p:nvPr/>
          </p:nvSpPr>
          <p:spPr bwMode="auto">
            <a:xfrm>
              <a:off x="3995738" y="2133600"/>
              <a:ext cx="576262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triangle" w="med" len="lg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4" name="Line 47"/>
            <p:cNvSpPr>
              <a:spLocks noChangeShapeType="1"/>
            </p:cNvSpPr>
            <p:nvPr/>
          </p:nvSpPr>
          <p:spPr bwMode="auto">
            <a:xfrm>
              <a:off x="5338763" y="2124075"/>
              <a:ext cx="360362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triangle" w="med" len="lg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5" name="Line 48"/>
            <p:cNvSpPr>
              <a:spLocks noChangeShapeType="1"/>
            </p:cNvSpPr>
            <p:nvPr/>
          </p:nvSpPr>
          <p:spPr bwMode="auto">
            <a:xfrm>
              <a:off x="6461125" y="2133600"/>
              <a:ext cx="360363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triangle" w="med" len="lg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6" name="Text Box 49"/>
            <p:cNvSpPr txBox="1">
              <a:spLocks noChangeArrowheads="1"/>
            </p:cNvSpPr>
            <p:nvPr/>
          </p:nvSpPr>
          <p:spPr bwMode="auto">
            <a:xfrm>
              <a:off x="2771775" y="2473327"/>
              <a:ext cx="288925" cy="30480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2</a:t>
              </a:r>
            </a:p>
          </p:txBody>
        </p:sp>
        <p:grpSp>
          <p:nvGrpSpPr>
            <p:cNvPr id="237" name="Group 50"/>
            <p:cNvGrpSpPr>
              <a:grpSpLocks/>
            </p:cNvGrpSpPr>
            <p:nvPr/>
          </p:nvGrpSpPr>
          <p:grpSpPr bwMode="auto">
            <a:xfrm>
              <a:off x="3170241" y="2349500"/>
              <a:ext cx="1152526" cy="503238"/>
              <a:chOff x="1997" y="936"/>
              <a:chExt cx="726" cy="317"/>
            </a:xfrm>
          </p:grpSpPr>
          <p:sp>
            <p:nvSpPr>
              <p:cNvPr id="286" name="Rectangle 51"/>
              <p:cNvSpPr>
                <a:spLocks noChangeArrowheads="1"/>
              </p:cNvSpPr>
              <p:nvPr/>
            </p:nvSpPr>
            <p:spPr bwMode="auto">
              <a:xfrm>
                <a:off x="1997" y="936"/>
                <a:ext cx="363" cy="317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i="1" dirty="0" err="1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v</a:t>
                </a:r>
                <a:r>
                  <a:rPr lang="en-US" altLang="zh-CN" baseline="-25000" dirty="0" err="1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2</a:t>
                </a:r>
                <a:endParaRPr lang="en-US" altLang="zh-CN" baseline="-25000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87" name="Rectangle 52"/>
              <p:cNvSpPr>
                <a:spLocks noChangeArrowheads="1"/>
              </p:cNvSpPr>
              <p:nvPr/>
            </p:nvSpPr>
            <p:spPr bwMode="auto">
              <a:xfrm>
                <a:off x="2360" y="936"/>
                <a:ext cx="363" cy="317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zh-CN" baseline="-250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238" name="Group 53"/>
            <p:cNvGrpSpPr>
              <a:grpSpLocks/>
            </p:cNvGrpSpPr>
            <p:nvPr/>
          </p:nvGrpSpPr>
          <p:grpSpPr bwMode="auto">
            <a:xfrm>
              <a:off x="4572005" y="2422525"/>
              <a:ext cx="936626" cy="395288"/>
              <a:chOff x="2880" y="982"/>
              <a:chExt cx="590" cy="249"/>
            </a:xfrm>
          </p:grpSpPr>
          <p:sp>
            <p:nvSpPr>
              <p:cNvPr id="284" name="Rectangle 54"/>
              <p:cNvSpPr>
                <a:spLocks noChangeArrowheads="1"/>
              </p:cNvSpPr>
              <p:nvPr/>
            </p:nvSpPr>
            <p:spPr bwMode="auto">
              <a:xfrm>
                <a:off x="2880" y="982"/>
                <a:ext cx="317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2000" dirty="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</a:p>
            </p:txBody>
          </p:sp>
          <p:sp>
            <p:nvSpPr>
              <p:cNvPr id="285" name="Rectangle 55"/>
              <p:cNvSpPr>
                <a:spLocks noChangeArrowheads="1"/>
              </p:cNvSpPr>
              <p:nvPr/>
            </p:nvSpPr>
            <p:spPr bwMode="auto">
              <a:xfrm>
                <a:off x="3198" y="982"/>
                <a:ext cx="272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zh-CN" sz="20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239" name="Group 56"/>
            <p:cNvGrpSpPr>
              <a:grpSpLocks/>
            </p:cNvGrpSpPr>
            <p:nvPr/>
          </p:nvGrpSpPr>
          <p:grpSpPr bwMode="auto">
            <a:xfrm>
              <a:off x="5691194" y="2422525"/>
              <a:ext cx="936626" cy="395288"/>
              <a:chOff x="3585" y="982"/>
              <a:chExt cx="590" cy="249"/>
            </a:xfrm>
          </p:grpSpPr>
          <p:sp>
            <p:nvSpPr>
              <p:cNvPr id="282" name="Rectangle 57"/>
              <p:cNvSpPr>
                <a:spLocks noChangeArrowheads="1"/>
              </p:cNvSpPr>
              <p:nvPr/>
            </p:nvSpPr>
            <p:spPr bwMode="auto">
              <a:xfrm>
                <a:off x="3585" y="982"/>
                <a:ext cx="317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2000" dirty="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3</a:t>
                </a:r>
              </a:p>
            </p:txBody>
          </p:sp>
          <p:sp>
            <p:nvSpPr>
              <p:cNvPr id="283" name="Rectangle 58"/>
              <p:cNvSpPr>
                <a:spLocks noChangeArrowheads="1"/>
              </p:cNvSpPr>
              <p:nvPr/>
            </p:nvSpPr>
            <p:spPr bwMode="auto">
              <a:xfrm>
                <a:off x="3903" y="982"/>
                <a:ext cx="272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zh-CN" sz="20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240" name="Group 59"/>
            <p:cNvGrpSpPr>
              <a:grpSpLocks/>
            </p:cNvGrpSpPr>
            <p:nvPr/>
          </p:nvGrpSpPr>
          <p:grpSpPr bwMode="auto">
            <a:xfrm>
              <a:off x="6808796" y="2422525"/>
              <a:ext cx="936626" cy="395288"/>
              <a:chOff x="4289" y="982"/>
              <a:chExt cx="590" cy="249"/>
            </a:xfrm>
          </p:grpSpPr>
          <p:sp>
            <p:nvSpPr>
              <p:cNvPr id="280" name="Rectangle 60"/>
              <p:cNvSpPr>
                <a:spLocks noChangeArrowheads="1"/>
              </p:cNvSpPr>
              <p:nvPr/>
            </p:nvSpPr>
            <p:spPr bwMode="auto">
              <a:xfrm>
                <a:off x="4289" y="982"/>
                <a:ext cx="317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2000" dirty="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4</a:t>
                </a:r>
              </a:p>
            </p:txBody>
          </p:sp>
          <p:sp>
            <p:nvSpPr>
              <p:cNvPr id="281" name="Rectangle 61"/>
              <p:cNvSpPr>
                <a:spLocks noChangeArrowheads="1"/>
              </p:cNvSpPr>
              <p:nvPr/>
            </p:nvSpPr>
            <p:spPr bwMode="auto">
              <a:xfrm>
                <a:off x="4607" y="982"/>
                <a:ext cx="272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200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∧</a:t>
                </a:r>
              </a:p>
            </p:txBody>
          </p:sp>
        </p:grpSp>
        <p:sp>
          <p:nvSpPr>
            <p:cNvPr id="241" name="Line 62"/>
            <p:cNvSpPr>
              <a:spLocks noChangeShapeType="1"/>
            </p:cNvSpPr>
            <p:nvPr/>
          </p:nvSpPr>
          <p:spPr bwMode="auto">
            <a:xfrm>
              <a:off x="3995738" y="2638425"/>
              <a:ext cx="576262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triangle" w="med" len="lg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2" name="Line 63"/>
            <p:cNvSpPr>
              <a:spLocks noChangeShapeType="1"/>
            </p:cNvSpPr>
            <p:nvPr/>
          </p:nvSpPr>
          <p:spPr bwMode="auto">
            <a:xfrm>
              <a:off x="5338763" y="2628900"/>
              <a:ext cx="360362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triangle" w="med" len="lg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3" name="Line 64"/>
            <p:cNvSpPr>
              <a:spLocks noChangeShapeType="1"/>
            </p:cNvSpPr>
            <p:nvPr/>
          </p:nvSpPr>
          <p:spPr bwMode="auto">
            <a:xfrm>
              <a:off x="6461125" y="2638425"/>
              <a:ext cx="360363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triangle" w="med" len="lg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4" name="Text Box 65"/>
            <p:cNvSpPr txBox="1">
              <a:spLocks noChangeArrowheads="1"/>
            </p:cNvSpPr>
            <p:nvPr/>
          </p:nvSpPr>
          <p:spPr bwMode="auto">
            <a:xfrm>
              <a:off x="2771775" y="2976565"/>
              <a:ext cx="288925" cy="30480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3</a:t>
              </a:r>
            </a:p>
          </p:txBody>
        </p:sp>
        <p:grpSp>
          <p:nvGrpSpPr>
            <p:cNvPr id="245" name="Group 66"/>
            <p:cNvGrpSpPr>
              <a:grpSpLocks/>
            </p:cNvGrpSpPr>
            <p:nvPr/>
          </p:nvGrpSpPr>
          <p:grpSpPr bwMode="auto">
            <a:xfrm>
              <a:off x="3170241" y="2852738"/>
              <a:ext cx="1152526" cy="503237"/>
              <a:chOff x="1997" y="1253"/>
              <a:chExt cx="726" cy="317"/>
            </a:xfrm>
          </p:grpSpPr>
          <p:sp>
            <p:nvSpPr>
              <p:cNvPr id="278" name="Rectangle 67"/>
              <p:cNvSpPr>
                <a:spLocks noChangeArrowheads="1"/>
              </p:cNvSpPr>
              <p:nvPr/>
            </p:nvSpPr>
            <p:spPr bwMode="auto">
              <a:xfrm>
                <a:off x="1997" y="1253"/>
                <a:ext cx="363" cy="317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i="1" dirty="0" err="1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v</a:t>
                </a:r>
                <a:r>
                  <a:rPr lang="en-US" altLang="zh-CN" baseline="-25000" dirty="0" err="1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3</a:t>
                </a:r>
                <a:endParaRPr lang="en-US" altLang="zh-CN" baseline="-25000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79" name="Rectangle 68"/>
              <p:cNvSpPr>
                <a:spLocks noChangeArrowheads="1"/>
              </p:cNvSpPr>
              <p:nvPr/>
            </p:nvSpPr>
            <p:spPr bwMode="auto">
              <a:xfrm>
                <a:off x="2360" y="1253"/>
                <a:ext cx="363" cy="317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zh-CN" baseline="-250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246" name="Group 69"/>
            <p:cNvGrpSpPr>
              <a:grpSpLocks/>
            </p:cNvGrpSpPr>
            <p:nvPr/>
          </p:nvGrpSpPr>
          <p:grpSpPr bwMode="auto">
            <a:xfrm>
              <a:off x="4572005" y="2925763"/>
              <a:ext cx="936626" cy="395287"/>
              <a:chOff x="2880" y="1299"/>
              <a:chExt cx="590" cy="249"/>
            </a:xfrm>
          </p:grpSpPr>
          <p:sp>
            <p:nvSpPr>
              <p:cNvPr id="276" name="Rectangle 70"/>
              <p:cNvSpPr>
                <a:spLocks noChangeArrowheads="1"/>
              </p:cNvSpPr>
              <p:nvPr/>
            </p:nvSpPr>
            <p:spPr bwMode="auto">
              <a:xfrm>
                <a:off x="2880" y="1299"/>
                <a:ext cx="317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2000">
                    <a:solidFill>
                      <a:srgbClr val="0000CC"/>
                    </a:solidFill>
                    <a:latin typeface="Times New Roman" pitchFamily="18" charset="0"/>
                    <a:cs typeface="Times New Roman" pitchFamily="18" charset="0"/>
                  </a:rPr>
                  <a:t>0</a:t>
                </a:r>
              </a:p>
            </p:txBody>
          </p:sp>
          <p:sp>
            <p:nvSpPr>
              <p:cNvPr id="277" name="Rectangle 71"/>
              <p:cNvSpPr>
                <a:spLocks noChangeArrowheads="1"/>
              </p:cNvSpPr>
              <p:nvPr/>
            </p:nvSpPr>
            <p:spPr bwMode="auto">
              <a:xfrm>
                <a:off x="3198" y="1299"/>
                <a:ext cx="272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zh-CN" sz="2000"/>
              </a:p>
            </p:txBody>
          </p:sp>
        </p:grpSp>
        <p:grpSp>
          <p:nvGrpSpPr>
            <p:cNvPr id="247" name="Group 72"/>
            <p:cNvGrpSpPr>
              <a:grpSpLocks/>
            </p:cNvGrpSpPr>
            <p:nvPr/>
          </p:nvGrpSpPr>
          <p:grpSpPr bwMode="auto">
            <a:xfrm>
              <a:off x="5691194" y="2925763"/>
              <a:ext cx="936626" cy="395287"/>
              <a:chOff x="3585" y="1299"/>
              <a:chExt cx="590" cy="249"/>
            </a:xfrm>
          </p:grpSpPr>
          <p:sp>
            <p:nvSpPr>
              <p:cNvPr id="274" name="Rectangle 73"/>
              <p:cNvSpPr>
                <a:spLocks noChangeArrowheads="1"/>
              </p:cNvSpPr>
              <p:nvPr/>
            </p:nvSpPr>
            <p:spPr bwMode="auto">
              <a:xfrm>
                <a:off x="3585" y="1299"/>
                <a:ext cx="317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2000">
                    <a:solidFill>
                      <a:srgbClr val="0000CC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</a:p>
            </p:txBody>
          </p:sp>
          <p:sp>
            <p:nvSpPr>
              <p:cNvPr id="275" name="Rectangle 74"/>
              <p:cNvSpPr>
                <a:spLocks noChangeArrowheads="1"/>
              </p:cNvSpPr>
              <p:nvPr/>
            </p:nvSpPr>
            <p:spPr bwMode="auto">
              <a:xfrm>
                <a:off x="3903" y="1299"/>
                <a:ext cx="272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zh-CN" sz="2000"/>
              </a:p>
            </p:txBody>
          </p:sp>
        </p:grpSp>
        <p:grpSp>
          <p:nvGrpSpPr>
            <p:cNvPr id="248" name="Group 75"/>
            <p:cNvGrpSpPr>
              <a:grpSpLocks/>
            </p:cNvGrpSpPr>
            <p:nvPr/>
          </p:nvGrpSpPr>
          <p:grpSpPr bwMode="auto">
            <a:xfrm>
              <a:off x="6808796" y="2925763"/>
              <a:ext cx="936626" cy="395287"/>
              <a:chOff x="4289" y="1299"/>
              <a:chExt cx="590" cy="249"/>
            </a:xfrm>
          </p:grpSpPr>
          <p:sp>
            <p:nvSpPr>
              <p:cNvPr id="272" name="Rectangle 76"/>
              <p:cNvSpPr>
                <a:spLocks noChangeArrowheads="1"/>
              </p:cNvSpPr>
              <p:nvPr/>
            </p:nvSpPr>
            <p:spPr bwMode="auto">
              <a:xfrm>
                <a:off x="4289" y="1299"/>
                <a:ext cx="317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2000">
                    <a:solidFill>
                      <a:srgbClr val="0000CC"/>
                    </a:solidFill>
                    <a:latin typeface="Times New Roman" pitchFamily="18" charset="0"/>
                    <a:cs typeface="Times New Roman" pitchFamily="18" charset="0"/>
                  </a:rPr>
                  <a:t>2</a:t>
                </a:r>
              </a:p>
            </p:txBody>
          </p:sp>
          <p:sp>
            <p:nvSpPr>
              <p:cNvPr id="273" name="Rectangle 77"/>
              <p:cNvSpPr>
                <a:spLocks noChangeArrowheads="1"/>
              </p:cNvSpPr>
              <p:nvPr/>
            </p:nvSpPr>
            <p:spPr bwMode="auto">
              <a:xfrm>
                <a:off x="4607" y="1299"/>
                <a:ext cx="272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zh-CN" sz="2000"/>
              </a:p>
            </p:txBody>
          </p:sp>
        </p:grpSp>
        <p:sp>
          <p:nvSpPr>
            <p:cNvPr id="249" name="Line 78"/>
            <p:cNvSpPr>
              <a:spLocks noChangeShapeType="1"/>
            </p:cNvSpPr>
            <p:nvPr/>
          </p:nvSpPr>
          <p:spPr bwMode="auto">
            <a:xfrm>
              <a:off x="3995738" y="3141663"/>
              <a:ext cx="576262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triangle" w="med" len="lg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0" name="Line 79"/>
            <p:cNvSpPr>
              <a:spLocks noChangeShapeType="1"/>
            </p:cNvSpPr>
            <p:nvPr/>
          </p:nvSpPr>
          <p:spPr bwMode="auto">
            <a:xfrm>
              <a:off x="5338763" y="3132138"/>
              <a:ext cx="360362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triangle" w="med" len="lg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1" name="Line 80"/>
            <p:cNvSpPr>
              <a:spLocks noChangeShapeType="1"/>
            </p:cNvSpPr>
            <p:nvPr/>
          </p:nvSpPr>
          <p:spPr bwMode="auto">
            <a:xfrm>
              <a:off x="6461125" y="3141663"/>
              <a:ext cx="360363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triangle" w="med" len="lg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2" name="Text Box 81"/>
            <p:cNvSpPr txBox="1">
              <a:spLocks noChangeArrowheads="1"/>
            </p:cNvSpPr>
            <p:nvPr/>
          </p:nvSpPr>
          <p:spPr bwMode="auto">
            <a:xfrm>
              <a:off x="2771775" y="3481390"/>
              <a:ext cx="288925" cy="30480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4</a:t>
              </a:r>
            </a:p>
          </p:txBody>
        </p:sp>
        <p:grpSp>
          <p:nvGrpSpPr>
            <p:cNvPr id="253" name="Group 82"/>
            <p:cNvGrpSpPr>
              <a:grpSpLocks/>
            </p:cNvGrpSpPr>
            <p:nvPr/>
          </p:nvGrpSpPr>
          <p:grpSpPr bwMode="auto">
            <a:xfrm>
              <a:off x="3170241" y="3357563"/>
              <a:ext cx="1152526" cy="503237"/>
              <a:chOff x="1997" y="1571"/>
              <a:chExt cx="726" cy="317"/>
            </a:xfrm>
          </p:grpSpPr>
          <p:sp>
            <p:nvSpPr>
              <p:cNvPr id="270" name="Rectangle 83"/>
              <p:cNvSpPr>
                <a:spLocks noChangeArrowheads="1"/>
              </p:cNvSpPr>
              <p:nvPr/>
            </p:nvSpPr>
            <p:spPr bwMode="auto">
              <a:xfrm>
                <a:off x="1997" y="1571"/>
                <a:ext cx="363" cy="317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i="1" dirty="0" err="1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v</a:t>
                </a:r>
                <a:r>
                  <a:rPr lang="en-US" altLang="zh-CN" baseline="-25000" dirty="0" err="1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4</a:t>
                </a:r>
                <a:endParaRPr lang="en-US" altLang="zh-CN" baseline="-25000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71" name="Rectangle 84"/>
              <p:cNvSpPr>
                <a:spLocks noChangeArrowheads="1"/>
              </p:cNvSpPr>
              <p:nvPr/>
            </p:nvSpPr>
            <p:spPr bwMode="auto">
              <a:xfrm>
                <a:off x="2360" y="1571"/>
                <a:ext cx="363" cy="317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zh-CN" baseline="-250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254" name="Group 85"/>
            <p:cNvGrpSpPr>
              <a:grpSpLocks/>
            </p:cNvGrpSpPr>
            <p:nvPr/>
          </p:nvGrpSpPr>
          <p:grpSpPr bwMode="auto">
            <a:xfrm>
              <a:off x="4572005" y="3430588"/>
              <a:ext cx="936626" cy="395287"/>
              <a:chOff x="2880" y="1617"/>
              <a:chExt cx="590" cy="249"/>
            </a:xfrm>
          </p:grpSpPr>
          <p:sp>
            <p:nvSpPr>
              <p:cNvPr id="268" name="Rectangle 86"/>
              <p:cNvSpPr>
                <a:spLocks noChangeArrowheads="1"/>
              </p:cNvSpPr>
              <p:nvPr/>
            </p:nvSpPr>
            <p:spPr bwMode="auto">
              <a:xfrm>
                <a:off x="2880" y="1617"/>
                <a:ext cx="317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2000">
                    <a:solidFill>
                      <a:srgbClr val="0000CC"/>
                    </a:solidFill>
                    <a:latin typeface="Times New Roman" pitchFamily="18" charset="0"/>
                    <a:cs typeface="Times New Roman" pitchFamily="18" charset="0"/>
                  </a:rPr>
                  <a:t>0</a:t>
                </a:r>
              </a:p>
            </p:txBody>
          </p:sp>
          <p:sp>
            <p:nvSpPr>
              <p:cNvPr id="269" name="Rectangle 87"/>
              <p:cNvSpPr>
                <a:spLocks noChangeArrowheads="1"/>
              </p:cNvSpPr>
              <p:nvPr/>
            </p:nvSpPr>
            <p:spPr bwMode="auto">
              <a:xfrm>
                <a:off x="3198" y="1617"/>
                <a:ext cx="272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zh-CN" sz="2000"/>
              </a:p>
            </p:txBody>
          </p:sp>
        </p:grpSp>
        <p:grpSp>
          <p:nvGrpSpPr>
            <p:cNvPr id="255" name="Group 88"/>
            <p:cNvGrpSpPr>
              <a:grpSpLocks/>
            </p:cNvGrpSpPr>
            <p:nvPr/>
          </p:nvGrpSpPr>
          <p:grpSpPr bwMode="auto">
            <a:xfrm>
              <a:off x="5691194" y="3430588"/>
              <a:ext cx="936626" cy="395287"/>
              <a:chOff x="3585" y="1617"/>
              <a:chExt cx="590" cy="249"/>
            </a:xfrm>
          </p:grpSpPr>
          <p:sp>
            <p:nvSpPr>
              <p:cNvPr id="266" name="Rectangle 89"/>
              <p:cNvSpPr>
                <a:spLocks noChangeArrowheads="1"/>
              </p:cNvSpPr>
              <p:nvPr/>
            </p:nvSpPr>
            <p:spPr bwMode="auto">
              <a:xfrm>
                <a:off x="3585" y="1617"/>
                <a:ext cx="317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2000">
                    <a:solidFill>
                      <a:srgbClr val="0000CC"/>
                    </a:solidFill>
                    <a:latin typeface="Times New Roman" pitchFamily="18" charset="0"/>
                    <a:cs typeface="Times New Roman" pitchFamily="18" charset="0"/>
                  </a:rPr>
                  <a:t>2</a:t>
                </a:r>
              </a:p>
            </p:txBody>
          </p:sp>
          <p:sp>
            <p:nvSpPr>
              <p:cNvPr id="267" name="Rectangle 90"/>
              <p:cNvSpPr>
                <a:spLocks noChangeArrowheads="1"/>
              </p:cNvSpPr>
              <p:nvPr/>
            </p:nvSpPr>
            <p:spPr bwMode="auto">
              <a:xfrm>
                <a:off x="3903" y="1617"/>
                <a:ext cx="272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zh-CN" sz="2000"/>
              </a:p>
            </p:txBody>
          </p:sp>
        </p:grpSp>
        <p:grpSp>
          <p:nvGrpSpPr>
            <p:cNvPr id="256" name="Group 91"/>
            <p:cNvGrpSpPr>
              <a:grpSpLocks/>
            </p:cNvGrpSpPr>
            <p:nvPr/>
          </p:nvGrpSpPr>
          <p:grpSpPr bwMode="auto">
            <a:xfrm>
              <a:off x="6808796" y="3430588"/>
              <a:ext cx="936626" cy="395287"/>
              <a:chOff x="4289" y="1617"/>
              <a:chExt cx="590" cy="249"/>
            </a:xfrm>
          </p:grpSpPr>
          <p:sp>
            <p:nvSpPr>
              <p:cNvPr id="264" name="Rectangle 92"/>
              <p:cNvSpPr>
                <a:spLocks noChangeArrowheads="1"/>
              </p:cNvSpPr>
              <p:nvPr/>
            </p:nvSpPr>
            <p:spPr bwMode="auto">
              <a:xfrm>
                <a:off x="4289" y="1617"/>
                <a:ext cx="317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2000">
                    <a:solidFill>
                      <a:srgbClr val="0000CC"/>
                    </a:solidFill>
                    <a:latin typeface="Times New Roman" pitchFamily="18" charset="0"/>
                    <a:cs typeface="Times New Roman" pitchFamily="18" charset="0"/>
                  </a:rPr>
                  <a:t>3</a:t>
                </a:r>
              </a:p>
            </p:txBody>
          </p:sp>
          <p:sp>
            <p:nvSpPr>
              <p:cNvPr id="265" name="Rectangle 93"/>
              <p:cNvSpPr>
                <a:spLocks noChangeArrowheads="1"/>
              </p:cNvSpPr>
              <p:nvPr/>
            </p:nvSpPr>
            <p:spPr bwMode="auto">
              <a:xfrm>
                <a:off x="4607" y="1617"/>
                <a:ext cx="272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2000">
                    <a:solidFill>
                      <a:srgbClr val="0000CC"/>
                    </a:solidFill>
                    <a:latin typeface="Times New Roman" pitchFamily="18" charset="0"/>
                    <a:cs typeface="Times New Roman" pitchFamily="18" charset="0"/>
                  </a:rPr>
                  <a:t>∧</a:t>
                </a:r>
              </a:p>
            </p:txBody>
          </p:sp>
        </p:grpSp>
        <p:sp>
          <p:nvSpPr>
            <p:cNvPr id="257" name="Line 94"/>
            <p:cNvSpPr>
              <a:spLocks noChangeShapeType="1"/>
            </p:cNvSpPr>
            <p:nvPr/>
          </p:nvSpPr>
          <p:spPr bwMode="auto">
            <a:xfrm>
              <a:off x="3995738" y="3646488"/>
              <a:ext cx="576262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triangle" w="med" len="lg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8" name="Line 95"/>
            <p:cNvSpPr>
              <a:spLocks noChangeShapeType="1"/>
            </p:cNvSpPr>
            <p:nvPr/>
          </p:nvSpPr>
          <p:spPr bwMode="auto">
            <a:xfrm>
              <a:off x="5338763" y="3636963"/>
              <a:ext cx="360362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triangle" w="med" len="lg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9" name="Line 96"/>
            <p:cNvSpPr>
              <a:spLocks noChangeShapeType="1"/>
            </p:cNvSpPr>
            <p:nvPr/>
          </p:nvSpPr>
          <p:spPr bwMode="auto">
            <a:xfrm>
              <a:off x="6461125" y="3646488"/>
              <a:ext cx="360363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triangle" w="med" len="lg"/>
            </a:ln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260" name="Group 97"/>
            <p:cNvGrpSpPr>
              <a:grpSpLocks/>
            </p:cNvGrpSpPr>
            <p:nvPr/>
          </p:nvGrpSpPr>
          <p:grpSpPr bwMode="auto">
            <a:xfrm>
              <a:off x="7956559" y="2924175"/>
              <a:ext cx="936626" cy="395288"/>
              <a:chOff x="5012" y="1298"/>
              <a:chExt cx="590" cy="249"/>
            </a:xfrm>
          </p:grpSpPr>
          <p:sp>
            <p:nvSpPr>
              <p:cNvPr id="262" name="Rectangle 98"/>
              <p:cNvSpPr>
                <a:spLocks noChangeArrowheads="1"/>
              </p:cNvSpPr>
              <p:nvPr/>
            </p:nvSpPr>
            <p:spPr bwMode="auto">
              <a:xfrm>
                <a:off x="5012" y="1298"/>
                <a:ext cx="317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2000">
                    <a:solidFill>
                      <a:srgbClr val="0000CC"/>
                    </a:solidFill>
                    <a:latin typeface="Times New Roman" pitchFamily="18" charset="0"/>
                    <a:cs typeface="Times New Roman" pitchFamily="18" charset="0"/>
                  </a:rPr>
                  <a:t>4</a:t>
                </a:r>
              </a:p>
            </p:txBody>
          </p:sp>
          <p:sp>
            <p:nvSpPr>
              <p:cNvPr id="263" name="Rectangle 99"/>
              <p:cNvSpPr>
                <a:spLocks noChangeArrowheads="1"/>
              </p:cNvSpPr>
              <p:nvPr/>
            </p:nvSpPr>
            <p:spPr bwMode="auto">
              <a:xfrm>
                <a:off x="5330" y="1298"/>
                <a:ext cx="272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2000">
                    <a:solidFill>
                      <a:srgbClr val="0000CC"/>
                    </a:solidFill>
                    <a:latin typeface="Times New Roman" pitchFamily="18" charset="0"/>
                    <a:cs typeface="Times New Roman" pitchFamily="18" charset="0"/>
                  </a:rPr>
                  <a:t>∧</a:t>
                </a:r>
              </a:p>
            </p:txBody>
          </p:sp>
        </p:grpSp>
        <p:sp>
          <p:nvSpPr>
            <p:cNvPr id="261" name="Line 100"/>
            <p:cNvSpPr>
              <a:spLocks noChangeShapeType="1"/>
            </p:cNvSpPr>
            <p:nvPr/>
          </p:nvSpPr>
          <p:spPr bwMode="auto">
            <a:xfrm>
              <a:off x="7608888" y="3140075"/>
              <a:ext cx="360362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triangle" w="med" len="lg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23" name="左弧形箭头 122"/>
          <p:cNvSpPr/>
          <p:nvPr/>
        </p:nvSpPr>
        <p:spPr>
          <a:xfrm>
            <a:off x="285720" y="3571876"/>
            <a:ext cx="285752" cy="642942"/>
          </a:xfrm>
          <a:prstGeom prst="curved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127" name="组合 126"/>
          <p:cNvGrpSpPr/>
          <p:nvPr/>
        </p:nvGrpSpPr>
        <p:grpSpPr>
          <a:xfrm>
            <a:off x="2525677" y="5357826"/>
            <a:ext cx="6046851" cy="785818"/>
            <a:chOff x="2502743" y="5429264"/>
            <a:chExt cx="6253829" cy="785818"/>
          </a:xfrm>
        </p:grpSpPr>
        <p:sp>
          <p:nvSpPr>
            <p:cNvPr id="125" name="TextBox 124"/>
            <p:cNvSpPr txBox="1"/>
            <p:nvPr/>
          </p:nvSpPr>
          <p:spPr>
            <a:xfrm>
              <a:off x="2502743" y="5753417"/>
              <a:ext cx="62538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mtClean="0">
                  <a:solidFill>
                    <a:srgbClr val="FF0000"/>
                  </a:solidFill>
                  <a:ea typeface="楷体" pitchFamily="49" charset="-122"/>
                  <a:cs typeface="Times New Roman" pitchFamily="18" charset="0"/>
                </a:rPr>
                <a:t>BFS</a:t>
              </a:r>
              <a:r>
                <a:rPr lang="zh-CN" altLang="en-US" smtClean="0">
                  <a:solidFill>
                    <a:srgbClr val="FF0000"/>
                  </a:solidFill>
                  <a:ea typeface="楷体" pitchFamily="49" charset="-122"/>
                  <a:cs typeface="Times New Roman" pitchFamily="18" charset="0"/>
                </a:rPr>
                <a:t>思路：</a:t>
              </a:r>
              <a:r>
                <a:rPr lang="zh-CN" altLang="en-US" smtClean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距离初始顶点</a:t>
              </a:r>
              <a:r>
                <a:rPr lang="zh-CN" altLang="en-US" smtClean="0">
                  <a:solidFill>
                    <a:srgbClr val="FF00FF"/>
                  </a:solidFill>
                  <a:latin typeface="楷体" pitchFamily="49" charset="-122"/>
                  <a:ea typeface="楷体" pitchFamily="49" charset="-122"/>
                </a:rPr>
                <a:t>越近越优先</a:t>
              </a:r>
              <a:r>
                <a:rPr lang="zh-CN" altLang="en-US" smtClean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访问！</a:t>
              </a:r>
            </a:p>
          </p:txBody>
        </p:sp>
        <p:sp>
          <p:nvSpPr>
            <p:cNvPr id="126" name="下箭头 125"/>
            <p:cNvSpPr/>
            <p:nvPr/>
          </p:nvSpPr>
          <p:spPr>
            <a:xfrm>
              <a:off x="5067300" y="5429264"/>
              <a:ext cx="142876" cy="288000"/>
            </a:xfrm>
            <a:prstGeom prst="downArrow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28" name="直接连接符 127"/>
          <p:cNvCxnSpPr/>
          <p:nvPr/>
        </p:nvCxnSpPr>
        <p:spPr>
          <a:xfrm rot="5400000">
            <a:off x="-820775" y="4749809"/>
            <a:ext cx="2643206" cy="1588"/>
          </a:xfrm>
          <a:prstGeom prst="line">
            <a:avLst/>
          </a:prstGeom>
          <a:ln w="28575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连接符 128"/>
          <p:cNvCxnSpPr/>
          <p:nvPr/>
        </p:nvCxnSpPr>
        <p:spPr>
          <a:xfrm rot="5400000">
            <a:off x="109508" y="4749809"/>
            <a:ext cx="2643206" cy="1588"/>
          </a:xfrm>
          <a:prstGeom prst="line">
            <a:avLst/>
          </a:prstGeom>
          <a:ln w="28575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连接符 129"/>
          <p:cNvCxnSpPr/>
          <p:nvPr/>
        </p:nvCxnSpPr>
        <p:spPr>
          <a:xfrm rot="5400000">
            <a:off x="1179490" y="4749809"/>
            <a:ext cx="2643206" cy="1588"/>
          </a:xfrm>
          <a:prstGeom prst="line">
            <a:avLst/>
          </a:prstGeom>
          <a:ln w="28575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灯片编号占位符 1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6CB040-9A46-40CF-AB14-00FF7AC1F6CF}" type="slidenum">
              <a:rPr lang="en-US" altLang="zh-CN" smtClean="0"/>
              <a:pPr>
                <a:defRPr/>
              </a:pPr>
              <a:t>13</a:t>
            </a:fld>
            <a:r>
              <a:rPr lang="en-US" altLang="zh-CN" smtClean="0"/>
              <a:t>/21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5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9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000"/>
                            </p:stCondLst>
                            <p:childTnLst>
                              <p:par>
                                <p:cTn id="61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3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000"/>
                            </p:stCondLst>
                            <p:childTnLst>
                              <p:par>
                                <p:cTn id="6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0198" grpId="0"/>
      <p:bldP spid="260199" grpId="0"/>
      <p:bldP spid="260200" grpId="0"/>
      <p:bldP spid="260201" grpId="0"/>
      <p:bldP spid="260202" grpId="0"/>
      <p:bldP spid="260203" grpId="0"/>
      <p:bldP spid="210" grpId="0" animBg="1"/>
      <p:bldP spid="211" grpId="0" animBg="1"/>
      <p:bldP spid="212" grpId="0" animBg="1"/>
      <p:bldP spid="213" grpId="0" animBg="1"/>
      <p:bldP spid="214" grpId="0" animBg="1"/>
      <p:bldP spid="215" grpId="0" animBg="1"/>
      <p:bldP spid="216" grpId="0" animBg="1"/>
      <p:bldP spid="217" grpId="0" animBg="1"/>
      <p:bldP spid="21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4"/>
          <p:cNvSpPr txBox="1">
            <a:spLocks noChangeArrowheads="1"/>
          </p:cNvSpPr>
          <p:nvPr/>
        </p:nvSpPr>
        <p:spPr bwMode="auto">
          <a:xfrm>
            <a:off x="571472" y="2500306"/>
            <a:ext cx="8215370" cy="2173823"/>
          </a:xfrm>
          <a:prstGeom prst="rect">
            <a:avLst/>
          </a:prstGeom>
          <a:ln>
            <a:headEnd/>
            <a:tailEnd type="none" w="med" len="lg"/>
          </a:ln>
          <a:scene3d>
            <a:camera prst="perspectiveAbove"/>
            <a:lightRig rig="threePt" dir="t"/>
          </a:scene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tIns="144000" bIns="180000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思考题：</a:t>
            </a:r>
          </a:p>
          <a:p>
            <a:pPr algn="l">
              <a:spcBef>
                <a:spcPct val="50000"/>
              </a:spcBef>
            </a:pPr>
            <a:r>
              <a:rPr lang="zh-CN" altLang="en-US" dirty="0">
                <a:ea typeface="楷体" pitchFamily="49" charset="-122"/>
                <a:cs typeface="Times New Roman" pitchFamily="18" charset="0"/>
              </a:rPr>
              <a:t>　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 </a:t>
            </a:r>
            <a:r>
              <a:rPr lang="zh-CN" altLang="en-US" smtClean="0">
                <a:solidFill>
                  <a:srgbClr val="00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</a:t>
            </a:r>
            <a:r>
              <a:rPr lang="zh-CN" altLang="en-US" smtClean="0">
                <a:solidFill>
                  <a:srgbClr val="00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 </a:t>
            </a:r>
            <a:r>
              <a:rPr lang="zh-CN" altLang="en-US" smtClean="0">
                <a:solidFill>
                  <a:srgbClr val="00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用</a:t>
            </a:r>
            <a:r>
              <a:rPr lang="zh-CN" altLang="en-US" dirty="0">
                <a:solidFill>
                  <a:srgbClr val="00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队列求解</a:t>
            </a:r>
            <a:r>
              <a:rPr lang="zh-CN" altLang="en-US">
                <a:solidFill>
                  <a:srgbClr val="00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迷宫</a:t>
            </a:r>
            <a:r>
              <a:rPr lang="zh-CN" altLang="en-US" smtClean="0">
                <a:solidFill>
                  <a:srgbClr val="00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问题，与</a:t>
            </a:r>
            <a:r>
              <a:rPr lang="en-US" altLang="zh-CN" dirty="0" err="1">
                <a:solidFill>
                  <a:srgbClr val="00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BFS</a:t>
            </a:r>
            <a:r>
              <a:rPr lang="zh-CN" altLang="en-US" dirty="0">
                <a:solidFill>
                  <a:srgbClr val="00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算法有什么关联</a:t>
            </a:r>
            <a:r>
              <a:rPr lang="zh-CN" altLang="en-US" dirty="0" smtClean="0">
                <a:solidFill>
                  <a:srgbClr val="00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？</a:t>
            </a:r>
            <a:endParaRPr lang="en-US" altLang="zh-CN" dirty="0" smtClean="0">
              <a:solidFill>
                <a:srgbClr val="0000CC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spcBef>
                <a:spcPct val="50000"/>
              </a:spcBef>
            </a:pPr>
            <a:r>
              <a:rPr lang="zh-CN" altLang="en-US" smtClean="0">
                <a:solidFill>
                  <a:srgbClr val="00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</a:t>
            </a:r>
            <a:r>
              <a:rPr lang="zh-CN" altLang="en-US" smtClean="0">
                <a:solidFill>
                  <a:srgbClr val="00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 </a:t>
            </a:r>
            <a:r>
              <a:rPr lang="zh-CN" altLang="en-US" smtClean="0">
                <a:solidFill>
                  <a:srgbClr val="00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图</a:t>
            </a:r>
            <a:r>
              <a:rPr lang="zh-CN" altLang="en-US" dirty="0" smtClean="0">
                <a:solidFill>
                  <a:srgbClr val="00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采用邻接矩阵</a:t>
            </a:r>
            <a:r>
              <a:rPr lang="zh-CN" altLang="en-US" smtClean="0">
                <a:solidFill>
                  <a:srgbClr val="00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存储时，</a:t>
            </a:r>
            <a:r>
              <a:rPr lang="en-US" altLang="zh-CN" smtClean="0">
                <a:solidFill>
                  <a:srgbClr val="00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DFS</a:t>
            </a:r>
            <a:r>
              <a:rPr lang="zh-CN" altLang="en-US" dirty="0" smtClean="0">
                <a:solidFill>
                  <a:srgbClr val="00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和</a:t>
            </a:r>
            <a:r>
              <a:rPr lang="en-US" altLang="zh-CN" dirty="0" err="1" smtClean="0">
                <a:solidFill>
                  <a:srgbClr val="00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BFS</a:t>
            </a:r>
            <a:r>
              <a:rPr lang="zh-CN" altLang="en-US" dirty="0" smtClean="0">
                <a:solidFill>
                  <a:srgbClr val="00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算法</a:t>
            </a:r>
            <a:r>
              <a:rPr lang="zh-CN" altLang="en-US" smtClean="0">
                <a:solidFill>
                  <a:srgbClr val="00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如何实现，时间</a:t>
            </a:r>
            <a:r>
              <a:rPr lang="zh-CN" altLang="en-US" dirty="0" smtClean="0">
                <a:solidFill>
                  <a:srgbClr val="00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复杂度分别是多少？</a:t>
            </a:r>
            <a:r>
              <a:rPr lang="en-US" altLang="zh-CN" dirty="0" smtClean="0">
                <a:solidFill>
                  <a:srgbClr val="00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</a:t>
            </a:r>
            <a:endParaRPr lang="zh-CN" altLang="en-US" dirty="0">
              <a:solidFill>
                <a:srgbClr val="0000CC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pic>
        <p:nvPicPr>
          <p:cNvPr id="12291" name="Picture 6" descr="u=1941969930,159576224&amp;fm=21&amp;gp=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66" y="357166"/>
            <a:ext cx="1728787" cy="172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6CB040-9A46-40CF-AB14-00FF7AC1F6CF}" type="slidenum">
              <a:rPr lang="en-US" altLang="zh-CN" smtClean="0"/>
              <a:pPr>
                <a:defRPr/>
              </a:pPr>
              <a:t>14</a:t>
            </a:fld>
            <a:r>
              <a:rPr lang="en-US" altLang="zh-CN" smtClean="0"/>
              <a:t>/21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357158" y="1285860"/>
            <a:ext cx="8286808" cy="90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 algn="l">
              <a:lnSpc>
                <a:spcPct val="120000"/>
              </a:lnSpc>
              <a:spcBef>
                <a:spcPct val="50000"/>
              </a:spcBef>
              <a:buBlip>
                <a:blip r:embed="rId2"/>
              </a:buBlip>
            </a:pPr>
            <a:r>
              <a:rPr kumimoji="1"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无向</a:t>
            </a:r>
            <a:r>
              <a:rPr kumimoji="1" lang="zh-CN" altLang="en-US" sz="220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连通图</a:t>
            </a:r>
            <a:r>
              <a:rPr kumimoji="1"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：调用一次</a:t>
            </a:r>
            <a:r>
              <a:rPr kumimoji="1" lang="en-US" altLang="zh-CN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DFS</a:t>
            </a:r>
            <a:r>
              <a:rPr kumimoji="1"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或</a:t>
            </a:r>
            <a:r>
              <a:rPr kumimoji="1" lang="en-US" altLang="zh-CN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BFS</a:t>
            </a:r>
            <a:r>
              <a:rPr kumimoji="1"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，能够</a:t>
            </a:r>
            <a:r>
              <a:rPr kumimoji="1"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访问到图中的所有</a:t>
            </a:r>
            <a:r>
              <a:rPr kumimoji="1" lang="zh-CN" altLang="en-US" sz="2200" dirty="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顶点。</a:t>
            </a:r>
            <a:endParaRPr kumimoji="1" lang="zh-CN" altLang="en-US" sz="2200" dirty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3315" name="Text Box 3" descr="蓝色面巾纸"/>
          <p:cNvSpPr txBox="1">
            <a:spLocks noChangeArrowheads="1"/>
          </p:cNvSpPr>
          <p:nvPr/>
        </p:nvSpPr>
        <p:spPr bwMode="auto">
          <a:xfrm>
            <a:off x="250825" y="260350"/>
            <a:ext cx="4321175" cy="52322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19050" algn="ctr">
            <a:noFill/>
            <a:miter lim="800000"/>
            <a:headEnd/>
            <a:tailEnd type="none" w="med" len="lg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>
                <a:solidFill>
                  <a:srgbClr val="FF3300"/>
                </a:solidFill>
                <a:ea typeface="隶书" pitchFamily="49" charset="-122"/>
              </a:rPr>
              <a:t>8.3.4  </a:t>
            </a:r>
            <a:r>
              <a:rPr kumimoji="1" lang="zh-CN" altLang="en-US" sz="2800">
                <a:solidFill>
                  <a:srgbClr val="FF3300"/>
                </a:solidFill>
                <a:ea typeface="隶书" pitchFamily="49" charset="-122"/>
              </a:rPr>
              <a:t>非连通图的遍历</a:t>
            </a:r>
            <a:endParaRPr lang="zh-CN" altLang="en-US" sz="2800">
              <a:ea typeface="隶书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7158" y="2238385"/>
            <a:ext cx="8501122" cy="1480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20000"/>
              </a:lnSpc>
              <a:spcBef>
                <a:spcPct val="50000"/>
              </a:spcBef>
              <a:buBlip>
                <a:blip r:embed="rId2"/>
              </a:buBlip>
            </a:pPr>
            <a:r>
              <a:rPr kumimoji="1"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无向</a:t>
            </a:r>
            <a:r>
              <a:rPr kumimoji="1" lang="zh-CN" altLang="en-US" sz="220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非连通图</a:t>
            </a:r>
            <a:r>
              <a:rPr kumimoji="1"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：调用一次</a:t>
            </a:r>
            <a:r>
              <a:rPr kumimoji="1" lang="en-US" altLang="zh-CN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DFS</a:t>
            </a:r>
            <a:r>
              <a:rPr kumimoji="1"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或</a:t>
            </a:r>
            <a:r>
              <a:rPr kumimoji="1" lang="en-US" altLang="zh-CN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BFS</a:t>
            </a:r>
            <a:r>
              <a:rPr kumimoji="1"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，只能访问到初始点所在连通分量中的所有顶点，不可能访问到其他连通分量中的顶点。</a:t>
            </a:r>
            <a:endParaRPr kumimoji="1" lang="en-US" altLang="zh-CN" sz="2200" smtClean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  <a:p>
            <a:pPr marL="457200" indent="-457200" algn="just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     可以分别遍历每个连通分量，才能够访问到图中的所有顶点。</a:t>
            </a:r>
            <a:endParaRPr lang="zh-CN" altLang="en-US" sz="2200" dirty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6CB040-9A46-40CF-AB14-00FF7AC1F6CF}" type="slidenum">
              <a:rPr lang="en-US" altLang="zh-CN" smtClean="0"/>
              <a:pPr>
                <a:defRPr/>
              </a:pPr>
              <a:t>15</a:t>
            </a:fld>
            <a:r>
              <a:rPr lang="en-US" altLang="zh-CN" smtClean="0"/>
              <a:t>/21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857224" y="1357298"/>
            <a:ext cx="6529406" cy="283421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80000" tIns="108000" rIns="180000" bIns="108000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void  </a:t>
            </a:r>
            <a:r>
              <a:rPr kumimoji="1" lang="en-US" altLang="zh-CN" sz="20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DFS1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(AdjGraph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*G)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　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for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0;i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&lt;G-&gt;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n;i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++)     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遍历所有未访问过的顶点</a:t>
            </a:r>
          </a:p>
          <a:p>
            <a:pPr algn="just"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</a:t>
            </a:r>
            <a:r>
              <a:rPr kumimoji="1" lang="zh-CN" altLang="en-US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if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(visited[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]==0) 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</a:t>
            </a:r>
            <a:r>
              <a:rPr kumimoji="1" lang="en-US" altLang="zh-CN" sz="20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DFS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(G</a:t>
            </a:r>
            <a:r>
              <a:rPr kumimoji="1"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);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755650" y="549275"/>
            <a:ext cx="7129463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zh-CN" altLang="en-US" dirty="0">
                <a:latin typeface="楷体" pitchFamily="49" charset="-122"/>
                <a:ea typeface="楷体" pitchFamily="49" charset="-122"/>
              </a:rPr>
              <a:t>采用</a:t>
            </a:r>
            <a:r>
              <a:rPr kumimoji="1" lang="zh-CN" altLang="en-US">
                <a:latin typeface="楷体" pitchFamily="49" charset="-122"/>
                <a:ea typeface="楷体" pitchFamily="49" charset="-122"/>
              </a:rPr>
              <a:t>深度</a:t>
            </a:r>
            <a:r>
              <a:rPr kumimoji="1" lang="zh-CN" altLang="en-US" smtClean="0">
                <a:latin typeface="楷体" pitchFamily="49" charset="-122"/>
                <a:ea typeface="楷体" pitchFamily="49" charset="-122"/>
              </a:rPr>
              <a:t>优先遍历方法</a:t>
            </a:r>
            <a:r>
              <a:rPr kumimoji="1" lang="zh-CN" altLang="en-US" smtClean="0">
                <a:solidFill>
                  <a:srgbClr val="FF00FF"/>
                </a:solidFill>
                <a:latin typeface="楷体" pitchFamily="49" charset="-122"/>
                <a:ea typeface="楷体" pitchFamily="49" charset="-122"/>
              </a:rPr>
              <a:t>遍历</a:t>
            </a:r>
            <a:r>
              <a:rPr kumimoji="1" lang="zh-CN" altLang="en-US">
                <a:solidFill>
                  <a:srgbClr val="FF00FF"/>
                </a:solidFill>
                <a:latin typeface="楷体" pitchFamily="49" charset="-122"/>
                <a:ea typeface="楷体" pitchFamily="49" charset="-122"/>
              </a:rPr>
              <a:t>非</a:t>
            </a:r>
            <a:r>
              <a:rPr kumimoji="1" lang="zh-CN" altLang="en-US" smtClean="0">
                <a:solidFill>
                  <a:srgbClr val="FF00FF"/>
                </a:solidFill>
                <a:latin typeface="楷体" pitchFamily="49" charset="-122"/>
                <a:ea typeface="楷体" pitchFamily="49" charset="-122"/>
              </a:rPr>
              <a:t>连通图</a:t>
            </a:r>
            <a:r>
              <a:rPr kumimoji="1" lang="zh-CN" altLang="en-US" dirty="0">
                <a:latin typeface="楷体" pitchFamily="49" charset="-122"/>
                <a:ea typeface="楷体" pitchFamily="49" charset="-122"/>
              </a:rPr>
              <a:t>的算法如下：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42910" y="4500570"/>
            <a:ext cx="77153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220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非连通图：</a:t>
            </a:r>
            <a:r>
              <a:rPr kumimoji="1"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调用</a:t>
            </a:r>
            <a:r>
              <a:rPr kumimoji="1" lang="en-US" altLang="zh-CN" sz="2200" smtClean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DFS()</a:t>
            </a:r>
            <a:r>
              <a:rPr kumimoji="1"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的次数恰好等于连通分量的个数</a:t>
            </a:r>
            <a:endParaRPr lang="zh-CN" altLang="en-US" sz="2200">
              <a:solidFill>
                <a:srgbClr val="0000FF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6CB040-9A46-40CF-AB14-00FF7AC1F6CF}" type="slidenum">
              <a:rPr lang="en-US" altLang="zh-CN" smtClean="0"/>
              <a:pPr>
                <a:defRPr/>
              </a:pPr>
              <a:t>16</a:t>
            </a:fld>
            <a:r>
              <a:rPr lang="en-US" altLang="zh-CN" smtClean="0"/>
              <a:t>/21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676276" y="1324261"/>
            <a:ext cx="6896120" cy="283421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80000" tIns="108000" rIns="180000" bIns="108000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void  </a:t>
            </a:r>
            <a:r>
              <a:rPr kumimoji="1" lang="en-US" altLang="zh-CN" sz="20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BFS1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(AdjGraph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*G)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for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0;i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&lt;G-&gt;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n;i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++)     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遍历所有未访问过的顶点</a:t>
            </a:r>
          </a:p>
          <a:p>
            <a:pPr algn="just"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</a:t>
            </a:r>
            <a:r>
              <a:rPr kumimoji="1" lang="zh-CN" altLang="en-US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if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(visited[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]==0) 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</a:t>
            </a:r>
            <a:r>
              <a:rPr kumimoji="1" lang="en-US" altLang="zh-CN" sz="20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BFS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(G</a:t>
            </a:r>
            <a:r>
              <a:rPr kumimoji="1"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);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539750" y="514652"/>
            <a:ext cx="7345363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zh-CN" altLang="en-US" dirty="0">
                <a:latin typeface="楷体" pitchFamily="49" charset="-122"/>
                <a:ea typeface="楷体" pitchFamily="49" charset="-122"/>
              </a:rPr>
              <a:t>采用</a:t>
            </a:r>
            <a:r>
              <a:rPr kumimoji="1" lang="zh-CN" altLang="en-US">
                <a:latin typeface="楷体" pitchFamily="49" charset="-122"/>
                <a:ea typeface="楷体" pitchFamily="49" charset="-122"/>
              </a:rPr>
              <a:t>广度</a:t>
            </a:r>
            <a:r>
              <a:rPr kumimoji="1" lang="zh-CN" altLang="en-US" smtClean="0">
                <a:latin typeface="楷体" pitchFamily="49" charset="-122"/>
                <a:ea typeface="楷体" pitchFamily="49" charset="-122"/>
              </a:rPr>
              <a:t>优先遍历方法</a:t>
            </a:r>
            <a:r>
              <a:rPr kumimoji="1" lang="zh-CN" altLang="en-US" smtClean="0">
                <a:solidFill>
                  <a:srgbClr val="FF00FF"/>
                </a:solidFill>
                <a:latin typeface="楷体" pitchFamily="49" charset="-122"/>
                <a:ea typeface="楷体" pitchFamily="49" charset="-122"/>
              </a:rPr>
              <a:t>遍历</a:t>
            </a:r>
            <a:r>
              <a:rPr kumimoji="1" lang="zh-CN" altLang="en-US">
                <a:solidFill>
                  <a:srgbClr val="FF00FF"/>
                </a:solidFill>
                <a:latin typeface="楷体" pitchFamily="49" charset="-122"/>
                <a:ea typeface="楷体" pitchFamily="49" charset="-122"/>
              </a:rPr>
              <a:t>非</a:t>
            </a:r>
            <a:r>
              <a:rPr kumimoji="1" lang="zh-CN" altLang="en-US" smtClean="0">
                <a:solidFill>
                  <a:srgbClr val="FF00FF"/>
                </a:solidFill>
                <a:latin typeface="楷体" pitchFamily="49" charset="-122"/>
                <a:ea typeface="楷体" pitchFamily="49" charset="-122"/>
              </a:rPr>
              <a:t>连通图</a:t>
            </a:r>
            <a:r>
              <a:rPr kumimoji="1" lang="zh-CN" altLang="en-US" dirty="0">
                <a:latin typeface="楷体" pitchFamily="49" charset="-122"/>
                <a:ea typeface="楷体" pitchFamily="49" charset="-122"/>
              </a:rPr>
              <a:t>的算法如下：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42910" y="4396095"/>
            <a:ext cx="77153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220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非连通图：</a:t>
            </a:r>
            <a:r>
              <a:rPr kumimoji="1"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调用</a:t>
            </a:r>
            <a:r>
              <a:rPr kumimoji="1" lang="en-US" altLang="zh-CN" sz="2200" smtClean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BFS()</a:t>
            </a:r>
            <a:r>
              <a:rPr kumimoji="1"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的次数恰好等于连通分量的个数</a:t>
            </a:r>
            <a:endParaRPr lang="zh-CN" altLang="en-US" sz="2200">
              <a:solidFill>
                <a:srgbClr val="0000FF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6CB040-9A46-40CF-AB14-00FF7AC1F6CF}" type="slidenum">
              <a:rPr lang="en-US" altLang="zh-CN" smtClean="0"/>
              <a:pPr>
                <a:defRPr/>
              </a:pPr>
              <a:t>17</a:t>
            </a:fld>
            <a:r>
              <a:rPr lang="en-US" altLang="zh-CN" smtClean="0"/>
              <a:t>/21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5"/>
          <p:cNvSpPr txBox="1">
            <a:spLocks noChangeArrowheads="1"/>
          </p:cNvSpPr>
          <p:nvPr/>
        </p:nvSpPr>
        <p:spPr bwMode="auto">
          <a:xfrm>
            <a:off x="642910" y="2071678"/>
            <a:ext cx="8208963" cy="214417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457200" indent="-457200" algn="l">
              <a:lnSpc>
                <a:spcPts val="3200"/>
              </a:lnSpc>
              <a:buBlip>
                <a:blip r:embed="rId2"/>
              </a:buBlip>
            </a:pPr>
            <a:r>
              <a:rPr kumimoji="1" lang="zh-CN" altLang="en-US" sz="2200" smtClean="0">
                <a:solidFill>
                  <a:srgbClr val="00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采用某种遍历方式来判断</a:t>
            </a:r>
            <a:r>
              <a:rPr kumimoji="1" lang="zh-CN" altLang="en-US" sz="2200" dirty="0">
                <a:solidFill>
                  <a:srgbClr val="00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无向图</a:t>
            </a:r>
            <a:r>
              <a:rPr kumimoji="1" lang="en-US" altLang="zh-CN" sz="2200" dirty="0">
                <a:solidFill>
                  <a:srgbClr val="00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G</a:t>
            </a:r>
            <a:r>
              <a:rPr kumimoji="1" lang="zh-CN" altLang="en-US" sz="2200" dirty="0">
                <a:solidFill>
                  <a:srgbClr val="00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是否连通。这里用深度优先</a:t>
            </a:r>
            <a:r>
              <a:rPr kumimoji="1" lang="zh-CN" altLang="en-US" sz="2200">
                <a:solidFill>
                  <a:srgbClr val="00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遍历</a:t>
            </a:r>
            <a:r>
              <a:rPr kumimoji="1" lang="zh-CN" altLang="en-US" sz="2200" smtClean="0">
                <a:solidFill>
                  <a:srgbClr val="00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方法，先</a:t>
            </a:r>
            <a:r>
              <a:rPr kumimoji="1" lang="zh-CN" altLang="en-US" sz="2200" dirty="0">
                <a:solidFill>
                  <a:srgbClr val="00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给</a:t>
            </a:r>
            <a:r>
              <a:rPr kumimoji="1" lang="en-US" altLang="zh-CN" sz="2200" dirty="0">
                <a:solidFill>
                  <a:srgbClr val="00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visited[]</a:t>
            </a:r>
            <a:r>
              <a:rPr kumimoji="1" lang="zh-CN" altLang="en-US" sz="2200" dirty="0">
                <a:solidFill>
                  <a:srgbClr val="00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数组（为全局变量）置</a:t>
            </a:r>
            <a:r>
              <a:rPr kumimoji="1" lang="zh-CN" altLang="en-US" sz="2200">
                <a:solidFill>
                  <a:srgbClr val="00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初值</a:t>
            </a:r>
            <a:r>
              <a:rPr kumimoji="1" lang="en-US" altLang="zh-CN" sz="2200" smtClean="0">
                <a:solidFill>
                  <a:srgbClr val="00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0</a:t>
            </a:r>
            <a:r>
              <a:rPr kumimoji="1" lang="zh-CN" altLang="en-US" sz="2200" smtClean="0">
                <a:solidFill>
                  <a:srgbClr val="00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，然后</a:t>
            </a:r>
            <a:r>
              <a:rPr kumimoji="1" lang="zh-CN" altLang="en-US" sz="2200" dirty="0">
                <a:solidFill>
                  <a:srgbClr val="00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从</a:t>
            </a:r>
            <a:r>
              <a:rPr kumimoji="1" lang="en-US" altLang="zh-CN" sz="2200" dirty="0">
                <a:solidFill>
                  <a:srgbClr val="00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0</a:t>
            </a:r>
            <a:r>
              <a:rPr kumimoji="1" lang="zh-CN" altLang="en-US" sz="2200" dirty="0">
                <a:solidFill>
                  <a:srgbClr val="00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顶点开始遍历该图。</a:t>
            </a:r>
          </a:p>
          <a:p>
            <a:pPr marL="457200" indent="-457200" algn="l">
              <a:lnSpc>
                <a:spcPts val="3200"/>
              </a:lnSpc>
              <a:buBlip>
                <a:blip r:embed="rId2"/>
              </a:buBlip>
            </a:pPr>
            <a:r>
              <a:rPr kumimoji="1" lang="zh-CN" altLang="en-US" sz="2200" smtClean="0">
                <a:solidFill>
                  <a:srgbClr val="00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在一</a:t>
            </a:r>
            <a:r>
              <a:rPr kumimoji="1" lang="zh-CN" altLang="en-US" sz="2200" dirty="0">
                <a:solidFill>
                  <a:srgbClr val="00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次</a:t>
            </a:r>
            <a:r>
              <a:rPr kumimoji="1" lang="zh-CN" altLang="en-US" sz="2200">
                <a:solidFill>
                  <a:srgbClr val="00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遍历</a:t>
            </a:r>
            <a:r>
              <a:rPr kumimoji="1" lang="zh-CN" altLang="en-US" sz="2200" smtClean="0">
                <a:solidFill>
                  <a:srgbClr val="00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之后，若</a:t>
            </a:r>
            <a:r>
              <a:rPr kumimoji="1" lang="zh-CN" altLang="en-US" sz="2200" dirty="0">
                <a:solidFill>
                  <a:srgbClr val="00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所有顶点</a:t>
            </a:r>
            <a:r>
              <a:rPr kumimoji="1" lang="en-US" altLang="zh-CN" sz="2200" i="1" dirty="0" err="1">
                <a:solidFill>
                  <a:srgbClr val="00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zh-CN" altLang="en-US" sz="2200" dirty="0">
                <a:solidFill>
                  <a:srgbClr val="00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</a:t>
            </a:r>
            <a:r>
              <a:rPr kumimoji="1" lang="en-US" altLang="zh-CN" sz="2200" dirty="0">
                <a:solidFill>
                  <a:srgbClr val="00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visited[</a:t>
            </a:r>
            <a:r>
              <a:rPr kumimoji="1" lang="en-US" altLang="zh-CN" sz="2200" dirty="0" err="1">
                <a:solidFill>
                  <a:srgbClr val="00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200" dirty="0">
                <a:solidFill>
                  <a:srgbClr val="00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</a:t>
            </a:r>
            <a:r>
              <a:rPr kumimoji="1" lang="zh-CN" altLang="en-US" sz="2200" dirty="0">
                <a:solidFill>
                  <a:srgbClr val="00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均</a:t>
            </a:r>
            <a:r>
              <a:rPr kumimoji="1" lang="zh-CN" altLang="en-US" sz="2200">
                <a:solidFill>
                  <a:srgbClr val="00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为</a:t>
            </a:r>
            <a:r>
              <a:rPr kumimoji="1" lang="en-US" altLang="zh-CN" sz="2200" smtClean="0">
                <a:solidFill>
                  <a:srgbClr val="00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zh-CN" altLang="en-US" sz="2200" smtClean="0">
                <a:solidFill>
                  <a:srgbClr val="00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，则</a:t>
            </a:r>
            <a:r>
              <a:rPr kumimoji="1" lang="zh-CN" altLang="en-US" sz="2200" dirty="0">
                <a:solidFill>
                  <a:srgbClr val="00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该图是连通的；否则不连通</a:t>
            </a:r>
            <a:r>
              <a:rPr kumimoji="1" lang="zh-CN" altLang="en-US" sz="2200" dirty="0" smtClean="0">
                <a:solidFill>
                  <a:srgbClr val="00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。</a:t>
            </a:r>
            <a:endParaRPr kumimoji="1" lang="zh-CN" altLang="en-US" sz="2200" dirty="0">
              <a:solidFill>
                <a:srgbClr val="0000CC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6387" name="Text Box 6"/>
          <p:cNvSpPr txBox="1">
            <a:spLocks noChangeArrowheads="1"/>
          </p:cNvSpPr>
          <p:nvPr/>
        </p:nvSpPr>
        <p:spPr bwMode="auto">
          <a:xfrm>
            <a:off x="428596" y="285728"/>
            <a:ext cx="8135937" cy="91307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</p:spPr>
        <p:txBody>
          <a:bodyPr>
            <a:spAutoFit/>
          </a:bodyPr>
          <a:lstStyle/>
          <a:p>
            <a:pPr algn="l">
              <a:lnSpc>
                <a:spcPts val="3200"/>
              </a:lnSpc>
            </a:pPr>
            <a:r>
              <a:rPr kumimoji="1" lang="zh-CN" altLang="en-US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　　</a:t>
            </a:r>
            <a:r>
              <a:rPr kumimoji="1" lang="en-US" altLang="zh-CN" sz="2800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【</a:t>
            </a:r>
            <a:r>
              <a:rPr kumimoji="1" lang="zh-CN" altLang="en-US" sz="280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例</a:t>
            </a:r>
            <a:r>
              <a:rPr kumimoji="1" lang="en-US" altLang="zh-CN" sz="2800" smtClean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8-3</a:t>
            </a:r>
            <a:r>
              <a:rPr kumimoji="1" lang="en-US" altLang="zh-CN" sz="2800" smtClean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】</a:t>
            </a:r>
            <a:r>
              <a:rPr kumimoji="1" lang="en-US" altLang="zh-CN" sz="2800" smtClean="0">
                <a:ea typeface="黑体" pitchFamily="49" charset="-122"/>
                <a:cs typeface="Times New Roman" pitchFamily="18" charset="0"/>
              </a:rPr>
              <a:t>  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假设图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G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采用邻接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表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存储，设计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一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个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算法，判断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无向图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G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是否连通。若连通则返回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true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；否则返回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false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。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57224" y="1428736"/>
            <a:ext cx="19288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求解思路</a:t>
            </a:r>
            <a:endParaRPr lang="zh-CN" altLang="en-US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6CB040-9A46-40CF-AB14-00FF7AC1F6CF}" type="slidenum">
              <a:rPr lang="en-US" altLang="zh-CN" smtClean="0"/>
              <a:pPr>
                <a:defRPr/>
              </a:pPr>
              <a:t>18</a:t>
            </a:fld>
            <a:r>
              <a:rPr lang="en-US" altLang="zh-CN" smtClean="0"/>
              <a:t>/21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4"/>
          <p:cNvSpPr txBox="1">
            <a:spLocks noChangeArrowheads="1"/>
          </p:cNvSpPr>
          <p:nvPr/>
        </p:nvSpPr>
        <p:spPr bwMode="auto">
          <a:xfrm>
            <a:off x="357158" y="830845"/>
            <a:ext cx="8424862" cy="452698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80000" tIns="108000" rIns="180000" bIns="108000">
            <a:spAutoFit/>
          </a:bodyPr>
          <a:lstStyle/>
          <a:p>
            <a:pPr algn="l"/>
            <a:r>
              <a:rPr kumimoji="1" lang="en-US" altLang="zh-CN" sz="2000" dirty="0" err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visited[</a:t>
            </a:r>
            <a:r>
              <a:rPr kumimoji="1" lang="en-US" altLang="zh-CN" sz="2000" dirty="0" err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MAXV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];</a:t>
            </a:r>
          </a:p>
          <a:p>
            <a:pPr algn="l"/>
            <a:r>
              <a:rPr kumimoji="1" lang="en-US" altLang="zh-CN" sz="2000" err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bool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Connect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(AdjGraph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*G)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kumimoji="1" lang="en-US" altLang="zh-CN" sz="2000" dirty="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判断无向图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G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的连通性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en-US" altLang="zh-CN" sz="2000" dirty="0" err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bool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flag=true;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for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0;i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&lt;G-&gt;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n;i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++)	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kumimoji="1" lang="en-US" altLang="zh-CN" sz="2000" dirty="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//visited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数组置初值</a:t>
            </a:r>
          </a:p>
          <a:p>
            <a:pPr algn="l"/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visited[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]=0;</a:t>
            </a:r>
          </a:p>
          <a:p>
            <a:pPr algn="l"/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en-US" altLang="zh-CN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DFS(G</a:t>
            </a:r>
            <a:r>
              <a:rPr kumimoji="1" lang="zh-CN" altLang="en-US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0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);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kumimoji="1" lang="en-US" altLang="zh-CN" sz="2000" dirty="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调用前面的中</a:t>
            </a:r>
            <a:r>
              <a:rPr kumimoji="1" lang="en-US" altLang="zh-CN" sz="2000" err="1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DSF</a:t>
            </a:r>
            <a:r>
              <a:rPr kumimoji="1" lang="zh-CN" altLang="en-US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算法，从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顶点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0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开始深度优先遍历</a:t>
            </a:r>
          </a:p>
          <a:p>
            <a:pPr algn="l"/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zh-CN" altLang="en-US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for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0;i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&lt;G-&gt;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n;i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++)</a:t>
            </a:r>
          </a:p>
          <a:p>
            <a:pPr algn="l"/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if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(visited[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]==0)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{     flag=false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break;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}</a:t>
            </a:r>
            <a:endParaRPr kumimoji="1" lang="en-US" altLang="zh-CN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return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flag;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28596" y="214290"/>
            <a:ext cx="5143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判断无向图</a:t>
            </a:r>
            <a:r>
              <a:rPr kumimoji="1" lang="en-US" altLang="zh-CN" smtClean="0">
                <a:ea typeface="楷体" pitchFamily="49" charset="-122"/>
                <a:cs typeface="Times New Roman" pitchFamily="18" charset="0"/>
              </a:rPr>
              <a:t>G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是否连通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的算法如下：</a:t>
            </a:r>
            <a:endParaRPr lang="zh-CN" altLang="en-US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6CB040-9A46-40CF-AB14-00FF7AC1F6CF}" type="slidenum">
              <a:rPr lang="en-US" altLang="zh-CN" smtClean="0"/>
              <a:pPr>
                <a:defRPr/>
              </a:pPr>
              <a:t>19</a:t>
            </a:fld>
            <a:r>
              <a:rPr lang="en-US" altLang="zh-CN" smtClean="0"/>
              <a:t>/21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571472" y="214290"/>
            <a:ext cx="8143932" cy="1052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         图中顶点之间是多对多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的关系，而</a:t>
            </a:r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从一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个顶点出发一次只能</a:t>
            </a:r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找另外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一个相邻顶点</a:t>
            </a:r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。</a:t>
            </a:r>
            <a:endParaRPr kumimoji="1" lang="zh-CN" altLang="en-US" dirty="0"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2476506" y="1643050"/>
            <a:ext cx="2952750" cy="2433638"/>
            <a:chOff x="2476506" y="1924056"/>
            <a:chExt cx="2952750" cy="2433638"/>
          </a:xfrm>
        </p:grpSpPr>
        <p:sp>
          <p:nvSpPr>
            <p:cNvPr id="6" name="Line 38"/>
            <p:cNvSpPr>
              <a:spLocks noChangeShapeType="1"/>
            </p:cNvSpPr>
            <p:nvPr/>
          </p:nvSpPr>
          <p:spPr bwMode="auto">
            <a:xfrm>
              <a:off x="3019431" y="3114681"/>
              <a:ext cx="1865313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Freeform 39"/>
            <p:cNvSpPr>
              <a:spLocks/>
            </p:cNvSpPr>
            <p:nvPr/>
          </p:nvSpPr>
          <p:spPr bwMode="auto">
            <a:xfrm>
              <a:off x="2887669" y="3287719"/>
              <a:ext cx="811213" cy="7096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95" y="412"/>
                </a:cxn>
              </a:cxnLst>
              <a:rect l="0" t="0" r="r" b="b"/>
              <a:pathLst>
                <a:path w="495" h="412">
                  <a:moveTo>
                    <a:pt x="0" y="0"/>
                  </a:moveTo>
                  <a:lnTo>
                    <a:pt x="495" y="412"/>
                  </a:lnTo>
                </a:path>
              </a:pathLst>
            </a:custGeom>
            <a:solidFill>
              <a:srgbClr val="000099"/>
            </a:solidFill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Freeform 40"/>
            <p:cNvSpPr>
              <a:spLocks/>
            </p:cNvSpPr>
            <p:nvPr/>
          </p:nvSpPr>
          <p:spPr bwMode="auto">
            <a:xfrm>
              <a:off x="4178306" y="3248031"/>
              <a:ext cx="787400" cy="735013"/>
            </a:xfrm>
            <a:custGeom>
              <a:avLst/>
              <a:gdLst/>
              <a:ahLst/>
              <a:cxnLst>
                <a:cxn ang="0">
                  <a:pos x="0" y="428"/>
                </a:cxn>
                <a:cxn ang="0">
                  <a:pos x="480" y="0"/>
                </a:cxn>
              </a:cxnLst>
              <a:rect l="0" t="0" r="r" b="b"/>
              <a:pathLst>
                <a:path w="480" h="428">
                  <a:moveTo>
                    <a:pt x="0" y="428"/>
                  </a:moveTo>
                  <a:lnTo>
                    <a:pt x="480" y="0"/>
                  </a:lnTo>
                </a:path>
              </a:pathLst>
            </a:custGeom>
            <a:solidFill>
              <a:srgbClr val="000099"/>
            </a:solidFill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Freeform 41"/>
            <p:cNvSpPr>
              <a:spLocks/>
            </p:cNvSpPr>
            <p:nvPr/>
          </p:nvSpPr>
          <p:spPr bwMode="auto">
            <a:xfrm>
              <a:off x="4178306" y="2217744"/>
              <a:ext cx="847725" cy="6699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17" y="390"/>
                </a:cxn>
              </a:cxnLst>
              <a:rect l="0" t="0" r="r" b="b"/>
              <a:pathLst>
                <a:path w="517" h="390">
                  <a:moveTo>
                    <a:pt x="0" y="0"/>
                  </a:moveTo>
                  <a:lnTo>
                    <a:pt x="517" y="390"/>
                  </a:lnTo>
                </a:path>
              </a:pathLst>
            </a:custGeom>
            <a:solidFill>
              <a:srgbClr val="000099"/>
            </a:solidFill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Freeform 42"/>
            <p:cNvSpPr>
              <a:spLocks/>
            </p:cNvSpPr>
            <p:nvPr/>
          </p:nvSpPr>
          <p:spPr bwMode="auto">
            <a:xfrm>
              <a:off x="2811469" y="2268544"/>
              <a:ext cx="923925" cy="747713"/>
            </a:xfrm>
            <a:custGeom>
              <a:avLst/>
              <a:gdLst/>
              <a:ahLst/>
              <a:cxnLst>
                <a:cxn ang="0">
                  <a:pos x="562" y="0"/>
                </a:cxn>
                <a:cxn ang="0">
                  <a:pos x="0" y="435"/>
                </a:cxn>
              </a:cxnLst>
              <a:rect l="0" t="0" r="r" b="b"/>
              <a:pathLst>
                <a:path w="562" h="435">
                  <a:moveTo>
                    <a:pt x="562" y="0"/>
                  </a:moveTo>
                  <a:lnTo>
                    <a:pt x="0" y="435"/>
                  </a:lnTo>
                </a:path>
              </a:pathLst>
            </a:custGeom>
            <a:solidFill>
              <a:srgbClr val="000099"/>
            </a:solidFill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Line 43"/>
            <p:cNvSpPr>
              <a:spLocks noChangeShapeType="1"/>
            </p:cNvSpPr>
            <p:nvPr/>
          </p:nvSpPr>
          <p:spPr bwMode="auto">
            <a:xfrm>
              <a:off x="3952881" y="2452694"/>
              <a:ext cx="0" cy="1614488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Oval 44"/>
            <p:cNvSpPr>
              <a:spLocks noChangeArrowheads="1"/>
            </p:cNvSpPr>
            <p:nvPr/>
          </p:nvSpPr>
          <p:spPr bwMode="auto">
            <a:xfrm>
              <a:off x="3657606" y="1924056"/>
              <a:ext cx="590550" cy="53181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2000" dirty="0">
                  <a:solidFill>
                    <a:srgbClr val="0000CC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1</a:t>
              </a:r>
            </a:p>
          </p:txBody>
        </p:sp>
        <p:sp>
          <p:nvSpPr>
            <p:cNvPr id="13" name="Oval 45"/>
            <p:cNvSpPr>
              <a:spLocks noChangeArrowheads="1"/>
            </p:cNvSpPr>
            <p:nvPr/>
          </p:nvSpPr>
          <p:spPr bwMode="auto">
            <a:xfrm>
              <a:off x="3657606" y="2827344"/>
              <a:ext cx="590550" cy="5334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2000">
                  <a:solidFill>
                    <a:srgbClr val="0000CC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3</a:t>
              </a:r>
            </a:p>
          </p:txBody>
        </p:sp>
        <p:sp>
          <p:nvSpPr>
            <p:cNvPr id="14" name="Oval 46"/>
            <p:cNvSpPr>
              <a:spLocks noChangeArrowheads="1"/>
            </p:cNvSpPr>
            <p:nvPr/>
          </p:nvSpPr>
          <p:spPr bwMode="auto">
            <a:xfrm>
              <a:off x="4838706" y="2827344"/>
              <a:ext cx="590550" cy="5334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2000">
                  <a:solidFill>
                    <a:srgbClr val="0000CC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0</a:t>
              </a:r>
            </a:p>
          </p:txBody>
        </p:sp>
        <p:sp>
          <p:nvSpPr>
            <p:cNvPr id="15" name="Oval 47"/>
            <p:cNvSpPr>
              <a:spLocks noChangeArrowheads="1"/>
            </p:cNvSpPr>
            <p:nvPr/>
          </p:nvSpPr>
          <p:spPr bwMode="auto">
            <a:xfrm>
              <a:off x="2476506" y="2827344"/>
              <a:ext cx="590550" cy="5334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2000">
                  <a:solidFill>
                    <a:srgbClr val="0000CC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2</a:t>
              </a:r>
            </a:p>
          </p:txBody>
        </p:sp>
        <p:sp>
          <p:nvSpPr>
            <p:cNvPr id="16" name="Oval 48"/>
            <p:cNvSpPr>
              <a:spLocks noChangeArrowheads="1"/>
            </p:cNvSpPr>
            <p:nvPr/>
          </p:nvSpPr>
          <p:spPr bwMode="auto">
            <a:xfrm>
              <a:off x="3606806" y="3821119"/>
              <a:ext cx="592138" cy="53657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2000">
                  <a:solidFill>
                    <a:srgbClr val="0000CC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4</a:t>
              </a: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1428728" y="1357298"/>
            <a:ext cx="1214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例如：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14348" y="4505316"/>
            <a:ext cx="350046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 dirty="0" smtClean="0">
                <a:ea typeface="楷体" pitchFamily="49" charset="-122"/>
                <a:cs typeface="Times New Roman" pitchFamily="18" charset="0"/>
              </a:rPr>
              <a:t>从顶点</a:t>
            </a:r>
            <a:r>
              <a:rPr lang="en-US" altLang="zh-CN" sz="220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sz="2200" smtClean="0">
                <a:ea typeface="楷体" pitchFamily="49" charset="-122"/>
                <a:cs typeface="Times New Roman" pitchFamily="18" charset="0"/>
              </a:rPr>
              <a:t>出发，访问顶点</a:t>
            </a:r>
            <a:r>
              <a:rPr lang="en-US" altLang="zh-CN" sz="2200" smtClean="0"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sz="2200" smtClean="0">
                <a:ea typeface="楷体" pitchFamily="49" charset="-122"/>
                <a:cs typeface="Times New Roman" pitchFamily="18" charset="0"/>
              </a:rPr>
              <a:t>，</a:t>
            </a:r>
            <a:endParaRPr lang="zh-CN" altLang="en-US" sz="2200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214778" y="4186527"/>
            <a:ext cx="350049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 smtClean="0">
                <a:ea typeface="楷体" pitchFamily="49" charset="-122"/>
                <a:cs typeface="Times New Roman" pitchFamily="18" charset="0"/>
                <a:sym typeface="Wingdings"/>
              </a:rPr>
              <a:t></a:t>
            </a:r>
            <a:r>
              <a:rPr lang="zh-CN" altLang="en-US" sz="2200" smtClean="0">
                <a:ea typeface="楷体" pitchFamily="49" charset="-122"/>
                <a:cs typeface="Times New Roman" pitchFamily="18" charset="0"/>
              </a:rPr>
              <a:t>再</a:t>
            </a:r>
            <a:r>
              <a:rPr lang="zh-CN" altLang="en-US" sz="2200" dirty="0" smtClean="0">
                <a:ea typeface="楷体" pitchFamily="49" charset="-122"/>
                <a:cs typeface="Times New Roman" pitchFamily="18" charset="0"/>
              </a:rPr>
              <a:t>访问</a:t>
            </a:r>
            <a:r>
              <a:rPr lang="zh-CN" altLang="en-US" sz="2200" smtClean="0">
                <a:ea typeface="楷体" pitchFamily="49" charset="-122"/>
                <a:cs typeface="Times New Roman" pitchFamily="18" charset="0"/>
              </a:rPr>
              <a:t>顶点</a:t>
            </a:r>
            <a:r>
              <a:rPr lang="en-US" altLang="zh-CN" sz="2200" smtClean="0"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en-US" sz="2200" smtClean="0"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200" smtClean="0">
                <a:ea typeface="楷体" pitchFamily="49" charset="-122"/>
                <a:cs typeface="Times New Roman" pitchFamily="18" charset="0"/>
              </a:rPr>
              <a:t>4</a:t>
            </a:r>
            <a:r>
              <a:rPr lang="zh-CN" altLang="en-US" sz="2200" smtClean="0"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200" smtClean="0">
                <a:latin typeface="宋体"/>
                <a:ea typeface="宋体"/>
                <a:cs typeface="Times New Roman" pitchFamily="18" charset="0"/>
              </a:rPr>
              <a:t>…</a:t>
            </a:r>
            <a:endParaRPr lang="zh-CN" altLang="en-US" sz="2200" dirty="0">
              <a:latin typeface="+mj-ea"/>
              <a:ea typeface="+mj-ea"/>
              <a:cs typeface="Times New Roman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214778" y="4972345"/>
            <a:ext cx="39291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 smtClean="0">
                <a:ea typeface="楷体" pitchFamily="49" charset="-122"/>
                <a:cs typeface="Times New Roman" pitchFamily="18" charset="0"/>
                <a:sym typeface="Wingdings"/>
              </a:rPr>
              <a:t></a:t>
            </a:r>
            <a:r>
              <a:rPr lang="zh-CN" altLang="en-US" sz="2200" smtClean="0">
                <a:ea typeface="楷体" pitchFamily="49" charset="-122"/>
                <a:cs typeface="Times New Roman" pitchFamily="18" charset="0"/>
              </a:rPr>
              <a:t>再</a:t>
            </a:r>
            <a:r>
              <a:rPr lang="zh-CN" altLang="en-US" sz="2200" dirty="0" smtClean="0">
                <a:ea typeface="楷体" pitchFamily="49" charset="-122"/>
                <a:cs typeface="Times New Roman" pitchFamily="18" charset="0"/>
              </a:rPr>
              <a:t>访问</a:t>
            </a:r>
            <a:r>
              <a:rPr lang="zh-CN" altLang="en-US" sz="2200" smtClean="0">
                <a:ea typeface="楷体" pitchFamily="49" charset="-122"/>
                <a:cs typeface="Times New Roman" pitchFamily="18" charset="0"/>
              </a:rPr>
              <a:t>顶点</a:t>
            </a:r>
            <a:r>
              <a:rPr lang="en-US" altLang="zh-CN" sz="2200" smtClean="0"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en-US" sz="2200" smtClean="0"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200" smtClean="0">
                <a:ea typeface="楷体" pitchFamily="49" charset="-122"/>
                <a:cs typeface="Times New Roman" pitchFamily="18" charset="0"/>
              </a:rPr>
              <a:t>3</a:t>
            </a:r>
            <a:r>
              <a:rPr lang="zh-CN" altLang="en-US" sz="2200" smtClean="0"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200" smtClean="0">
                <a:ea typeface="楷体" pitchFamily="49" charset="-122"/>
                <a:cs typeface="Times New Roman" pitchFamily="18" charset="0"/>
              </a:rPr>
              <a:t>0</a:t>
            </a:r>
            <a:r>
              <a:rPr lang="zh-CN" altLang="en-US" sz="2200" smtClean="0"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200" smtClean="0">
                <a:latin typeface="宋体"/>
                <a:ea typeface="宋体"/>
                <a:cs typeface="Times New Roman" pitchFamily="18" charset="0"/>
              </a:rPr>
              <a:t> … </a:t>
            </a:r>
            <a:endParaRPr lang="zh-CN" altLang="en-US" sz="2200" dirty="0"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3929058" y="5434010"/>
            <a:ext cx="2428892" cy="816595"/>
            <a:chOff x="3929058" y="5434010"/>
            <a:chExt cx="2428892" cy="816595"/>
          </a:xfrm>
        </p:grpSpPr>
        <p:sp>
          <p:nvSpPr>
            <p:cNvPr id="42" name="上箭头 41"/>
            <p:cNvSpPr/>
            <p:nvPr/>
          </p:nvSpPr>
          <p:spPr>
            <a:xfrm>
              <a:off x="5000596" y="5434010"/>
              <a:ext cx="214314" cy="285752"/>
            </a:xfrm>
            <a:prstGeom prst="upArrow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20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929058" y="5819718"/>
              <a:ext cx="242889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2200" dirty="0" smtClean="0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</a:rPr>
                <a:t>不同的搜索方法</a:t>
              </a:r>
              <a:endParaRPr lang="zh-CN" altLang="en-US" sz="2200" dirty="0">
                <a:solidFill>
                  <a:srgbClr val="FF00FF"/>
                </a:solidFill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4214810" y="1500174"/>
            <a:ext cx="10715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latin typeface="楷体" pitchFamily="49" charset="-122"/>
                <a:ea typeface="楷体" pitchFamily="49" charset="-122"/>
              </a:rPr>
              <a:t>初始点</a:t>
            </a:r>
            <a:endParaRPr lang="zh-CN" altLang="en-US" sz="200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5" name="灯片编号占位符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6CB040-9A46-40CF-AB14-00FF7AC1F6CF}" type="slidenum">
              <a:rPr lang="en-US" altLang="zh-CN" smtClean="0"/>
              <a:pPr>
                <a:defRPr/>
              </a:pPr>
              <a:t>2</a:t>
            </a:fld>
            <a:r>
              <a:rPr lang="en-US" altLang="zh-CN" smtClean="0"/>
              <a:t>/21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4" grpId="0"/>
      <p:bldP spid="40" grpId="0"/>
      <p:bldP spid="41" grpId="0"/>
      <p:bldP spid="2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5"/>
          <p:cNvSpPr txBox="1">
            <a:spLocks noChangeArrowheads="1"/>
          </p:cNvSpPr>
          <p:nvPr/>
        </p:nvSpPr>
        <p:spPr bwMode="auto">
          <a:xfrm>
            <a:off x="642910" y="3538839"/>
            <a:ext cx="820896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kumimoji="1" lang="zh-CN" altLang="en-US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提示：</a:t>
            </a:r>
            <a:r>
              <a:rPr kumimoji="1" lang="zh-CN" altLang="en-US" sz="220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两个遍历算法</a:t>
            </a:r>
            <a:r>
              <a:rPr kumimoji="1" lang="zh-CN" altLang="en-US" sz="220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是图搜索算法的基础，必须</a:t>
            </a:r>
            <a:r>
              <a:rPr kumimoji="1" lang="zh-CN" altLang="en-US" sz="220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熟练掌握！</a:t>
            </a:r>
            <a:endParaRPr kumimoji="1" lang="zh-CN" altLang="en-US" sz="2200" dirty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6CB040-9A46-40CF-AB14-00FF7AC1F6CF}" type="slidenum">
              <a:rPr lang="en-US" altLang="zh-CN" smtClean="0"/>
              <a:pPr>
                <a:defRPr/>
              </a:pPr>
              <a:t>20</a:t>
            </a:fld>
            <a:r>
              <a:rPr lang="en-US" altLang="zh-CN" smtClean="0"/>
              <a:t>/21</a:t>
            </a:r>
            <a:endParaRPr lang="en-US" altLang="zh-CN"/>
          </a:p>
        </p:txBody>
      </p:sp>
      <p:sp>
        <p:nvSpPr>
          <p:cNvPr id="6" name="TextBox 5"/>
          <p:cNvSpPr txBox="1"/>
          <p:nvPr/>
        </p:nvSpPr>
        <p:spPr>
          <a:xfrm>
            <a:off x="2857488" y="1252823"/>
            <a:ext cx="2571768" cy="46166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图搜索算法设计</a:t>
            </a:r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622536" y="2577108"/>
            <a:ext cx="3092472" cy="46166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kumimoji="1" lang="en-US" altLang="zh-CN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DFS</a:t>
            </a:r>
            <a:r>
              <a:rPr kumimoji="1" lang="zh-CN" altLang="en-US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或</a:t>
            </a:r>
            <a:r>
              <a:rPr kumimoji="1" lang="en-US" altLang="zh-CN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BFS</a:t>
            </a:r>
            <a:r>
              <a:rPr kumimoji="1" lang="zh-CN" altLang="en-US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算法求解</a:t>
            </a:r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下箭头 7"/>
          <p:cNvSpPr/>
          <p:nvPr/>
        </p:nvSpPr>
        <p:spPr>
          <a:xfrm>
            <a:off x="4000496" y="1824327"/>
            <a:ext cx="214314" cy="612000"/>
          </a:xfrm>
          <a:prstGeom prst="down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286248" y="1924283"/>
            <a:ext cx="857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latin typeface="楷体" pitchFamily="49" charset="-122"/>
                <a:ea typeface="楷体" pitchFamily="49" charset="-122"/>
              </a:rPr>
              <a:t>转化</a:t>
            </a:r>
            <a:endParaRPr lang="zh-CN" altLang="en-US" sz="200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71472" y="285728"/>
            <a:ext cx="4286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图搜索算法设计一般方法</a:t>
            </a:r>
            <a:endParaRPr lang="zh-CN" altLang="en-US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Text Box 2"/>
          <p:cNvSpPr txBox="1">
            <a:spLocks noChangeArrowheads="1"/>
          </p:cNvSpPr>
          <p:nvPr/>
        </p:nvSpPr>
        <p:spPr bwMode="auto">
          <a:xfrm>
            <a:off x="2124075" y="2205038"/>
            <a:ext cx="4897438" cy="7620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>
                <a:solidFill>
                  <a:srgbClr val="FF00FF"/>
                </a:solidFill>
              </a:rPr>
              <a:t> </a:t>
            </a:r>
            <a:r>
              <a:rPr lang="en-US" altLang="zh-CN" sz="400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  <a:r>
              <a:rPr lang="zh-CN" altLang="en-US" sz="440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  <a:cs typeface="Arial Unicode MS" pitchFamily="34" charset="-122"/>
              </a:rPr>
              <a:t>本讲完</a:t>
            </a:r>
            <a:r>
              <a:rPr lang="zh-CN" altLang="en-US" sz="400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  <a:endParaRPr lang="zh-CN" altLang="en-US" sz="400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6CB040-9A46-40CF-AB14-00FF7AC1F6CF}" type="slidenum">
              <a:rPr lang="en-US" altLang="zh-CN" smtClean="0"/>
              <a:pPr>
                <a:defRPr/>
              </a:pPr>
              <a:t>21</a:t>
            </a:fld>
            <a:r>
              <a:rPr lang="en-US" altLang="zh-CN" smtClean="0"/>
              <a:t>/21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571472" y="571480"/>
            <a:ext cx="6429390" cy="572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根据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搜索方法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的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不同，图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的遍历方法有两种</a:t>
            </a:r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：</a:t>
            </a:r>
            <a:endParaRPr kumimoji="1" lang="zh-CN" altLang="en-US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85786" y="1357298"/>
            <a:ext cx="3857652" cy="104374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kumimoji="1" lang="zh-CN" altLang="en-US" sz="2200" dirty="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深度优先遍历（</a:t>
            </a:r>
            <a:r>
              <a:rPr kumimoji="1" lang="en-US" altLang="zh-CN" sz="2200" dirty="0" err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DFS</a:t>
            </a:r>
            <a:r>
              <a:rPr kumimoji="1" lang="zh-CN" altLang="en-US" sz="2200" dirty="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）。</a:t>
            </a:r>
            <a:endParaRPr kumimoji="1" lang="en-US" altLang="zh-CN" sz="2200" dirty="0" smtClean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kumimoji="1" lang="zh-CN" altLang="en-US" sz="2200" dirty="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广度优先遍历（</a:t>
            </a:r>
            <a:r>
              <a:rPr kumimoji="1" lang="en-US" altLang="zh-CN" sz="2200" dirty="0" err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BFS</a:t>
            </a:r>
            <a:r>
              <a:rPr kumimoji="1" lang="zh-CN" altLang="en-US" sz="2200" dirty="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）。</a:t>
            </a:r>
            <a:endParaRPr lang="zh-CN" altLang="en-US" sz="2200" dirty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6CB040-9A46-40CF-AB14-00FF7AC1F6CF}" type="slidenum">
              <a:rPr lang="en-US" altLang="zh-CN" smtClean="0"/>
              <a:pPr>
                <a:defRPr/>
              </a:pPr>
              <a:t>3</a:t>
            </a:fld>
            <a:r>
              <a:rPr lang="en-US" altLang="zh-CN" smtClean="0"/>
              <a:t>/21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2" descr="羊皮纸"/>
          <p:cNvSpPr txBox="1">
            <a:spLocks noChangeArrowheads="1"/>
          </p:cNvSpPr>
          <p:nvPr/>
        </p:nvSpPr>
        <p:spPr bwMode="auto">
          <a:xfrm>
            <a:off x="642910" y="1785926"/>
            <a:ext cx="8001056" cy="2418712"/>
          </a:xfrm>
          <a:prstGeom prst="rect">
            <a:avLst/>
          </a:prstGeom>
          <a:ln>
            <a:headEnd/>
            <a:tailEnd/>
          </a:ln>
          <a:scene3d>
            <a:camera prst="perspectiveAbove"/>
            <a:lightRig rig="threePt" dir="t"/>
          </a:scene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tIns="108000" bIns="108000">
            <a:spAutoFit/>
          </a:bodyPr>
          <a:lstStyle/>
          <a:p>
            <a:pPr algn="just">
              <a:lnSpc>
                <a:spcPct val="150000"/>
              </a:lnSpc>
              <a:spcBef>
                <a:spcPct val="50000"/>
              </a:spcBef>
              <a:defRPr/>
            </a:pPr>
            <a:r>
              <a:rPr kumimoji="1" lang="zh-CN" altLang="en-US" sz="22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　　（</a:t>
            </a:r>
            <a:r>
              <a:rPr kumimoji="1" lang="en-US" altLang="zh-CN" sz="22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zh-CN" altLang="en-US" sz="22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）从图中某个初始顶点</a:t>
            </a:r>
            <a:r>
              <a:rPr kumimoji="1" lang="en-US" altLang="zh-CN" sz="2200" i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</a:t>
            </a:r>
            <a:r>
              <a:rPr kumimoji="1" lang="zh-CN" altLang="en-US" sz="22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出发，首先</a:t>
            </a:r>
            <a:r>
              <a:rPr kumimoji="1" lang="zh-CN" altLang="en-US" sz="22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访问初始顶点</a:t>
            </a:r>
            <a:r>
              <a:rPr kumimoji="1" lang="en-US" altLang="zh-CN" sz="2200" i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</a:t>
            </a:r>
            <a:r>
              <a:rPr kumimoji="1" lang="zh-CN" altLang="en-US" sz="22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。</a:t>
            </a:r>
          </a:p>
          <a:p>
            <a:pPr algn="just">
              <a:lnSpc>
                <a:spcPct val="150000"/>
              </a:lnSpc>
              <a:spcBef>
                <a:spcPct val="50000"/>
              </a:spcBef>
              <a:defRPr/>
            </a:pPr>
            <a:r>
              <a:rPr kumimoji="1" lang="zh-CN" altLang="en-US" sz="22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　　（</a:t>
            </a:r>
            <a:r>
              <a:rPr kumimoji="1" lang="en-US" altLang="zh-CN" sz="22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  <a:r>
              <a:rPr kumimoji="1" lang="zh-CN" altLang="en-US" sz="22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）选择一个与顶点</a:t>
            </a:r>
            <a:r>
              <a:rPr kumimoji="1" lang="en-US" altLang="zh-CN" sz="2200" i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</a:t>
            </a:r>
            <a:r>
              <a:rPr kumimoji="1" lang="zh-CN" altLang="en-US" sz="22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相邻且没被访问过的</a:t>
            </a:r>
            <a:r>
              <a:rPr kumimoji="1" lang="zh-CN" altLang="en-US" sz="22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顶点</a:t>
            </a:r>
            <a:r>
              <a:rPr kumimoji="1" lang="en-US" altLang="zh-CN" sz="2200" i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w</a:t>
            </a:r>
            <a:r>
              <a:rPr kumimoji="1" lang="zh-CN" altLang="en-US" sz="22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，再</a:t>
            </a:r>
            <a:r>
              <a:rPr kumimoji="1" lang="zh-CN" altLang="en-US" sz="22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从</a:t>
            </a:r>
            <a:r>
              <a:rPr kumimoji="1" lang="en-US" altLang="zh-CN" sz="2200" i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w</a:t>
            </a:r>
            <a:r>
              <a:rPr kumimoji="1" lang="zh-CN" altLang="en-US" sz="22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出发</a:t>
            </a:r>
            <a:r>
              <a:rPr kumimoji="1" lang="zh-CN" altLang="en-US" sz="22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进行</a:t>
            </a:r>
            <a:r>
              <a:rPr kumimoji="1" lang="zh-CN" altLang="en-US" sz="22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深度优先搜索，直到</a:t>
            </a:r>
            <a:r>
              <a:rPr kumimoji="1" lang="zh-CN" altLang="en-US" sz="22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图中与当前顶点</a:t>
            </a:r>
            <a:r>
              <a:rPr kumimoji="1" lang="en-US" altLang="zh-CN" sz="2200" i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</a:t>
            </a:r>
            <a:r>
              <a:rPr kumimoji="1" lang="zh-CN" altLang="en-US" sz="22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邻接的所有顶点都被访问过为止。　　</a:t>
            </a:r>
          </a:p>
        </p:txBody>
      </p:sp>
      <p:sp>
        <p:nvSpPr>
          <p:cNvPr id="4099" name="Text Box 4" descr="粉色面巾纸"/>
          <p:cNvSpPr txBox="1">
            <a:spLocks noChangeArrowheads="1"/>
          </p:cNvSpPr>
          <p:nvPr/>
        </p:nvSpPr>
        <p:spPr bwMode="auto">
          <a:xfrm>
            <a:off x="322263" y="290923"/>
            <a:ext cx="4392613" cy="566309"/>
          </a:xfrm>
          <a:prstGeom prst="rect">
            <a:avLst/>
          </a:prstGeom>
          <a:ln>
            <a:noFill/>
            <a:headEnd/>
            <a:tailEnd type="none" w="med" len="lg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kumimoji="1" lang="en-US" altLang="zh-CN" sz="2800" dirty="0">
                <a:solidFill>
                  <a:srgbClr val="FF0000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8.3.2  </a:t>
            </a:r>
            <a:r>
              <a:rPr kumimoji="1" lang="zh-CN" altLang="en-US" sz="2800" dirty="0">
                <a:solidFill>
                  <a:srgbClr val="FF0000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深度</a:t>
            </a:r>
            <a:r>
              <a:rPr kumimoji="1" lang="zh-CN" altLang="en-US" sz="2800" dirty="0" smtClean="0">
                <a:solidFill>
                  <a:srgbClr val="FF0000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优先遍历算法</a:t>
            </a:r>
            <a:endParaRPr lang="zh-CN" altLang="en-US" sz="2800" b="0" dirty="0">
              <a:solidFill>
                <a:schemeClr val="tx1"/>
              </a:solidFill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</p:txBody>
      </p:sp>
      <p:sp>
        <p:nvSpPr>
          <p:cNvPr id="4102" name="Oval 6"/>
          <p:cNvSpPr>
            <a:spLocks noChangeArrowheads="1"/>
          </p:cNvSpPr>
          <p:nvPr/>
        </p:nvSpPr>
        <p:spPr bwMode="auto">
          <a:xfrm>
            <a:off x="1547813" y="4568836"/>
            <a:ext cx="503238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2051051" y="4568836"/>
            <a:ext cx="1081087" cy="431800"/>
            <a:chOff x="2051051" y="3568704"/>
            <a:chExt cx="1081087" cy="431800"/>
          </a:xfrm>
        </p:grpSpPr>
        <p:sp>
          <p:nvSpPr>
            <p:cNvPr id="4103" name="Oval 7"/>
            <p:cNvSpPr>
              <a:spLocks noChangeArrowheads="1"/>
            </p:cNvSpPr>
            <p:nvPr/>
          </p:nvSpPr>
          <p:spPr bwMode="auto">
            <a:xfrm>
              <a:off x="2627313" y="3568704"/>
              <a:ext cx="504825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w</a:t>
              </a:r>
            </a:p>
          </p:txBody>
        </p:sp>
        <p:sp>
          <p:nvSpPr>
            <p:cNvPr id="4104" name="Line 8"/>
            <p:cNvSpPr>
              <a:spLocks noChangeShapeType="1"/>
            </p:cNvSpPr>
            <p:nvPr/>
          </p:nvSpPr>
          <p:spPr bwMode="auto">
            <a:xfrm>
              <a:off x="2051051" y="3784604"/>
              <a:ext cx="576263" cy="0"/>
            </a:xfrm>
            <a:prstGeom prst="line">
              <a:avLst/>
            </a:prstGeom>
            <a:ln>
              <a:headEnd/>
              <a:tailEnd type="stealth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 sz="2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3132138" y="4543436"/>
            <a:ext cx="1295400" cy="457200"/>
            <a:chOff x="3132138" y="3543304"/>
            <a:chExt cx="1295400" cy="457200"/>
          </a:xfrm>
        </p:grpSpPr>
        <p:sp>
          <p:nvSpPr>
            <p:cNvPr id="4105" name="Line 9"/>
            <p:cNvSpPr>
              <a:spLocks noChangeShapeType="1"/>
            </p:cNvSpPr>
            <p:nvPr/>
          </p:nvSpPr>
          <p:spPr bwMode="auto">
            <a:xfrm>
              <a:off x="3132138" y="3784604"/>
              <a:ext cx="503238" cy="0"/>
            </a:xfrm>
            <a:prstGeom prst="line">
              <a:avLst/>
            </a:prstGeom>
            <a:ln>
              <a:headEnd/>
              <a:tailEnd type="stealth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06" name="Text Box 10"/>
            <p:cNvSpPr txBox="1">
              <a:spLocks noChangeArrowheads="1"/>
            </p:cNvSpPr>
            <p:nvPr/>
          </p:nvSpPr>
          <p:spPr bwMode="auto">
            <a:xfrm>
              <a:off x="3779838" y="3543304"/>
              <a:ext cx="647700" cy="457200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latin typeface="宋体" charset="-122"/>
                  <a:ea typeface="宋体" charset="-122"/>
                </a:rPr>
                <a:t>…</a:t>
              </a: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714348" y="1252823"/>
            <a:ext cx="32147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深度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优先遍历</a:t>
            </a:r>
            <a:r>
              <a:rPr kumimoji="1" lang="zh-CN" altLang="en-US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过程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：</a:t>
            </a:r>
            <a:endParaRPr lang="zh-CN" altLang="en-US" dirty="0"/>
          </a:p>
        </p:txBody>
      </p:sp>
      <p:sp>
        <p:nvSpPr>
          <p:cNvPr id="17" name="灯片编号占位符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6CB040-9A46-40CF-AB14-00FF7AC1F6CF}" type="slidenum">
              <a:rPr lang="en-US" altLang="zh-CN" smtClean="0"/>
              <a:pPr>
                <a:defRPr/>
              </a:pPr>
              <a:t>4</a:t>
            </a:fld>
            <a:r>
              <a:rPr lang="en-US" altLang="zh-CN" smtClean="0"/>
              <a:t>/21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428596" y="698424"/>
            <a:ext cx="8286808" cy="91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ts val="3200"/>
              </a:lnSpc>
              <a:buBlip>
                <a:blip r:embed="rId3"/>
              </a:buBlip>
            </a:pPr>
            <a:r>
              <a:rPr kumimoji="1" lang="zh-CN" altLang="en-US" sz="2200" dirty="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深度优先遍历的过程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体现出后进先出</a:t>
            </a:r>
            <a:r>
              <a:rPr lang="zh-CN" altLang="en-US" sz="2200" dirty="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的特点：用栈或</a:t>
            </a:r>
            <a:r>
              <a:rPr lang="zh-CN" altLang="en-US" sz="2200" dirty="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递归方式</a:t>
            </a:r>
            <a:r>
              <a:rPr lang="zh-CN" altLang="en-US" sz="2200" dirty="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实现。</a:t>
            </a:r>
            <a:endParaRPr lang="zh-CN" altLang="en-US" sz="2200" dirty="0">
              <a:solidFill>
                <a:srgbClr val="0000FF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85720" y="109815"/>
            <a:ext cx="2643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算法设计思路：</a:t>
            </a:r>
            <a:endParaRPr lang="zh-CN" altLang="en-US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1000100" y="1428736"/>
            <a:ext cx="2374901" cy="2230438"/>
            <a:chOff x="1054091" y="1285860"/>
            <a:chExt cx="2374901" cy="2230438"/>
          </a:xfrm>
        </p:grpSpPr>
        <p:grpSp>
          <p:nvGrpSpPr>
            <p:cNvPr id="5" name="组合 4"/>
            <p:cNvGrpSpPr/>
            <p:nvPr/>
          </p:nvGrpSpPr>
          <p:grpSpPr>
            <a:xfrm>
              <a:off x="1054091" y="1357298"/>
              <a:ext cx="2303463" cy="2159000"/>
              <a:chOff x="2714612" y="1341438"/>
              <a:chExt cx="2303463" cy="2159000"/>
            </a:xfrm>
          </p:grpSpPr>
          <p:sp>
            <p:nvSpPr>
              <p:cNvPr id="6" name="Oval 7"/>
              <p:cNvSpPr>
                <a:spLocks noChangeArrowheads="1"/>
              </p:cNvSpPr>
              <p:nvPr/>
            </p:nvSpPr>
            <p:spPr bwMode="auto">
              <a:xfrm>
                <a:off x="3651237" y="2205038"/>
                <a:ext cx="431800" cy="431800"/>
              </a:xfrm>
              <a:prstGeom prst="ellipse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200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3</a:t>
                </a:r>
              </a:p>
            </p:txBody>
          </p:sp>
          <p:sp>
            <p:nvSpPr>
              <p:cNvPr id="7" name="Oval 8"/>
              <p:cNvSpPr>
                <a:spLocks noChangeArrowheads="1"/>
              </p:cNvSpPr>
              <p:nvPr/>
            </p:nvSpPr>
            <p:spPr bwMode="auto">
              <a:xfrm>
                <a:off x="2714612" y="2205038"/>
                <a:ext cx="431800" cy="431800"/>
              </a:xfrm>
              <a:prstGeom prst="ellipse">
                <a:avLst/>
              </a:prstGeom>
              <a:solidFill>
                <a:srgbClr val="FFFF00"/>
              </a:solidFill>
              <a:ln>
                <a:headEnd/>
                <a:tailEnd type="none" w="med" len="lg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2000" dirty="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2</a:t>
                </a:r>
              </a:p>
            </p:txBody>
          </p:sp>
          <p:sp>
            <p:nvSpPr>
              <p:cNvPr id="8" name="Oval 9"/>
              <p:cNvSpPr>
                <a:spLocks noChangeArrowheads="1"/>
              </p:cNvSpPr>
              <p:nvPr/>
            </p:nvSpPr>
            <p:spPr bwMode="auto">
              <a:xfrm>
                <a:off x="4586275" y="2205038"/>
                <a:ext cx="431800" cy="431800"/>
              </a:xfrm>
              <a:prstGeom prst="ellipse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200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0</a:t>
                </a:r>
              </a:p>
            </p:txBody>
          </p:sp>
          <p:sp>
            <p:nvSpPr>
              <p:cNvPr id="9" name="Oval 10"/>
              <p:cNvSpPr>
                <a:spLocks noChangeArrowheads="1"/>
              </p:cNvSpPr>
              <p:nvPr/>
            </p:nvSpPr>
            <p:spPr bwMode="auto">
              <a:xfrm>
                <a:off x="3651237" y="1341438"/>
                <a:ext cx="431800" cy="431800"/>
              </a:xfrm>
              <a:prstGeom prst="ellipse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r>
                  <a:rPr lang="en-US" altLang="zh-CN" sz="2000" dirty="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</a:p>
            </p:txBody>
          </p:sp>
          <p:sp>
            <p:nvSpPr>
              <p:cNvPr id="10" name="Oval 11"/>
              <p:cNvSpPr>
                <a:spLocks noChangeArrowheads="1"/>
              </p:cNvSpPr>
              <p:nvPr/>
            </p:nvSpPr>
            <p:spPr bwMode="auto">
              <a:xfrm>
                <a:off x="3651237" y="3068638"/>
                <a:ext cx="431800" cy="431800"/>
              </a:xfrm>
              <a:prstGeom prst="ellipse">
                <a:avLst/>
              </a:prstGeom>
              <a:solidFill>
                <a:srgbClr val="FFFF00"/>
              </a:solidFill>
              <a:ln>
                <a:headEnd/>
                <a:tailEnd type="none" w="med" len="lg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200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4</a:t>
                </a:r>
              </a:p>
            </p:txBody>
          </p:sp>
          <p:sp>
            <p:nvSpPr>
              <p:cNvPr id="11" name="Freeform 12"/>
              <p:cNvSpPr>
                <a:spLocks/>
              </p:cNvSpPr>
              <p:nvPr/>
            </p:nvSpPr>
            <p:spPr bwMode="auto">
              <a:xfrm>
                <a:off x="3021000" y="1628776"/>
                <a:ext cx="630238" cy="588963"/>
              </a:xfrm>
              <a:custGeom>
                <a:avLst/>
                <a:gdLst>
                  <a:gd name="T0" fmla="*/ 0 w 397"/>
                  <a:gd name="T1" fmla="*/ 371 h 371"/>
                  <a:gd name="T2" fmla="*/ 397 w 397"/>
                  <a:gd name="T3" fmla="*/ 0 h 371"/>
                  <a:gd name="T4" fmla="*/ 0 60000 65536"/>
                  <a:gd name="T5" fmla="*/ 0 60000 65536"/>
                  <a:gd name="T6" fmla="*/ 0 w 397"/>
                  <a:gd name="T7" fmla="*/ 0 h 371"/>
                  <a:gd name="T8" fmla="*/ 397 w 397"/>
                  <a:gd name="T9" fmla="*/ 371 h 37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97" h="371">
                    <a:moveTo>
                      <a:pt x="0" y="371"/>
                    </a:moveTo>
                    <a:lnTo>
                      <a:pt x="397" y="0"/>
                    </a:lnTo>
                  </a:path>
                </a:pathLst>
              </a:custGeom>
              <a:noFill/>
              <a:ln w="28575">
                <a:solidFill>
                  <a:srgbClr val="3333FF"/>
                </a:solidFill>
                <a:round/>
                <a:headEnd/>
                <a:tailEnd type="none" w="med" len="lg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" name="Freeform 13"/>
              <p:cNvSpPr>
                <a:spLocks/>
              </p:cNvSpPr>
              <p:nvPr/>
            </p:nvSpPr>
            <p:spPr bwMode="auto">
              <a:xfrm>
                <a:off x="3146412" y="2420938"/>
                <a:ext cx="503238" cy="1588"/>
              </a:xfrm>
              <a:custGeom>
                <a:avLst/>
                <a:gdLst>
                  <a:gd name="T0" fmla="*/ 0 w 317"/>
                  <a:gd name="T1" fmla="*/ 0 h 1"/>
                  <a:gd name="T2" fmla="*/ 317 w 317"/>
                  <a:gd name="T3" fmla="*/ 0 h 1"/>
                  <a:gd name="T4" fmla="*/ 0 60000 65536"/>
                  <a:gd name="T5" fmla="*/ 0 60000 65536"/>
                  <a:gd name="T6" fmla="*/ 0 w 317"/>
                  <a:gd name="T7" fmla="*/ 0 h 1"/>
                  <a:gd name="T8" fmla="*/ 317 w 317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17" h="1">
                    <a:moveTo>
                      <a:pt x="0" y="0"/>
                    </a:moveTo>
                    <a:lnTo>
                      <a:pt x="317" y="0"/>
                    </a:lnTo>
                  </a:path>
                </a:pathLst>
              </a:custGeom>
              <a:noFill/>
              <a:ln w="28575">
                <a:solidFill>
                  <a:srgbClr val="3333FF"/>
                </a:solidFill>
                <a:round/>
                <a:headEnd/>
                <a:tailEnd type="none" w="med" len="lg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" name="Line 14"/>
              <p:cNvSpPr>
                <a:spLocks noChangeShapeType="1"/>
              </p:cNvSpPr>
              <p:nvPr/>
            </p:nvSpPr>
            <p:spPr bwMode="auto">
              <a:xfrm>
                <a:off x="4083037" y="2420938"/>
                <a:ext cx="503238" cy="0"/>
              </a:xfrm>
              <a:prstGeom prst="line">
                <a:avLst/>
              </a:prstGeom>
              <a:noFill/>
              <a:ln w="28575">
                <a:solidFill>
                  <a:srgbClr val="3333FF"/>
                </a:solidFill>
                <a:round/>
                <a:headEnd/>
                <a:tailEnd type="none" w="med" len="lg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" name="Freeform 15"/>
              <p:cNvSpPr>
                <a:spLocks/>
              </p:cNvSpPr>
              <p:nvPr/>
            </p:nvSpPr>
            <p:spPr bwMode="auto">
              <a:xfrm>
                <a:off x="3027350" y="2611438"/>
                <a:ext cx="623888" cy="601663"/>
              </a:xfrm>
              <a:custGeom>
                <a:avLst/>
                <a:gdLst>
                  <a:gd name="T0" fmla="*/ 0 w 393"/>
                  <a:gd name="T1" fmla="*/ 0 h 379"/>
                  <a:gd name="T2" fmla="*/ 393 w 393"/>
                  <a:gd name="T3" fmla="*/ 379 h 379"/>
                  <a:gd name="T4" fmla="*/ 0 60000 65536"/>
                  <a:gd name="T5" fmla="*/ 0 60000 65536"/>
                  <a:gd name="T6" fmla="*/ 0 w 393"/>
                  <a:gd name="T7" fmla="*/ 0 h 379"/>
                  <a:gd name="T8" fmla="*/ 393 w 393"/>
                  <a:gd name="T9" fmla="*/ 379 h 379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93" h="379">
                    <a:moveTo>
                      <a:pt x="0" y="0"/>
                    </a:moveTo>
                    <a:lnTo>
                      <a:pt x="393" y="379"/>
                    </a:lnTo>
                  </a:path>
                </a:pathLst>
              </a:custGeom>
              <a:noFill/>
              <a:ln w="28575">
                <a:solidFill>
                  <a:srgbClr val="3333FF"/>
                </a:solidFill>
                <a:round/>
                <a:headEnd/>
                <a:tailEnd type="none" w="med" len="lg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" name="Line 17"/>
              <p:cNvSpPr>
                <a:spLocks noChangeShapeType="1"/>
              </p:cNvSpPr>
              <p:nvPr/>
            </p:nvSpPr>
            <p:spPr bwMode="auto">
              <a:xfrm>
                <a:off x="4083037" y="1628776"/>
                <a:ext cx="647700" cy="576263"/>
              </a:xfrm>
              <a:prstGeom prst="line">
                <a:avLst/>
              </a:prstGeom>
              <a:noFill/>
              <a:ln w="28575">
                <a:solidFill>
                  <a:srgbClr val="3333FF"/>
                </a:solidFill>
                <a:round/>
                <a:headEnd/>
                <a:tailEnd type="none" w="med" len="lg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8" name="Freeform 18"/>
              <p:cNvSpPr>
                <a:spLocks/>
              </p:cNvSpPr>
              <p:nvPr/>
            </p:nvSpPr>
            <p:spPr bwMode="auto">
              <a:xfrm>
                <a:off x="4083037" y="2611438"/>
                <a:ext cx="620713" cy="603250"/>
              </a:xfrm>
              <a:custGeom>
                <a:avLst/>
                <a:gdLst>
                  <a:gd name="T0" fmla="*/ 0 w 391"/>
                  <a:gd name="T1" fmla="*/ 380 h 380"/>
                  <a:gd name="T2" fmla="*/ 391 w 391"/>
                  <a:gd name="T3" fmla="*/ 0 h 380"/>
                  <a:gd name="T4" fmla="*/ 0 60000 65536"/>
                  <a:gd name="T5" fmla="*/ 0 60000 65536"/>
                  <a:gd name="T6" fmla="*/ 0 w 391"/>
                  <a:gd name="T7" fmla="*/ 0 h 380"/>
                  <a:gd name="T8" fmla="*/ 391 w 391"/>
                  <a:gd name="T9" fmla="*/ 380 h 38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91" h="380">
                    <a:moveTo>
                      <a:pt x="0" y="380"/>
                    </a:moveTo>
                    <a:lnTo>
                      <a:pt x="391" y="0"/>
                    </a:lnTo>
                  </a:path>
                </a:pathLst>
              </a:custGeom>
              <a:noFill/>
              <a:ln w="28575">
                <a:solidFill>
                  <a:srgbClr val="3333FF"/>
                </a:solidFill>
                <a:round/>
                <a:headEnd/>
                <a:tailEnd type="none" w="med" len="lg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9" name="Line 19"/>
              <p:cNvSpPr>
                <a:spLocks noChangeShapeType="1"/>
              </p:cNvSpPr>
              <p:nvPr/>
            </p:nvSpPr>
            <p:spPr bwMode="auto">
              <a:xfrm>
                <a:off x="3867137" y="2636838"/>
                <a:ext cx="0" cy="431800"/>
              </a:xfrm>
              <a:prstGeom prst="line">
                <a:avLst/>
              </a:prstGeom>
              <a:noFill/>
              <a:ln w="28575">
                <a:solidFill>
                  <a:srgbClr val="3333FF"/>
                </a:solidFill>
                <a:round/>
                <a:headEnd/>
                <a:tailEnd type="none" w="med" len="lg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" name="Line 20"/>
              <p:cNvSpPr>
                <a:spLocks noChangeShapeType="1"/>
              </p:cNvSpPr>
              <p:nvPr/>
            </p:nvSpPr>
            <p:spPr bwMode="auto">
              <a:xfrm>
                <a:off x="3867137" y="1773238"/>
                <a:ext cx="0" cy="431800"/>
              </a:xfrm>
              <a:prstGeom prst="line">
                <a:avLst/>
              </a:prstGeom>
              <a:noFill/>
              <a:ln w="28575">
                <a:solidFill>
                  <a:srgbClr val="3333FF"/>
                </a:solidFill>
                <a:round/>
                <a:headEnd/>
                <a:tailEnd type="none" w="med" len="lg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39" name="TextBox 38"/>
            <p:cNvSpPr txBox="1"/>
            <p:nvPr/>
          </p:nvSpPr>
          <p:spPr>
            <a:xfrm>
              <a:off x="2357422" y="1285860"/>
              <a:ext cx="107157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latin typeface="楷体" pitchFamily="49" charset="-122"/>
                  <a:ea typeface="楷体" pitchFamily="49" charset="-122"/>
                </a:rPr>
                <a:t>初始点</a:t>
              </a:r>
              <a:endParaRPr lang="zh-CN" altLang="en-US" sz="2000">
                <a:latin typeface="楷体" pitchFamily="49" charset="-122"/>
                <a:ea typeface="楷体" pitchFamily="49" charset="-122"/>
              </a:endParaRPr>
            </a:p>
          </p:txBody>
        </p:sp>
      </p:grpSp>
      <p:sp>
        <p:nvSpPr>
          <p:cNvPr id="40" name="灯片编号占位符 3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6CB040-9A46-40CF-AB14-00FF7AC1F6CF}" type="slidenum">
              <a:rPr lang="en-US" altLang="zh-CN" smtClean="0"/>
              <a:pPr>
                <a:defRPr/>
              </a:pPr>
              <a:t>5</a:t>
            </a:fld>
            <a:r>
              <a:rPr lang="en-US" altLang="zh-CN" smtClean="0"/>
              <a:t>/21</a:t>
            </a:r>
            <a:endParaRPr lang="en-US" altLang="zh-CN"/>
          </a:p>
        </p:txBody>
      </p:sp>
      <p:sp>
        <p:nvSpPr>
          <p:cNvPr id="41" name="TextBox 40"/>
          <p:cNvSpPr txBox="1"/>
          <p:nvPr/>
        </p:nvSpPr>
        <p:spPr>
          <a:xfrm>
            <a:off x="3428992" y="2000240"/>
            <a:ext cx="307183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200" smtClean="0">
                <a:ea typeface="楷体" pitchFamily="49" charset="-122"/>
                <a:cs typeface="Times New Roman" pitchFamily="18" charset="0"/>
              </a:rPr>
              <a:t>DFS</a:t>
            </a:r>
            <a:r>
              <a:rPr lang="zh-CN" altLang="en-US" sz="2200" smtClean="0">
                <a:ea typeface="楷体" pitchFamily="49" charset="-122"/>
                <a:cs typeface="Times New Roman" pitchFamily="18" charset="0"/>
              </a:rPr>
              <a:t>：</a:t>
            </a:r>
            <a:r>
              <a:rPr lang="en-US" altLang="zh-CN" sz="2200" smtClean="0">
                <a:ea typeface="楷体" pitchFamily="49" charset="-122"/>
                <a:cs typeface="Times New Roman" pitchFamily="18" charset="0"/>
              </a:rPr>
              <a:t>1→2 →4 </a:t>
            </a:r>
            <a:r>
              <a:rPr lang="en-US" altLang="zh-CN" sz="2200" smtClean="0">
                <a:latin typeface="宋体"/>
                <a:ea typeface="宋体"/>
                <a:cs typeface="Times New Roman" pitchFamily="18" charset="0"/>
              </a:rPr>
              <a:t>…</a:t>
            </a:r>
            <a:endParaRPr lang="en-US" altLang="zh-CN" sz="2200" smtClean="0"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ct val="150000"/>
              </a:lnSpc>
            </a:pPr>
            <a:r>
              <a:rPr lang="zh-CN" altLang="en-US" sz="2200" smtClean="0">
                <a:ea typeface="楷体" pitchFamily="49" charset="-122"/>
                <a:cs typeface="Times New Roman" pitchFamily="18" charset="0"/>
              </a:rPr>
              <a:t>用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栈保存访问过的顶点</a:t>
            </a:r>
            <a:endParaRPr lang="zh-CN" altLang="en-US" sz="2200"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6500826" y="1743006"/>
            <a:ext cx="1357322" cy="1828870"/>
            <a:chOff x="6500826" y="1743006"/>
            <a:chExt cx="1357322" cy="1828870"/>
          </a:xfrm>
        </p:grpSpPr>
        <p:grpSp>
          <p:nvGrpSpPr>
            <p:cNvPr id="42" name="组合 41"/>
            <p:cNvGrpSpPr/>
            <p:nvPr/>
          </p:nvGrpSpPr>
          <p:grpSpPr>
            <a:xfrm>
              <a:off x="6929454" y="1743006"/>
              <a:ext cx="928694" cy="1828870"/>
              <a:chOff x="5214942" y="2000240"/>
              <a:chExt cx="928694" cy="1828870"/>
            </a:xfrm>
          </p:grpSpPr>
          <p:cxnSp>
            <p:nvCxnSpPr>
              <p:cNvPr id="27" name="直接连接符 26"/>
              <p:cNvCxnSpPr/>
              <p:nvPr/>
            </p:nvCxnSpPr>
            <p:spPr>
              <a:xfrm rot="5400000">
                <a:off x="4679157" y="2678901"/>
                <a:ext cx="1357322" cy="1588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 27"/>
              <p:cNvCxnSpPr/>
              <p:nvPr/>
            </p:nvCxnSpPr>
            <p:spPr>
              <a:xfrm rot="5400000">
                <a:off x="5464181" y="2678107"/>
                <a:ext cx="1357322" cy="1588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 29"/>
              <p:cNvCxnSpPr/>
              <p:nvPr/>
            </p:nvCxnSpPr>
            <p:spPr>
              <a:xfrm>
                <a:off x="5357818" y="3357562"/>
                <a:ext cx="785818" cy="1588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/>
              <p:cNvSpPr txBox="1"/>
              <p:nvPr/>
            </p:nvSpPr>
            <p:spPr>
              <a:xfrm>
                <a:off x="5214942" y="3429000"/>
                <a:ext cx="92869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smtClean="0">
                    <a:solidFill>
                      <a:srgbClr val="0000FF"/>
                    </a:solidFill>
                    <a:ea typeface="楷体" pitchFamily="49" charset="-122"/>
                    <a:cs typeface="Times New Roman" pitchFamily="18" charset="0"/>
                  </a:rPr>
                  <a:t>栈</a:t>
                </a:r>
                <a:endParaRPr lang="zh-CN" altLang="en-US" sz="2000"/>
              </a:p>
            </p:txBody>
          </p:sp>
          <p:sp>
            <p:nvSpPr>
              <p:cNvPr id="32" name="Oval 10"/>
              <p:cNvSpPr>
                <a:spLocks noChangeArrowheads="1"/>
              </p:cNvSpPr>
              <p:nvPr/>
            </p:nvSpPr>
            <p:spPr bwMode="auto">
              <a:xfrm>
                <a:off x="5568960" y="2786058"/>
                <a:ext cx="431800" cy="431800"/>
              </a:xfrm>
              <a:prstGeom prst="ellipse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2000" dirty="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</a:p>
            </p:txBody>
          </p:sp>
          <p:sp>
            <p:nvSpPr>
              <p:cNvPr id="33" name="Oval 10"/>
              <p:cNvSpPr>
                <a:spLocks noChangeArrowheads="1"/>
              </p:cNvSpPr>
              <p:nvPr/>
            </p:nvSpPr>
            <p:spPr bwMode="auto">
              <a:xfrm>
                <a:off x="5572132" y="2214554"/>
                <a:ext cx="431800" cy="431800"/>
              </a:xfrm>
              <a:prstGeom prst="ellipse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2000" dirty="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2</a:t>
                </a:r>
              </a:p>
            </p:txBody>
          </p:sp>
        </p:grpSp>
        <p:sp>
          <p:nvSpPr>
            <p:cNvPr id="43" name="右箭头 42"/>
            <p:cNvSpPr/>
            <p:nvPr/>
          </p:nvSpPr>
          <p:spPr>
            <a:xfrm>
              <a:off x="6500826" y="2385948"/>
              <a:ext cx="357190" cy="214314"/>
            </a:xfrm>
            <a:prstGeom prst="rightArrow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428596" y="3714752"/>
            <a:ext cx="8064500" cy="1714512"/>
            <a:chOff x="428596" y="3714752"/>
            <a:chExt cx="8064500" cy="1714512"/>
          </a:xfrm>
        </p:grpSpPr>
        <p:sp>
          <p:nvSpPr>
            <p:cNvPr id="4107" name="Rectangle 3"/>
            <p:cNvSpPr>
              <a:spLocks noChangeArrowheads="1"/>
            </p:cNvSpPr>
            <p:nvPr/>
          </p:nvSpPr>
          <p:spPr bwMode="auto">
            <a:xfrm>
              <a:off x="428596" y="3714752"/>
              <a:ext cx="8064500" cy="1323439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</p:spPr>
          <p:txBody>
            <a:bodyPr>
              <a:spAutoFit/>
            </a:bodyPr>
            <a:lstStyle/>
            <a:p>
              <a:pPr marL="457200" indent="-457200" algn="l">
                <a:lnSpc>
                  <a:spcPts val="3200"/>
                </a:lnSpc>
                <a:spcBef>
                  <a:spcPct val="50000"/>
                </a:spcBef>
                <a:buBlip>
                  <a:blip r:embed="rId3"/>
                </a:buBlip>
              </a:pPr>
              <a:r>
                <a:rPr kumimoji="1" lang="zh-CN" altLang="en-US" sz="2200" dirty="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如何确定一个顶点是否</a:t>
              </a:r>
              <a:r>
                <a:rPr kumimoji="1" lang="zh-CN" altLang="en-US" sz="220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访问过</a:t>
              </a:r>
              <a:r>
                <a:rPr kumimoji="1" lang="en-US" altLang="zh-CN" sz="220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? </a:t>
              </a:r>
              <a:r>
                <a:rPr kumimoji="1" lang="zh-CN" altLang="en-US" sz="220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设置</a:t>
              </a:r>
              <a:r>
                <a:rPr kumimoji="1" lang="zh-CN" altLang="en-US" sz="2200" dirty="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一个</a:t>
              </a:r>
              <a:r>
                <a:rPr kumimoji="1" lang="en-US" altLang="zh-CN" sz="2200" dirty="0" smtClean="0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</a:rPr>
                <a:t>visited[]</a:t>
              </a:r>
              <a:r>
                <a:rPr kumimoji="1" lang="zh-CN" altLang="en-US" sz="2200" dirty="0" smtClean="0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</a:rPr>
                <a:t> </a:t>
              </a:r>
              <a:r>
                <a:rPr kumimoji="1" lang="zh-CN" altLang="en-US" sz="220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全局数组，</a:t>
              </a:r>
              <a:r>
                <a:rPr kumimoji="1" lang="en-US" altLang="zh-CN" sz="220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 </a:t>
              </a:r>
              <a:r>
                <a:rPr kumimoji="1" lang="en-US" altLang="zh-CN" sz="2200" dirty="0" smtClean="0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</a:rPr>
                <a:t>visited[</a:t>
              </a:r>
              <a:r>
                <a:rPr kumimoji="1" lang="en-US" altLang="zh-CN" sz="2200" i="1" dirty="0" err="1" smtClean="0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</a:rPr>
                <a:t>i</a:t>
              </a:r>
              <a:r>
                <a:rPr kumimoji="1" lang="en-US" altLang="zh-CN" sz="2200" dirty="0" smtClean="0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</a:rPr>
                <a:t>]=0</a:t>
              </a:r>
              <a:r>
                <a:rPr kumimoji="1" lang="zh-CN" altLang="en-US" sz="2200" dirty="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表示顶点</a:t>
              </a:r>
              <a:r>
                <a:rPr kumimoji="1" lang="en-US" altLang="zh-CN" sz="2200" i="1" dirty="0" err="1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i</a:t>
              </a:r>
              <a:r>
                <a:rPr kumimoji="1" lang="zh-CN" altLang="en-US" sz="2200" dirty="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没有访问；</a:t>
              </a:r>
              <a:r>
                <a:rPr kumimoji="1" lang="en-US" altLang="zh-CN" sz="2200" dirty="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 </a:t>
              </a:r>
              <a:r>
                <a:rPr kumimoji="1" lang="en-US" altLang="zh-CN" sz="2200" dirty="0" smtClean="0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</a:rPr>
                <a:t>visited[</a:t>
              </a:r>
              <a:r>
                <a:rPr kumimoji="1" lang="en-US" altLang="zh-CN" sz="2200" i="1" dirty="0" err="1" smtClean="0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</a:rPr>
                <a:t>i</a:t>
              </a:r>
              <a:r>
                <a:rPr kumimoji="1" lang="en-US" altLang="zh-CN" sz="2200" dirty="0" smtClean="0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</a:rPr>
                <a:t>]=1</a:t>
              </a:r>
              <a:r>
                <a:rPr kumimoji="1" lang="zh-CN" altLang="en-US" sz="2200" dirty="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表示顶点</a:t>
              </a:r>
              <a:r>
                <a:rPr kumimoji="1" lang="en-US" altLang="zh-CN" sz="2200" i="1" dirty="0" err="1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i</a:t>
              </a:r>
              <a:r>
                <a:rPr kumimoji="1" lang="zh-CN" altLang="en-US" sz="2200" dirty="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已经访问过。</a:t>
              </a:r>
              <a:endParaRPr kumimoji="1"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34" name="Oval 10"/>
            <p:cNvSpPr>
              <a:spLocks noChangeArrowheads="1"/>
            </p:cNvSpPr>
            <p:nvPr/>
          </p:nvSpPr>
          <p:spPr bwMode="auto">
            <a:xfrm>
              <a:off x="2928926" y="4799569"/>
              <a:ext cx="431800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i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571868" y="4799569"/>
              <a:ext cx="114300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kumimoji="1" lang="en-US" altLang="zh-CN" sz="200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visited[</a:t>
              </a:r>
              <a:r>
                <a:rPr kumimoji="1" lang="en-US" altLang="zh-CN" sz="2000" i="1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i</a:t>
              </a:r>
              <a:r>
                <a:rPr kumimoji="1" lang="en-US" altLang="zh-CN" sz="200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]</a:t>
              </a:r>
              <a:endParaRPr lang="zh-CN" altLang="en-US" sz="2000">
                <a:solidFill>
                  <a:srgbClr val="0000FF"/>
                </a:solidFill>
              </a:endParaRPr>
            </a:p>
          </p:txBody>
        </p:sp>
        <p:sp>
          <p:nvSpPr>
            <p:cNvPr id="53" name="任意多边形 52"/>
            <p:cNvSpPr/>
            <p:nvPr/>
          </p:nvSpPr>
          <p:spPr>
            <a:xfrm>
              <a:off x="3213100" y="5151981"/>
              <a:ext cx="1295400" cy="277283"/>
            </a:xfrm>
            <a:custGeom>
              <a:avLst/>
              <a:gdLst>
                <a:gd name="connsiteX0" fmla="*/ 0 w 1295400"/>
                <a:gd name="connsiteY0" fmla="*/ 0 h 277283"/>
                <a:gd name="connsiteX1" fmla="*/ 317500 w 1295400"/>
                <a:gd name="connsiteY1" fmla="*/ 241300 h 277283"/>
                <a:gd name="connsiteX2" fmla="*/ 1016000 w 1295400"/>
                <a:gd name="connsiteY2" fmla="*/ 215900 h 277283"/>
                <a:gd name="connsiteX3" fmla="*/ 1295400 w 1295400"/>
                <a:gd name="connsiteY3" fmla="*/ 25400 h 277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95400" h="277283">
                  <a:moveTo>
                    <a:pt x="0" y="0"/>
                  </a:moveTo>
                  <a:cubicBezTo>
                    <a:pt x="74083" y="102658"/>
                    <a:pt x="148167" y="205317"/>
                    <a:pt x="317500" y="241300"/>
                  </a:cubicBezTo>
                  <a:cubicBezTo>
                    <a:pt x="486833" y="277283"/>
                    <a:pt x="853017" y="251883"/>
                    <a:pt x="1016000" y="215900"/>
                  </a:cubicBezTo>
                  <a:cubicBezTo>
                    <a:pt x="1178983" y="179917"/>
                    <a:pt x="1237191" y="102658"/>
                    <a:pt x="1295400" y="25400"/>
                  </a:cubicBezTo>
                </a:path>
              </a:pathLst>
            </a:custGeom>
            <a:ln w="28575">
              <a:solidFill>
                <a:srgbClr val="7030A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381000" y="706438"/>
            <a:ext cx="8548718" cy="486553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80000" tIns="108000" rIns="180000" bIns="108000">
            <a:spAutoFit/>
          </a:bodyPr>
          <a:lstStyle/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void </a:t>
            </a:r>
            <a:r>
              <a:rPr kumimoji="1" lang="en-US" altLang="zh-CN" sz="20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DFS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(AdjGraph </a:t>
            </a:r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G</a:t>
            </a:r>
            <a:r>
              <a:rPr kumimoji="1"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 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  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</a:t>
            </a:r>
            <a:r>
              <a:rPr kumimoji="1" lang="en-US" altLang="zh-CN" sz="2000" dirty="0" err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ArcNode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*p; 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w;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visited[v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]=1; 		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置已访问标记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zh-CN" altLang="en-US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zh-CN" altLang="en-US" sz="2000" dirty="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dirty="0" err="1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printf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("%</a:t>
            </a:r>
            <a:r>
              <a:rPr kumimoji="1" lang="en-US" altLang="zh-CN" sz="200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  </a:t>
            </a:r>
            <a:r>
              <a:rPr kumimoji="1" lang="en-US" altLang="zh-CN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"</a:t>
            </a:r>
            <a:r>
              <a:rPr kumimoji="1" lang="zh-CN" altLang="en-US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); 	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kumimoji="1" lang="en-US" altLang="zh-CN" sz="2000" dirty="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输出被访问顶点的编号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zh-CN" altLang="en-US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p=G-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&gt;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adjlist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[v].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firstarc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   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kumimoji="1" lang="en-US" altLang="zh-CN" sz="2000" dirty="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指向顶点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的第一条边的</a:t>
            </a:r>
            <a:r>
              <a:rPr kumimoji="1" lang="zh-CN" altLang="en-US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边</a:t>
            </a:r>
            <a:r>
              <a:rPr kumimoji="1" lang="zh-CN" altLang="en-US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头结点</a:t>
            </a:r>
            <a:endParaRPr kumimoji="1" lang="zh-CN" altLang="en-US" sz="2000" dirty="0">
              <a:solidFill>
                <a:srgbClr val="00B0F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zh-CN" altLang="en-US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while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(p!=NULL) 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{      w=p-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&gt;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adjvex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if (visited[w]==0) 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</a:t>
            </a:r>
            <a:r>
              <a:rPr kumimoji="1" lang="en-US" altLang="zh-CN" sz="20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DFS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(G</a:t>
            </a:r>
            <a:r>
              <a:rPr kumimoji="1"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w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); 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kumimoji="1" lang="en-US" altLang="zh-CN" sz="2000" dirty="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若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w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顶点</a:t>
            </a:r>
            <a:r>
              <a:rPr kumimoji="1" lang="zh-CN" altLang="en-US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未</a:t>
            </a:r>
            <a:r>
              <a:rPr kumimoji="1" lang="zh-CN" altLang="en-US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访问，递归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访问它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p=p-&gt;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nextarc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 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　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kumimoji="1" lang="en-US" altLang="zh-CN" sz="2000" dirty="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指向顶点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的下一条边的</a:t>
            </a:r>
            <a:r>
              <a:rPr kumimoji="1" lang="zh-CN" altLang="en-US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边</a:t>
            </a:r>
            <a:r>
              <a:rPr kumimoji="1" lang="zh-CN" altLang="en-US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头结点</a:t>
            </a:r>
            <a:endParaRPr kumimoji="1" lang="zh-CN" altLang="en-US" sz="2000" dirty="0">
              <a:solidFill>
                <a:srgbClr val="00B0F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zh-CN" altLang="en-US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  <a:endParaRPr kumimoji="1" lang="en-US" altLang="zh-CN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500034" y="5715016"/>
            <a:ext cx="4681537" cy="457200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ea typeface="楷体" pitchFamily="49" charset="-122"/>
                <a:cs typeface="Times New Roman" pitchFamily="18" charset="0"/>
              </a:rPr>
              <a:t>该算法的时间复杂度为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O(</a:t>
            </a:r>
            <a:r>
              <a:rPr lang="en-US" altLang="zh-CN" i="1" dirty="0" err="1"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dirty="0" err="1">
                <a:ea typeface="楷体" pitchFamily="49" charset="-122"/>
                <a:cs typeface="Times New Roman" pitchFamily="18" charset="0"/>
              </a:rPr>
              <a:t>+</a:t>
            </a:r>
            <a:r>
              <a:rPr lang="en-US" altLang="zh-CN" i="1" dirty="0" err="1">
                <a:ea typeface="楷体" pitchFamily="49" charset="-122"/>
                <a:cs typeface="Times New Roman" pitchFamily="18" charset="0"/>
              </a:rPr>
              <a:t>e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)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。</a:t>
            </a:r>
          </a:p>
        </p:txBody>
      </p:sp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396875" y="44450"/>
            <a:ext cx="4603753" cy="46166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 smtClean="0">
                <a:ea typeface="楷体" pitchFamily="49" charset="-122"/>
                <a:cs typeface="Times New Roman" pitchFamily="18" charset="0"/>
              </a:rPr>
              <a:t>采用邻接表的</a:t>
            </a:r>
            <a:r>
              <a:rPr lang="en-US" altLang="zh-CN" dirty="0" err="1" smtClean="0">
                <a:ea typeface="楷体" pitchFamily="49" charset="-122"/>
                <a:cs typeface="Times New Roman" pitchFamily="18" charset="0"/>
              </a:rPr>
              <a:t>DFS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算法：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6CB040-9A46-40CF-AB14-00FF7AC1F6CF}" type="slidenum">
              <a:rPr lang="en-US" altLang="zh-CN" smtClean="0"/>
              <a:pPr>
                <a:defRPr/>
              </a:pPr>
              <a:t>6</a:t>
            </a:fld>
            <a:r>
              <a:rPr lang="en-US" altLang="zh-CN" smtClean="0"/>
              <a:t>/21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/>
          <p:cNvSpPr>
            <a:spLocks noChangeArrowheads="1"/>
          </p:cNvSpPr>
          <p:nvPr/>
        </p:nvSpPr>
        <p:spPr bwMode="auto">
          <a:xfrm>
            <a:off x="0" y="31781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240" name="Oval 7"/>
          <p:cNvSpPr>
            <a:spLocks noChangeArrowheads="1"/>
          </p:cNvSpPr>
          <p:nvPr/>
        </p:nvSpPr>
        <p:spPr bwMode="auto">
          <a:xfrm>
            <a:off x="1293783" y="4506914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6241" name="Oval 8"/>
          <p:cNvSpPr>
            <a:spLocks noChangeArrowheads="1"/>
          </p:cNvSpPr>
          <p:nvPr/>
        </p:nvSpPr>
        <p:spPr bwMode="auto">
          <a:xfrm>
            <a:off x="357158" y="4506914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6242" name="Oval 9"/>
          <p:cNvSpPr>
            <a:spLocks noChangeArrowheads="1"/>
          </p:cNvSpPr>
          <p:nvPr/>
        </p:nvSpPr>
        <p:spPr bwMode="auto">
          <a:xfrm>
            <a:off x="2228821" y="4506914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6243" name="Oval 10"/>
          <p:cNvSpPr>
            <a:spLocks noChangeArrowheads="1"/>
          </p:cNvSpPr>
          <p:nvPr/>
        </p:nvSpPr>
        <p:spPr bwMode="auto">
          <a:xfrm>
            <a:off x="1293783" y="3643314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6244" name="Oval 11"/>
          <p:cNvSpPr>
            <a:spLocks noChangeArrowheads="1"/>
          </p:cNvSpPr>
          <p:nvPr/>
        </p:nvSpPr>
        <p:spPr bwMode="auto">
          <a:xfrm>
            <a:off x="1293783" y="5370514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6245" name="Freeform 12"/>
          <p:cNvSpPr>
            <a:spLocks/>
          </p:cNvSpPr>
          <p:nvPr/>
        </p:nvSpPr>
        <p:spPr bwMode="auto">
          <a:xfrm>
            <a:off x="663546" y="3930652"/>
            <a:ext cx="630238" cy="588963"/>
          </a:xfrm>
          <a:custGeom>
            <a:avLst/>
            <a:gdLst>
              <a:gd name="T0" fmla="*/ 0 w 397"/>
              <a:gd name="T1" fmla="*/ 371 h 371"/>
              <a:gd name="T2" fmla="*/ 397 w 397"/>
              <a:gd name="T3" fmla="*/ 0 h 371"/>
              <a:gd name="T4" fmla="*/ 0 60000 65536"/>
              <a:gd name="T5" fmla="*/ 0 60000 65536"/>
              <a:gd name="T6" fmla="*/ 0 w 397"/>
              <a:gd name="T7" fmla="*/ 0 h 371"/>
              <a:gd name="T8" fmla="*/ 397 w 397"/>
              <a:gd name="T9" fmla="*/ 371 h 37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97" h="371">
                <a:moveTo>
                  <a:pt x="0" y="371"/>
                </a:moveTo>
                <a:lnTo>
                  <a:pt x="397" y="0"/>
                </a:lnTo>
              </a:path>
            </a:pathLst>
          </a:custGeom>
          <a:noFill/>
          <a:ln w="28575">
            <a:solidFill>
              <a:srgbClr val="3333FF"/>
            </a:solidFill>
            <a:round/>
            <a:headEnd/>
            <a:tailEnd type="none" w="med" len="lg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6246" name="Freeform 13"/>
          <p:cNvSpPr>
            <a:spLocks/>
          </p:cNvSpPr>
          <p:nvPr/>
        </p:nvSpPr>
        <p:spPr bwMode="auto">
          <a:xfrm>
            <a:off x="788958" y="4722814"/>
            <a:ext cx="503238" cy="1588"/>
          </a:xfrm>
          <a:custGeom>
            <a:avLst/>
            <a:gdLst>
              <a:gd name="T0" fmla="*/ 0 w 317"/>
              <a:gd name="T1" fmla="*/ 0 h 1"/>
              <a:gd name="T2" fmla="*/ 317 w 317"/>
              <a:gd name="T3" fmla="*/ 0 h 1"/>
              <a:gd name="T4" fmla="*/ 0 60000 65536"/>
              <a:gd name="T5" fmla="*/ 0 60000 65536"/>
              <a:gd name="T6" fmla="*/ 0 w 317"/>
              <a:gd name="T7" fmla="*/ 0 h 1"/>
              <a:gd name="T8" fmla="*/ 317 w 317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17" h="1">
                <a:moveTo>
                  <a:pt x="0" y="0"/>
                </a:moveTo>
                <a:lnTo>
                  <a:pt x="317" y="0"/>
                </a:lnTo>
              </a:path>
            </a:pathLst>
          </a:custGeom>
          <a:noFill/>
          <a:ln w="28575">
            <a:solidFill>
              <a:srgbClr val="3333FF"/>
            </a:solidFill>
            <a:round/>
            <a:headEnd/>
            <a:tailEnd type="none" w="med" len="lg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6247" name="Line 14"/>
          <p:cNvSpPr>
            <a:spLocks noChangeShapeType="1"/>
          </p:cNvSpPr>
          <p:nvPr/>
        </p:nvSpPr>
        <p:spPr bwMode="auto">
          <a:xfrm>
            <a:off x="1725583" y="4722814"/>
            <a:ext cx="503238" cy="0"/>
          </a:xfrm>
          <a:prstGeom prst="line">
            <a:avLst/>
          </a:prstGeom>
          <a:noFill/>
          <a:ln w="28575">
            <a:solidFill>
              <a:srgbClr val="3333FF"/>
            </a:solidFill>
            <a:round/>
            <a:headEnd/>
            <a:tailEnd type="none" w="med" len="lg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6248" name="Freeform 15"/>
          <p:cNvSpPr>
            <a:spLocks/>
          </p:cNvSpPr>
          <p:nvPr/>
        </p:nvSpPr>
        <p:spPr bwMode="auto">
          <a:xfrm>
            <a:off x="669896" y="4913314"/>
            <a:ext cx="623888" cy="601663"/>
          </a:xfrm>
          <a:custGeom>
            <a:avLst/>
            <a:gdLst>
              <a:gd name="T0" fmla="*/ 0 w 393"/>
              <a:gd name="T1" fmla="*/ 0 h 379"/>
              <a:gd name="T2" fmla="*/ 393 w 393"/>
              <a:gd name="T3" fmla="*/ 379 h 379"/>
              <a:gd name="T4" fmla="*/ 0 60000 65536"/>
              <a:gd name="T5" fmla="*/ 0 60000 65536"/>
              <a:gd name="T6" fmla="*/ 0 w 393"/>
              <a:gd name="T7" fmla="*/ 0 h 379"/>
              <a:gd name="T8" fmla="*/ 393 w 393"/>
              <a:gd name="T9" fmla="*/ 379 h 37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93" h="379">
                <a:moveTo>
                  <a:pt x="0" y="0"/>
                </a:moveTo>
                <a:lnTo>
                  <a:pt x="393" y="379"/>
                </a:lnTo>
              </a:path>
            </a:pathLst>
          </a:custGeom>
          <a:noFill/>
          <a:ln w="28575">
            <a:solidFill>
              <a:srgbClr val="3333FF"/>
            </a:solidFill>
            <a:round/>
            <a:headEnd/>
            <a:tailEnd type="none" w="med" len="lg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6249" name="Line 17"/>
          <p:cNvSpPr>
            <a:spLocks noChangeShapeType="1"/>
          </p:cNvSpPr>
          <p:nvPr/>
        </p:nvSpPr>
        <p:spPr bwMode="auto">
          <a:xfrm>
            <a:off x="1725583" y="3930652"/>
            <a:ext cx="647700" cy="576263"/>
          </a:xfrm>
          <a:prstGeom prst="line">
            <a:avLst/>
          </a:prstGeom>
          <a:noFill/>
          <a:ln w="28575">
            <a:solidFill>
              <a:srgbClr val="3333FF"/>
            </a:solidFill>
            <a:round/>
            <a:headEnd/>
            <a:tailEnd type="none" w="med" len="lg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6250" name="Freeform 18"/>
          <p:cNvSpPr>
            <a:spLocks/>
          </p:cNvSpPr>
          <p:nvPr/>
        </p:nvSpPr>
        <p:spPr bwMode="auto">
          <a:xfrm>
            <a:off x="1725583" y="4913314"/>
            <a:ext cx="620713" cy="603250"/>
          </a:xfrm>
          <a:custGeom>
            <a:avLst/>
            <a:gdLst>
              <a:gd name="T0" fmla="*/ 0 w 391"/>
              <a:gd name="T1" fmla="*/ 380 h 380"/>
              <a:gd name="T2" fmla="*/ 391 w 391"/>
              <a:gd name="T3" fmla="*/ 0 h 380"/>
              <a:gd name="T4" fmla="*/ 0 60000 65536"/>
              <a:gd name="T5" fmla="*/ 0 60000 65536"/>
              <a:gd name="T6" fmla="*/ 0 w 391"/>
              <a:gd name="T7" fmla="*/ 0 h 380"/>
              <a:gd name="T8" fmla="*/ 391 w 391"/>
              <a:gd name="T9" fmla="*/ 380 h 38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91" h="380">
                <a:moveTo>
                  <a:pt x="0" y="380"/>
                </a:moveTo>
                <a:lnTo>
                  <a:pt x="391" y="0"/>
                </a:lnTo>
              </a:path>
            </a:pathLst>
          </a:custGeom>
          <a:noFill/>
          <a:ln w="28575">
            <a:solidFill>
              <a:srgbClr val="3333FF"/>
            </a:solidFill>
            <a:round/>
            <a:headEnd/>
            <a:tailEnd type="none" w="med" len="lg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6251" name="Line 19"/>
          <p:cNvSpPr>
            <a:spLocks noChangeShapeType="1"/>
          </p:cNvSpPr>
          <p:nvPr/>
        </p:nvSpPr>
        <p:spPr bwMode="auto">
          <a:xfrm>
            <a:off x="1509683" y="4938714"/>
            <a:ext cx="0" cy="431800"/>
          </a:xfrm>
          <a:prstGeom prst="line">
            <a:avLst/>
          </a:prstGeom>
          <a:noFill/>
          <a:ln w="28575">
            <a:solidFill>
              <a:srgbClr val="3333FF"/>
            </a:solidFill>
            <a:round/>
            <a:headEnd/>
            <a:tailEnd type="none" w="med" len="lg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6252" name="Line 20"/>
          <p:cNvSpPr>
            <a:spLocks noChangeShapeType="1"/>
          </p:cNvSpPr>
          <p:nvPr/>
        </p:nvSpPr>
        <p:spPr bwMode="auto">
          <a:xfrm>
            <a:off x="1509683" y="4075114"/>
            <a:ext cx="0" cy="431800"/>
          </a:xfrm>
          <a:prstGeom prst="line">
            <a:avLst/>
          </a:prstGeom>
          <a:noFill/>
          <a:ln w="28575">
            <a:solidFill>
              <a:srgbClr val="3333FF"/>
            </a:solidFill>
            <a:round/>
            <a:headEnd/>
            <a:tailEnd type="none" w="med" len="lg"/>
          </a:ln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111" name="组合 110"/>
          <p:cNvGrpSpPr/>
          <p:nvPr/>
        </p:nvGrpSpPr>
        <p:grpSpPr>
          <a:xfrm>
            <a:off x="285720" y="785794"/>
            <a:ext cx="5857916" cy="2500330"/>
            <a:chOff x="2771775" y="1263650"/>
            <a:chExt cx="6121400" cy="2520950"/>
          </a:xfrm>
        </p:grpSpPr>
        <p:sp>
          <p:nvSpPr>
            <p:cNvPr id="6148" name="Text Box 23"/>
            <p:cNvSpPr txBox="1">
              <a:spLocks noChangeArrowheads="1"/>
            </p:cNvSpPr>
            <p:nvPr/>
          </p:nvSpPr>
          <p:spPr bwMode="auto">
            <a:xfrm>
              <a:off x="2771775" y="1428736"/>
              <a:ext cx="288925" cy="30480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0</a:t>
              </a:r>
            </a:p>
          </p:txBody>
        </p:sp>
        <p:grpSp>
          <p:nvGrpSpPr>
            <p:cNvPr id="3" name="Group 92"/>
            <p:cNvGrpSpPr>
              <a:grpSpLocks/>
            </p:cNvGrpSpPr>
            <p:nvPr/>
          </p:nvGrpSpPr>
          <p:grpSpPr bwMode="auto">
            <a:xfrm>
              <a:off x="3170238" y="1263650"/>
              <a:ext cx="1152525" cy="503238"/>
              <a:chOff x="1997" y="300"/>
              <a:chExt cx="726" cy="317"/>
            </a:xfrm>
          </p:grpSpPr>
          <p:sp>
            <p:nvSpPr>
              <p:cNvPr id="6238" name="Rectangle 22"/>
              <p:cNvSpPr>
                <a:spLocks noChangeArrowheads="1"/>
              </p:cNvSpPr>
              <p:nvPr/>
            </p:nvSpPr>
            <p:spPr bwMode="auto">
              <a:xfrm>
                <a:off x="1997" y="300"/>
                <a:ext cx="363" cy="317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i="1" dirty="0" err="1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v</a:t>
                </a:r>
                <a:r>
                  <a:rPr lang="en-US" altLang="zh-CN" baseline="-25000" dirty="0" err="1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0</a:t>
                </a:r>
                <a:endParaRPr lang="en-US" altLang="zh-CN" baseline="-25000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239" name="Rectangle 24"/>
              <p:cNvSpPr>
                <a:spLocks noChangeArrowheads="1"/>
              </p:cNvSpPr>
              <p:nvPr/>
            </p:nvSpPr>
            <p:spPr bwMode="auto">
              <a:xfrm>
                <a:off x="2360" y="300"/>
                <a:ext cx="363" cy="317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zh-CN" baseline="-250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4" name="Group 97"/>
            <p:cNvGrpSpPr>
              <a:grpSpLocks/>
            </p:cNvGrpSpPr>
            <p:nvPr/>
          </p:nvGrpSpPr>
          <p:grpSpPr bwMode="auto">
            <a:xfrm>
              <a:off x="4572000" y="1336675"/>
              <a:ext cx="936625" cy="395288"/>
              <a:chOff x="2880" y="346"/>
              <a:chExt cx="590" cy="249"/>
            </a:xfrm>
          </p:grpSpPr>
          <p:sp>
            <p:nvSpPr>
              <p:cNvPr id="6236" name="Rectangle 25"/>
              <p:cNvSpPr>
                <a:spLocks noChangeArrowheads="1"/>
              </p:cNvSpPr>
              <p:nvPr/>
            </p:nvSpPr>
            <p:spPr bwMode="auto">
              <a:xfrm>
                <a:off x="2880" y="346"/>
                <a:ext cx="317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2000" dirty="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</a:p>
            </p:txBody>
          </p:sp>
          <p:sp>
            <p:nvSpPr>
              <p:cNvPr id="6237" name="Rectangle 26"/>
              <p:cNvSpPr>
                <a:spLocks noChangeArrowheads="1"/>
              </p:cNvSpPr>
              <p:nvPr/>
            </p:nvSpPr>
            <p:spPr bwMode="auto">
              <a:xfrm>
                <a:off x="3198" y="346"/>
                <a:ext cx="272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zh-CN" sz="20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5" name="Group 98"/>
            <p:cNvGrpSpPr>
              <a:grpSpLocks/>
            </p:cNvGrpSpPr>
            <p:nvPr/>
          </p:nvGrpSpPr>
          <p:grpSpPr bwMode="auto">
            <a:xfrm>
              <a:off x="5691188" y="1336675"/>
              <a:ext cx="936625" cy="395288"/>
              <a:chOff x="3585" y="346"/>
              <a:chExt cx="590" cy="249"/>
            </a:xfrm>
          </p:grpSpPr>
          <p:sp>
            <p:nvSpPr>
              <p:cNvPr id="6234" name="Rectangle 27"/>
              <p:cNvSpPr>
                <a:spLocks noChangeArrowheads="1"/>
              </p:cNvSpPr>
              <p:nvPr/>
            </p:nvSpPr>
            <p:spPr bwMode="auto">
              <a:xfrm>
                <a:off x="3585" y="346"/>
                <a:ext cx="317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2000" dirty="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3</a:t>
                </a:r>
              </a:p>
            </p:txBody>
          </p:sp>
          <p:sp>
            <p:nvSpPr>
              <p:cNvPr id="6235" name="Rectangle 28"/>
              <p:cNvSpPr>
                <a:spLocks noChangeArrowheads="1"/>
              </p:cNvSpPr>
              <p:nvPr/>
            </p:nvSpPr>
            <p:spPr bwMode="auto">
              <a:xfrm>
                <a:off x="3903" y="346"/>
                <a:ext cx="272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zh-CN" sz="20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6" name="Group 99"/>
            <p:cNvGrpSpPr>
              <a:grpSpLocks/>
            </p:cNvGrpSpPr>
            <p:nvPr/>
          </p:nvGrpSpPr>
          <p:grpSpPr bwMode="auto">
            <a:xfrm>
              <a:off x="6808788" y="1336675"/>
              <a:ext cx="936625" cy="395288"/>
              <a:chOff x="4289" y="346"/>
              <a:chExt cx="590" cy="249"/>
            </a:xfrm>
          </p:grpSpPr>
          <p:sp>
            <p:nvSpPr>
              <p:cNvPr id="6232" name="Rectangle 29"/>
              <p:cNvSpPr>
                <a:spLocks noChangeArrowheads="1"/>
              </p:cNvSpPr>
              <p:nvPr/>
            </p:nvSpPr>
            <p:spPr bwMode="auto">
              <a:xfrm>
                <a:off x="4289" y="346"/>
                <a:ext cx="317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2000" dirty="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4</a:t>
                </a:r>
              </a:p>
            </p:txBody>
          </p:sp>
          <p:sp>
            <p:nvSpPr>
              <p:cNvPr id="6233" name="Rectangle 30"/>
              <p:cNvSpPr>
                <a:spLocks noChangeArrowheads="1"/>
              </p:cNvSpPr>
              <p:nvPr/>
            </p:nvSpPr>
            <p:spPr bwMode="auto">
              <a:xfrm>
                <a:off x="4607" y="346"/>
                <a:ext cx="272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200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∧</a:t>
                </a:r>
              </a:p>
            </p:txBody>
          </p:sp>
        </p:grpSp>
        <p:sp>
          <p:nvSpPr>
            <p:cNvPr id="6153" name="Line 31"/>
            <p:cNvSpPr>
              <a:spLocks noChangeShapeType="1"/>
            </p:cNvSpPr>
            <p:nvPr/>
          </p:nvSpPr>
          <p:spPr bwMode="auto">
            <a:xfrm>
              <a:off x="3995738" y="1552575"/>
              <a:ext cx="576262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triangle" w="med" len="lg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54" name="Line 32"/>
            <p:cNvSpPr>
              <a:spLocks noChangeShapeType="1"/>
            </p:cNvSpPr>
            <p:nvPr/>
          </p:nvSpPr>
          <p:spPr bwMode="auto">
            <a:xfrm>
              <a:off x="5338763" y="1543050"/>
              <a:ext cx="360362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triangle" w="med" len="lg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55" name="Line 33"/>
            <p:cNvSpPr>
              <a:spLocks noChangeShapeType="1"/>
            </p:cNvSpPr>
            <p:nvPr/>
          </p:nvSpPr>
          <p:spPr bwMode="auto">
            <a:xfrm>
              <a:off x="6461125" y="1552575"/>
              <a:ext cx="360363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triangle" w="med" len="lg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56" name="Text Box 35"/>
            <p:cNvSpPr txBox="1">
              <a:spLocks noChangeArrowheads="1"/>
            </p:cNvSpPr>
            <p:nvPr/>
          </p:nvSpPr>
          <p:spPr bwMode="auto">
            <a:xfrm>
              <a:off x="2771775" y="1933561"/>
              <a:ext cx="288925" cy="30480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1</a:t>
              </a:r>
            </a:p>
          </p:txBody>
        </p:sp>
        <p:grpSp>
          <p:nvGrpSpPr>
            <p:cNvPr id="7" name="Group 93"/>
            <p:cNvGrpSpPr>
              <a:grpSpLocks/>
            </p:cNvGrpSpPr>
            <p:nvPr/>
          </p:nvGrpSpPr>
          <p:grpSpPr bwMode="auto">
            <a:xfrm>
              <a:off x="3170238" y="1768475"/>
              <a:ext cx="1152525" cy="503238"/>
              <a:chOff x="1997" y="618"/>
              <a:chExt cx="726" cy="317"/>
            </a:xfrm>
          </p:grpSpPr>
          <p:sp>
            <p:nvSpPr>
              <p:cNvPr id="6230" name="Rectangle 34"/>
              <p:cNvSpPr>
                <a:spLocks noChangeArrowheads="1"/>
              </p:cNvSpPr>
              <p:nvPr/>
            </p:nvSpPr>
            <p:spPr bwMode="auto">
              <a:xfrm>
                <a:off x="1997" y="618"/>
                <a:ext cx="363" cy="317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i="1" dirty="0" err="1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v</a:t>
                </a:r>
                <a:r>
                  <a:rPr lang="en-US" altLang="zh-CN" baseline="-25000" dirty="0" err="1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endParaRPr lang="en-US" altLang="zh-CN" baseline="-25000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231" name="Rectangle 36"/>
              <p:cNvSpPr>
                <a:spLocks noChangeArrowheads="1"/>
              </p:cNvSpPr>
              <p:nvPr/>
            </p:nvSpPr>
            <p:spPr bwMode="auto">
              <a:xfrm>
                <a:off x="2360" y="618"/>
                <a:ext cx="363" cy="317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zh-CN" baseline="-250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8" name="Group 100"/>
            <p:cNvGrpSpPr>
              <a:grpSpLocks/>
            </p:cNvGrpSpPr>
            <p:nvPr/>
          </p:nvGrpSpPr>
          <p:grpSpPr bwMode="auto">
            <a:xfrm>
              <a:off x="4572000" y="1841500"/>
              <a:ext cx="936625" cy="395288"/>
              <a:chOff x="2880" y="664"/>
              <a:chExt cx="590" cy="249"/>
            </a:xfrm>
          </p:grpSpPr>
          <p:sp>
            <p:nvSpPr>
              <p:cNvPr id="6228" name="Rectangle 37"/>
              <p:cNvSpPr>
                <a:spLocks noChangeArrowheads="1"/>
              </p:cNvSpPr>
              <p:nvPr/>
            </p:nvSpPr>
            <p:spPr bwMode="auto">
              <a:xfrm>
                <a:off x="2880" y="664"/>
                <a:ext cx="317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200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0</a:t>
                </a:r>
              </a:p>
            </p:txBody>
          </p:sp>
          <p:sp>
            <p:nvSpPr>
              <p:cNvPr id="6229" name="Rectangle 38"/>
              <p:cNvSpPr>
                <a:spLocks noChangeArrowheads="1"/>
              </p:cNvSpPr>
              <p:nvPr/>
            </p:nvSpPr>
            <p:spPr bwMode="auto">
              <a:xfrm>
                <a:off x="3198" y="664"/>
                <a:ext cx="272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zh-CN" sz="20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9" name="Group 101"/>
            <p:cNvGrpSpPr>
              <a:grpSpLocks/>
            </p:cNvGrpSpPr>
            <p:nvPr/>
          </p:nvGrpSpPr>
          <p:grpSpPr bwMode="auto">
            <a:xfrm>
              <a:off x="5691188" y="1841500"/>
              <a:ext cx="936625" cy="395288"/>
              <a:chOff x="3585" y="664"/>
              <a:chExt cx="590" cy="249"/>
            </a:xfrm>
          </p:grpSpPr>
          <p:sp>
            <p:nvSpPr>
              <p:cNvPr id="6226" name="Rectangle 39"/>
              <p:cNvSpPr>
                <a:spLocks noChangeArrowheads="1"/>
              </p:cNvSpPr>
              <p:nvPr/>
            </p:nvSpPr>
            <p:spPr bwMode="auto">
              <a:xfrm>
                <a:off x="3585" y="664"/>
                <a:ext cx="317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2000" dirty="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2</a:t>
                </a:r>
              </a:p>
            </p:txBody>
          </p:sp>
          <p:sp>
            <p:nvSpPr>
              <p:cNvPr id="6227" name="Rectangle 40"/>
              <p:cNvSpPr>
                <a:spLocks noChangeArrowheads="1"/>
              </p:cNvSpPr>
              <p:nvPr/>
            </p:nvSpPr>
            <p:spPr bwMode="auto">
              <a:xfrm>
                <a:off x="3903" y="664"/>
                <a:ext cx="272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zh-CN" sz="20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10" name="Group 102"/>
            <p:cNvGrpSpPr>
              <a:grpSpLocks/>
            </p:cNvGrpSpPr>
            <p:nvPr/>
          </p:nvGrpSpPr>
          <p:grpSpPr bwMode="auto">
            <a:xfrm>
              <a:off x="6808788" y="1841500"/>
              <a:ext cx="936625" cy="395288"/>
              <a:chOff x="4289" y="664"/>
              <a:chExt cx="590" cy="249"/>
            </a:xfrm>
          </p:grpSpPr>
          <p:sp>
            <p:nvSpPr>
              <p:cNvPr id="6224" name="Rectangle 41"/>
              <p:cNvSpPr>
                <a:spLocks noChangeArrowheads="1"/>
              </p:cNvSpPr>
              <p:nvPr/>
            </p:nvSpPr>
            <p:spPr bwMode="auto">
              <a:xfrm>
                <a:off x="4289" y="664"/>
                <a:ext cx="317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200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3</a:t>
                </a:r>
              </a:p>
            </p:txBody>
          </p:sp>
          <p:sp>
            <p:nvSpPr>
              <p:cNvPr id="6225" name="Rectangle 42"/>
              <p:cNvSpPr>
                <a:spLocks noChangeArrowheads="1"/>
              </p:cNvSpPr>
              <p:nvPr/>
            </p:nvSpPr>
            <p:spPr bwMode="auto">
              <a:xfrm>
                <a:off x="4607" y="664"/>
                <a:ext cx="272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200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∧</a:t>
                </a:r>
              </a:p>
            </p:txBody>
          </p:sp>
        </p:grpSp>
        <p:sp>
          <p:nvSpPr>
            <p:cNvPr id="6161" name="Line 43"/>
            <p:cNvSpPr>
              <a:spLocks noChangeShapeType="1"/>
            </p:cNvSpPr>
            <p:nvPr/>
          </p:nvSpPr>
          <p:spPr bwMode="auto">
            <a:xfrm>
              <a:off x="3995738" y="2057400"/>
              <a:ext cx="576262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triangle" w="med" len="lg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62" name="Line 44"/>
            <p:cNvSpPr>
              <a:spLocks noChangeShapeType="1"/>
            </p:cNvSpPr>
            <p:nvPr/>
          </p:nvSpPr>
          <p:spPr bwMode="auto">
            <a:xfrm>
              <a:off x="5338763" y="2047875"/>
              <a:ext cx="360362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triangle" w="med" len="lg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63" name="Line 45"/>
            <p:cNvSpPr>
              <a:spLocks noChangeShapeType="1"/>
            </p:cNvSpPr>
            <p:nvPr/>
          </p:nvSpPr>
          <p:spPr bwMode="auto">
            <a:xfrm>
              <a:off x="6461125" y="2057400"/>
              <a:ext cx="360363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triangle" w="med" len="lg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64" name="Text Box 47"/>
            <p:cNvSpPr txBox="1">
              <a:spLocks noChangeArrowheads="1"/>
            </p:cNvSpPr>
            <p:nvPr/>
          </p:nvSpPr>
          <p:spPr bwMode="auto">
            <a:xfrm>
              <a:off x="2771775" y="2438386"/>
              <a:ext cx="288925" cy="30480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2</a:t>
              </a:r>
            </a:p>
          </p:txBody>
        </p:sp>
        <p:grpSp>
          <p:nvGrpSpPr>
            <p:cNvPr id="11" name="Group 94"/>
            <p:cNvGrpSpPr>
              <a:grpSpLocks/>
            </p:cNvGrpSpPr>
            <p:nvPr/>
          </p:nvGrpSpPr>
          <p:grpSpPr bwMode="auto">
            <a:xfrm>
              <a:off x="3170238" y="2273300"/>
              <a:ext cx="1152525" cy="503238"/>
              <a:chOff x="1997" y="936"/>
              <a:chExt cx="726" cy="317"/>
            </a:xfrm>
          </p:grpSpPr>
          <p:sp>
            <p:nvSpPr>
              <p:cNvPr id="6222" name="Rectangle 46"/>
              <p:cNvSpPr>
                <a:spLocks noChangeArrowheads="1"/>
              </p:cNvSpPr>
              <p:nvPr/>
            </p:nvSpPr>
            <p:spPr bwMode="auto">
              <a:xfrm>
                <a:off x="1997" y="936"/>
                <a:ext cx="363" cy="317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i="1" dirty="0" err="1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v</a:t>
                </a:r>
                <a:r>
                  <a:rPr lang="en-US" altLang="zh-CN" baseline="-25000" dirty="0" err="1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2</a:t>
                </a:r>
                <a:endParaRPr lang="en-US" altLang="zh-CN" baseline="-25000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223" name="Rectangle 48"/>
              <p:cNvSpPr>
                <a:spLocks noChangeArrowheads="1"/>
              </p:cNvSpPr>
              <p:nvPr/>
            </p:nvSpPr>
            <p:spPr bwMode="auto">
              <a:xfrm>
                <a:off x="2360" y="936"/>
                <a:ext cx="363" cy="317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zh-CN" baseline="-250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12" name="Group 103"/>
            <p:cNvGrpSpPr>
              <a:grpSpLocks/>
            </p:cNvGrpSpPr>
            <p:nvPr/>
          </p:nvGrpSpPr>
          <p:grpSpPr bwMode="auto">
            <a:xfrm>
              <a:off x="4572000" y="2346325"/>
              <a:ext cx="936625" cy="395288"/>
              <a:chOff x="2880" y="982"/>
              <a:chExt cx="590" cy="249"/>
            </a:xfrm>
          </p:grpSpPr>
          <p:sp>
            <p:nvSpPr>
              <p:cNvPr id="6220" name="Rectangle 49"/>
              <p:cNvSpPr>
                <a:spLocks noChangeArrowheads="1"/>
              </p:cNvSpPr>
              <p:nvPr/>
            </p:nvSpPr>
            <p:spPr bwMode="auto">
              <a:xfrm>
                <a:off x="2880" y="982"/>
                <a:ext cx="317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2000" dirty="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</a:p>
            </p:txBody>
          </p:sp>
          <p:sp>
            <p:nvSpPr>
              <p:cNvPr id="6221" name="Rectangle 50"/>
              <p:cNvSpPr>
                <a:spLocks noChangeArrowheads="1"/>
              </p:cNvSpPr>
              <p:nvPr/>
            </p:nvSpPr>
            <p:spPr bwMode="auto">
              <a:xfrm>
                <a:off x="3198" y="982"/>
                <a:ext cx="272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zh-CN" sz="20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13" name="Group 104"/>
            <p:cNvGrpSpPr>
              <a:grpSpLocks/>
            </p:cNvGrpSpPr>
            <p:nvPr/>
          </p:nvGrpSpPr>
          <p:grpSpPr bwMode="auto">
            <a:xfrm>
              <a:off x="5691188" y="2346325"/>
              <a:ext cx="936625" cy="395288"/>
              <a:chOff x="3585" y="982"/>
              <a:chExt cx="590" cy="249"/>
            </a:xfrm>
          </p:grpSpPr>
          <p:sp>
            <p:nvSpPr>
              <p:cNvPr id="6218" name="Rectangle 51"/>
              <p:cNvSpPr>
                <a:spLocks noChangeArrowheads="1"/>
              </p:cNvSpPr>
              <p:nvPr/>
            </p:nvSpPr>
            <p:spPr bwMode="auto">
              <a:xfrm>
                <a:off x="3585" y="982"/>
                <a:ext cx="317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2000" dirty="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3</a:t>
                </a:r>
              </a:p>
            </p:txBody>
          </p:sp>
          <p:sp>
            <p:nvSpPr>
              <p:cNvPr id="6219" name="Rectangle 52"/>
              <p:cNvSpPr>
                <a:spLocks noChangeArrowheads="1"/>
              </p:cNvSpPr>
              <p:nvPr/>
            </p:nvSpPr>
            <p:spPr bwMode="auto">
              <a:xfrm>
                <a:off x="3903" y="982"/>
                <a:ext cx="272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zh-CN" sz="20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14" name="Group 105"/>
            <p:cNvGrpSpPr>
              <a:grpSpLocks/>
            </p:cNvGrpSpPr>
            <p:nvPr/>
          </p:nvGrpSpPr>
          <p:grpSpPr bwMode="auto">
            <a:xfrm>
              <a:off x="6808788" y="2346325"/>
              <a:ext cx="936625" cy="395288"/>
              <a:chOff x="4289" y="982"/>
              <a:chExt cx="590" cy="249"/>
            </a:xfrm>
          </p:grpSpPr>
          <p:sp>
            <p:nvSpPr>
              <p:cNvPr id="6216" name="Rectangle 53"/>
              <p:cNvSpPr>
                <a:spLocks noChangeArrowheads="1"/>
              </p:cNvSpPr>
              <p:nvPr/>
            </p:nvSpPr>
            <p:spPr bwMode="auto">
              <a:xfrm>
                <a:off x="4289" y="982"/>
                <a:ext cx="317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200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4</a:t>
                </a:r>
              </a:p>
            </p:txBody>
          </p:sp>
          <p:sp>
            <p:nvSpPr>
              <p:cNvPr id="6217" name="Rectangle 54"/>
              <p:cNvSpPr>
                <a:spLocks noChangeArrowheads="1"/>
              </p:cNvSpPr>
              <p:nvPr/>
            </p:nvSpPr>
            <p:spPr bwMode="auto">
              <a:xfrm>
                <a:off x="4607" y="982"/>
                <a:ext cx="272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200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∧</a:t>
                </a:r>
              </a:p>
            </p:txBody>
          </p:sp>
        </p:grpSp>
        <p:sp>
          <p:nvSpPr>
            <p:cNvPr id="6169" name="Line 55"/>
            <p:cNvSpPr>
              <a:spLocks noChangeShapeType="1"/>
            </p:cNvSpPr>
            <p:nvPr/>
          </p:nvSpPr>
          <p:spPr bwMode="auto">
            <a:xfrm>
              <a:off x="3995738" y="2562225"/>
              <a:ext cx="576262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triangle" w="med" len="lg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70" name="Line 56"/>
            <p:cNvSpPr>
              <a:spLocks noChangeShapeType="1"/>
            </p:cNvSpPr>
            <p:nvPr/>
          </p:nvSpPr>
          <p:spPr bwMode="auto">
            <a:xfrm>
              <a:off x="5338763" y="2552700"/>
              <a:ext cx="360362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triangle" w="med" len="lg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71" name="Line 57"/>
            <p:cNvSpPr>
              <a:spLocks noChangeShapeType="1"/>
            </p:cNvSpPr>
            <p:nvPr/>
          </p:nvSpPr>
          <p:spPr bwMode="auto">
            <a:xfrm>
              <a:off x="6461125" y="2562225"/>
              <a:ext cx="360363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triangle" w="med" len="lg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72" name="Text Box 59"/>
            <p:cNvSpPr txBox="1">
              <a:spLocks noChangeArrowheads="1"/>
            </p:cNvSpPr>
            <p:nvPr/>
          </p:nvSpPr>
          <p:spPr bwMode="auto">
            <a:xfrm>
              <a:off x="2771775" y="2941624"/>
              <a:ext cx="288925" cy="30480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3</a:t>
              </a:r>
            </a:p>
          </p:txBody>
        </p:sp>
        <p:grpSp>
          <p:nvGrpSpPr>
            <p:cNvPr id="15" name="Group 95"/>
            <p:cNvGrpSpPr>
              <a:grpSpLocks/>
            </p:cNvGrpSpPr>
            <p:nvPr/>
          </p:nvGrpSpPr>
          <p:grpSpPr bwMode="auto">
            <a:xfrm>
              <a:off x="3170238" y="2776538"/>
              <a:ext cx="1152525" cy="503237"/>
              <a:chOff x="1997" y="1253"/>
              <a:chExt cx="726" cy="317"/>
            </a:xfrm>
          </p:grpSpPr>
          <p:sp>
            <p:nvSpPr>
              <p:cNvPr id="6214" name="Rectangle 58"/>
              <p:cNvSpPr>
                <a:spLocks noChangeArrowheads="1"/>
              </p:cNvSpPr>
              <p:nvPr/>
            </p:nvSpPr>
            <p:spPr bwMode="auto">
              <a:xfrm>
                <a:off x="1997" y="1253"/>
                <a:ext cx="363" cy="317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i="1" dirty="0" err="1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v</a:t>
                </a:r>
                <a:r>
                  <a:rPr lang="en-US" altLang="zh-CN" baseline="-25000" dirty="0" err="1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3</a:t>
                </a:r>
                <a:endParaRPr lang="en-US" altLang="zh-CN" baseline="-25000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215" name="Rectangle 60"/>
              <p:cNvSpPr>
                <a:spLocks noChangeArrowheads="1"/>
              </p:cNvSpPr>
              <p:nvPr/>
            </p:nvSpPr>
            <p:spPr bwMode="auto">
              <a:xfrm>
                <a:off x="2360" y="1253"/>
                <a:ext cx="363" cy="317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zh-CN" baseline="-250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16" name="Group 106"/>
            <p:cNvGrpSpPr>
              <a:grpSpLocks/>
            </p:cNvGrpSpPr>
            <p:nvPr/>
          </p:nvGrpSpPr>
          <p:grpSpPr bwMode="auto">
            <a:xfrm>
              <a:off x="4572000" y="2849563"/>
              <a:ext cx="936625" cy="395287"/>
              <a:chOff x="2880" y="1299"/>
              <a:chExt cx="590" cy="249"/>
            </a:xfrm>
          </p:grpSpPr>
          <p:sp>
            <p:nvSpPr>
              <p:cNvPr id="6212" name="Rectangle 61"/>
              <p:cNvSpPr>
                <a:spLocks noChangeArrowheads="1"/>
              </p:cNvSpPr>
              <p:nvPr/>
            </p:nvSpPr>
            <p:spPr bwMode="auto">
              <a:xfrm>
                <a:off x="2880" y="1299"/>
                <a:ext cx="317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2000" dirty="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0</a:t>
                </a:r>
              </a:p>
            </p:txBody>
          </p:sp>
          <p:sp>
            <p:nvSpPr>
              <p:cNvPr id="6213" name="Rectangle 62"/>
              <p:cNvSpPr>
                <a:spLocks noChangeArrowheads="1"/>
              </p:cNvSpPr>
              <p:nvPr/>
            </p:nvSpPr>
            <p:spPr bwMode="auto">
              <a:xfrm>
                <a:off x="3198" y="1299"/>
                <a:ext cx="272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zh-CN" sz="20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17" name="Group 107"/>
            <p:cNvGrpSpPr>
              <a:grpSpLocks/>
            </p:cNvGrpSpPr>
            <p:nvPr/>
          </p:nvGrpSpPr>
          <p:grpSpPr bwMode="auto">
            <a:xfrm>
              <a:off x="5691188" y="2849563"/>
              <a:ext cx="936625" cy="395287"/>
              <a:chOff x="3585" y="1299"/>
              <a:chExt cx="590" cy="249"/>
            </a:xfrm>
          </p:grpSpPr>
          <p:sp>
            <p:nvSpPr>
              <p:cNvPr id="6210" name="Rectangle 63"/>
              <p:cNvSpPr>
                <a:spLocks noChangeArrowheads="1"/>
              </p:cNvSpPr>
              <p:nvPr/>
            </p:nvSpPr>
            <p:spPr bwMode="auto">
              <a:xfrm>
                <a:off x="3585" y="1299"/>
                <a:ext cx="317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2000" dirty="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</a:p>
            </p:txBody>
          </p:sp>
          <p:sp>
            <p:nvSpPr>
              <p:cNvPr id="6211" name="Rectangle 64"/>
              <p:cNvSpPr>
                <a:spLocks noChangeArrowheads="1"/>
              </p:cNvSpPr>
              <p:nvPr/>
            </p:nvSpPr>
            <p:spPr bwMode="auto">
              <a:xfrm>
                <a:off x="3903" y="1299"/>
                <a:ext cx="272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zh-CN" sz="20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18" name="Group 108"/>
            <p:cNvGrpSpPr>
              <a:grpSpLocks/>
            </p:cNvGrpSpPr>
            <p:nvPr/>
          </p:nvGrpSpPr>
          <p:grpSpPr bwMode="auto">
            <a:xfrm>
              <a:off x="6808788" y="2849563"/>
              <a:ext cx="936625" cy="395287"/>
              <a:chOff x="4289" y="1299"/>
              <a:chExt cx="590" cy="249"/>
            </a:xfrm>
          </p:grpSpPr>
          <p:sp>
            <p:nvSpPr>
              <p:cNvPr id="6208" name="Rectangle 65"/>
              <p:cNvSpPr>
                <a:spLocks noChangeArrowheads="1"/>
              </p:cNvSpPr>
              <p:nvPr/>
            </p:nvSpPr>
            <p:spPr bwMode="auto">
              <a:xfrm>
                <a:off x="4289" y="1299"/>
                <a:ext cx="317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2000" dirty="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2</a:t>
                </a:r>
              </a:p>
            </p:txBody>
          </p:sp>
          <p:sp>
            <p:nvSpPr>
              <p:cNvPr id="6209" name="Rectangle 66"/>
              <p:cNvSpPr>
                <a:spLocks noChangeArrowheads="1"/>
              </p:cNvSpPr>
              <p:nvPr/>
            </p:nvSpPr>
            <p:spPr bwMode="auto">
              <a:xfrm>
                <a:off x="4607" y="1299"/>
                <a:ext cx="272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zh-CN" sz="20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6177" name="Line 67"/>
            <p:cNvSpPr>
              <a:spLocks noChangeShapeType="1"/>
            </p:cNvSpPr>
            <p:nvPr/>
          </p:nvSpPr>
          <p:spPr bwMode="auto">
            <a:xfrm>
              <a:off x="3995738" y="3065463"/>
              <a:ext cx="576262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triangle" w="med" len="lg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78" name="Line 68"/>
            <p:cNvSpPr>
              <a:spLocks noChangeShapeType="1"/>
            </p:cNvSpPr>
            <p:nvPr/>
          </p:nvSpPr>
          <p:spPr bwMode="auto">
            <a:xfrm>
              <a:off x="5338763" y="3055938"/>
              <a:ext cx="360362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triangle" w="med" len="lg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79" name="Line 69"/>
            <p:cNvSpPr>
              <a:spLocks noChangeShapeType="1"/>
            </p:cNvSpPr>
            <p:nvPr/>
          </p:nvSpPr>
          <p:spPr bwMode="auto">
            <a:xfrm>
              <a:off x="6461125" y="3065463"/>
              <a:ext cx="360363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triangle" w="med" len="lg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80" name="Text Box 71"/>
            <p:cNvSpPr txBox="1">
              <a:spLocks noChangeArrowheads="1"/>
            </p:cNvSpPr>
            <p:nvPr/>
          </p:nvSpPr>
          <p:spPr bwMode="auto">
            <a:xfrm>
              <a:off x="2771775" y="3446449"/>
              <a:ext cx="288925" cy="30480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4</a:t>
              </a:r>
            </a:p>
          </p:txBody>
        </p:sp>
        <p:grpSp>
          <p:nvGrpSpPr>
            <p:cNvPr id="19" name="Group 96"/>
            <p:cNvGrpSpPr>
              <a:grpSpLocks/>
            </p:cNvGrpSpPr>
            <p:nvPr/>
          </p:nvGrpSpPr>
          <p:grpSpPr bwMode="auto">
            <a:xfrm>
              <a:off x="3170238" y="3281363"/>
              <a:ext cx="1152525" cy="503237"/>
              <a:chOff x="1997" y="1571"/>
              <a:chExt cx="726" cy="317"/>
            </a:xfrm>
          </p:grpSpPr>
          <p:sp>
            <p:nvSpPr>
              <p:cNvPr id="6206" name="Rectangle 70"/>
              <p:cNvSpPr>
                <a:spLocks noChangeArrowheads="1"/>
              </p:cNvSpPr>
              <p:nvPr/>
            </p:nvSpPr>
            <p:spPr bwMode="auto">
              <a:xfrm>
                <a:off x="1997" y="1571"/>
                <a:ext cx="363" cy="317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i="1" dirty="0" err="1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v</a:t>
                </a:r>
                <a:r>
                  <a:rPr lang="en-US" altLang="zh-CN" baseline="-25000" dirty="0" err="1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4</a:t>
                </a:r>
                <a:endParaRPr lang="en-US" altLang="zh-CN" baseline="-25000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207" name="Rectangle 72"/>
              <p:cNvSpPr>
                <a:spLocks noChangeArrowheads="1"/>
              </p:cNvSpPr>
              <p:nvPr/>
            </p:nvSpPr>
            <p:spPr bwMode="auto">
              <a:xfrm>
                <a:off x="2360" y="1571"/>
                <a:ext cx="363" cy="317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zh-CN" baseline="-250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20" name="Group 110"/>
            <p:cNvGrpSpPr>
              <a:grpSpLocks/>
            </p:cNvGrpSpPr>
            <p:nvPr/>
          </p:nvGrpSpPr>
          <p:grpSpPr bwMode="auto">
            <a:xfrm>
              <a:off x="4572000" y="3354388"/>
              <a:ext cx="936625" cy="395287"/>
              <a:chOff x="2880" y="1617"/>
              <a:chExt cx="590" cy="249"/>
            </a:xfrm>
          </p:grpSpPr>
          <p:sp>
            <p:nvSpPr>
              <p:cNvPr id="6204" name="Rectangle 73"/>
              <p:cNvSpPr>
                <a:spLocks noChangeArrowheads="1"/>
              </p:cNvSpPr>
              <p:nvPr/>
            </p:nvSpPr>
            <p:spPr bwMode="auto">
              <a:xfrm>
                <a:off x="2880" y="1617"/>
                <a:ext cx="317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200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0</a:t>
                </a:r>
              </a:p>
            </p:txBody>
          </p:sp>
          <p:sp>
            <p:nvSpPr>
              <p:cNvPr id="6205" name="Rectangle 74"/>
              <p:cNvSpPr>
                <a:spLocks noChangeArrowheads="1"/>
              </p:cNvSpPr>
              <p:nvPr/>
            </p:nvSpPr>
            <p:spPr bwMode="auto">
              <a:xfrm>
                <a:off x="3198" y="1617"/>
                <a:ext cx="272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zh-CN" sz="20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21" name="Group 111"/>
            <p:cNvGrpSpPr>
              <a:grpSpLocks/>
            </p:cNvGrpSpPr>
            <p:nvPr/>
          </p:nvGrpSpPr>
          <p:grpSpPr bwMode="auto">
            <a:xfrm>
              <a:off x="5691188" y="3354388"/>
              <a:ext cx="936625" cy="395287"/>
              <a:chOff x="3585" y="1617"/>
              <a:chExt cx="590" cy="249"/>
            </a:xfrm>
          </p:grpSpPr>
          <p:sp>
            <p:nvSpPr>
              <p:cNvPr id="6202" name="Rectangle 75"/>
              <p:cNvSpPr>
                <a:spLocks noChangeArrowheads="1"/>
              </p:cNvSpPr>
              <p:nvPr/>
            </p:nvSpPr>
            <p:spPr bwMode="auto">
              <a:xfrm>
                <a:off x="3585" y="1617"/>
                <a:ext cx="317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2000" dirty="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2</a:t>
                </a:r>
              </a:p>
            </p:txBody>
          </p:sp>
          <p:sp>
            <p:nvSpPr>
              <p:cNvPr id="6203" name="Rectangle 76"/>
              <p:cNvSpPr>
                <a:spLocks noChangeArrowheads="1"/>
              </p:cNvSpPr>
              <p:nvPr/>
            </p:nvSpPr>
            <p:spPr bwMode="auto">
              <a:xfrm>
                <a:off x="3903" y="1617"/>
                <a:ext cx="272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zh-CN" sz="20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22" name="Group 112"/>
            <p:cNvGrpSpPr>
              <a:grpSpLocks/>
            </p:cNvGrpSpPr>
            <p:nvPr/>
          </p:nvGrpSpPr>
          <p:grpSpPr bwMode="auto">
            <a:xfrm>
              <a:off x="6808788" y="3354388"/>
              <a:ext cx="936625" cy="395287"/>
              <a:chOff x="4289" y="1617"/>
              <a:chExt cx="590" cy="249"/>
            </a:xfrm>
          </p:grpSpPr>
          <p:sp>
            <p:nvSpPr>
              <p:cNvPr id="6200" name="Rectangle 77"/>
              <p:cNvSpPr>
                <a:spLocks noChangeArrowheads="1"/>
              </p:cNvSpPr>
              <p:nvPr/>
            </p:nvSpPr>
            <p:spPr bwMode="auto">
              <a:xfrm>
                <a:off x="4289" y="1617"/>
                <a:ext cx="317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200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3</a:t>
                </a:r>
              </a:p>
            </p:txBody>
          </p:sp>
          <p:sp>
            <p:nvSpPr>
              <p:cNvPr id="6201" name="Rectangle 78"/>
              <p:cNvSpPr>
                <a:spLocks noChangeArrowheads="1"/>
              </p:cNvSpPr>
              <p:nvPr/>
            </p:nvSpPr>
            <p:spPr bwMode="auto">
              <a:xfrm>
                <a:off x="4607" y="1617"/>
                <a:ext cx="272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200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∧</a:t>
                </a:r>
              </a:p>
            </p:txBody>
          </p:sp>
        </p:grpSp>
        <p:sp>
          <p:nvSpPr>
            <p:cNvPr id="6185" name="Line 79"/>
            <p:cNvSpPr>
              <a:spLocks noChangeShapeType="1"/>
            </p:cNvSpPr>
            <p:nvPr/>
          </p:nvSpPr>
          <p:spPr bwMode="auto">
            <a:xfrm>
              <a:off x="3995738" y="3570288"/>
              <a:ext cx="576262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triangle" w="med" len="lg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86" name="Line 80"/>
            <p:cNvSpPr>
              <a:spLocks noChangeShapeType="1"/>
            </p:cNvSpPr>
            <p:nvPr/>
          </p:nvSpPr>
          <p:spPr bwMode="auto">
            <a:xfrm>
              <a:off x="5338763" y="3560763"/>
              <a:ext cx="360362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triangle" w="med" len="lg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87" name="Line 81"/>
            <p:cNvSpPr>
              <a:spLocks noChangeShapeType="1"/>
            </p:cNvSpPr>
            <p:nvPr/>
          </p:nvSpPr>
          <p:spPr bwMode="auto">
            <a:xfrm>
              <a:off x="6461125" y="3570288"/>
              <a:ext cx="360363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triangle" w="med" len="lg"/>
            </a:ln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23" name="Group 109"/>
            <p:cNvGrpSpPr>
              <a:grpSpLocks/>
            </p:cNvGrpSpPr>
            <p:nvPr/>
          </p:nvGrpSpPr>
          <p:grpSpPr bwMode="auto">
            <a:xfrm>
              <a:off x="7956550" y="2847975"/>
              <a:ext cx="936625" cy="395288"/>
              <a:chOff x="5012" y="1298"/>
              <a:chExt cx="590" cy="249"/>
            </a:xfrm>
          </p:grpSpPr>
          <p:sp>
            <p:nvSpPr>
              <p:cNvPr id="6198" name="Rectangle 82"/>
              <p:cNvSpPr>
                <a:spLocks noChangeArrowheads="1"/>
              </p:cNvSpPr>
              <p:nvPr/>
            </p:nvSpPr>
            <p:spPr bwMode="auto">
              <a:xfrm>
                <a:off x="5012" y="1298"/>
                <a:ext cx="317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2000" dirty="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4</a:t>
                </a:r>
              </a:p>
            </p:txBody>
          </p:sp>
          <p:sp>
            <p:nvSpPr>
              <p:cNvPr id="6199" name="Rectangle 83"/>
              <p:cNvSpPr>
                <a:spLocks noChangeArrowheads="1"/>
              </p:cNvSpPr>
              <p:nvPr/>
            </p:nvSpPr>
            <p:spPr bwMode="auto">
              <a:xfrm>
                <a:off x="5330" y="1298"/>
                <a:ext cx="272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200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∧</a:t>
                </a:r>
              </a:p>
            </p:txBody>
          </p:sp>
        </p:grpSp>
        <p:sp>
          <p:nvSpPr>
            <p:cNvPr id="6189" name="Line 84"/>
            <p:cNvSpPr>
              <a:spLocks noChangeShapeType="1"/>
            </p:cNvSpPr>
            <p:nvPr/>
          </p:nvSpPr>
          <p:spPr bwMode="auto">
            <a:xfrm>
              <a:off x="7608888" y="3063875"/>
              <a:ext cx="360362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triangle" w="med" len="lg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6190" name="Text Box 85"/>
          <p:cNvSpPr txBox="1">
            <a:spLocks noChangeArrowheads="1"/>
          </p:cNvSpPr>
          <p:nvPr/>
        </p:nvSpPr>
        <p:spPr bwMode="auto">
          <a:xfrm>
            <a:off x="3286116" y="3857628"/>
            <a:ext cx="2376488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1" dirty="0">
                <a:solidFill>
                  <a:srgbClr val="CC00CC"/>
                </a:solidFill>
                <a:ea typeface="楷体" pitchFamily="49" charset="-122"/>
                <a:cs typeface="Times New Roman" pitchFamily="18" charset="0"/>
              </a:rPr>
              <a:t>v</a:t>
            </a:r>
            <a:r>
              <a:rPr lang="en-US" altLang="zh-CN" dirty="0">
                <a:solidFill>
                  <a:srgbClr val="CC00CC"/>
                </a:solidFill>
                <a:ea typeface="楷体" pitchFamily="49" charset="-122"/>
                <a:cs typeface="Times New Roman" pitchFamily="18" charset="0"/>
              </a:rPr>
              <a:t>=2</a:t>
            </a:r>
            <a:r>
              <a:rPr lang="zh-CN" altLang="en-US" dirty="0">
                <a:solidFill>
                  <a:srgbClr val="CC00CC"/>
                </a:solidFill>
                <a:ea typeface="楷体" pitchFamily="49" charset="-122"/>
                <a:cs typeface="Times New Roman" pitchFamily="18" charset="0"/>
              </a:rPr>
              <a:t>的</a:t>
            </a:r>
            <a:r>
              <a:rPr lang="en-US" altLang="zh-CN" dirty="0" err="1">
                <a:solidFill>
                  <a:srgbClr val="CC00CC"/>
                </a:solidFill>
                <a:ea typeface="楷体" pitchFamily="49" charset="-122"/>
                <a:cs typeface="Times New Roman" pitchFamily="18" charset="0"/>
              </a:rPr>
              <a:t>DFS</a:t>
            </a:r>
            <a:r>
              <a:rPr lang="zh-CN" altLang="en-US" dirty="0">
                <a:solidFill>
                  <a:srgbClr val="CC00CC"/>
                </a:solidFill>
                <a:ea typeface="楷体" pitchFamily="49" charset="-122"/>
                <a:cs typeface="Times New Roman" pitchFamily="18" charset="0"/>
              </a:rPr>
              <a:t>序列：</a:t>
            </a:r>
          </a:p>
        </p:txBody>
      </p:sp>
      <p:sp>
        <p:nvSpPr>
          <p:cNvPr id="33878" name="Text Box 86"/>
          <p:cNvSpPr txBox="1">
            <a:spLocks noChangeArrowheads="1"/>
          </p:cNvSpPr>
          <p:nvPr/>
        </p:nvSpPr>
        <p:spPr bwMode="auto">
          <a:xfrm>
            <a:off x="4046555" y="4357694"/>
            <a:ext cx="288925" cy="36512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/>
              <a:t>2</a:t>
            </a:r>
          </a:p>
        </p:txBody>
      </p:sp>
      <p:sp>
        <p:nvSpPr>
          <p:cNvPr id="33879" name="Text Box 87"/>
          <p:cNvSpPr txBox="1">
            <a:spLocks noChangeArrowheads="1"/>
          </p:cNvSpPr>
          <p:nvPr/>
        </p:nvSpPr>
        <p:spPr bwMode="auto">
          <a:xfrm>
            <a:off x="4765693" y="4357694"/>
            <a:ext cx="288925" cy="36512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/>
              <a:t>1</a:t>
            </a:r>
          </a:p>
        </p:txBody>
      </p:sp>
      <p:sp>
        <p:nvSpPr>
          <p:cNvPr id="33880" name="Text Box 88"/>
          <p:cNvSpPr txBox="1">
            <a:spLocks noChangeArrowheads="1"/>
          </p:cNvSpPr>
          <p:nvPr/>
        </p:nvSpPr>
        <p:spPr bwMode="auto">
          <a:xfrm>
            <a:off x="5414980" y="4357694"/>
            <a:ext cx="288925" cy="36512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/>
              <a:t>0</a:t>
            </a:r>
          </a:p>
        </p:txBody>
      </p:sp>
      <p:sp>
        <p:nvSpPr>
          <p:cNvPr id="33881" name="Text Box 89"/>
          <p:cNvSpPr txBox="1">
            <a:spLocks noChangeArrowheads="1"/>
          </p:cNvSpPr>
          <p:nvPr/>
        </p:nvSpPr>
        <p:spPr bwMode="auto">
          <a:xfrm>
            <a:off x="6134118" y="4357694"/>
            <a:ext cx="288925" cy="36512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/>
              <a:t>3</a:t>
            </a:r>
          </a:p>
        </p:txBody>
      </p:sp>
      <p:sp>
        <p:nvSpPr>
          <p:cNvPr id="33882" name="Text Box 90"/>
          <p:cNvSpPr txBox="1">
            <a:spLocks noChangeArrowheads="1"/>
          </p:cNvSpPr>
          <p:nvPr/>
        </p:nvSpPr>
        <p:spPr bwMode="auto">
          <a:xfrm>
            <a:off x="6783405" y="4357694"/>
            <a:ext cx="288925" cy="36512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4</a:t>
            </a:r>
          </a:p>
        </p:txBody>
      </p:sp>
      <p:sp>
        <p:nvSpPr>
          <p:cNvPr id="33883" name="Text Box 91"/>
          <p:cNvSpPr txBox="1">
            <a:spLocks noChangeArrowheads="1"/>
          </p:cNvSpPr>
          <p:nvPr/>
        </p:nvSpPr>
        <p:spPr bwMode="auto">
          <a:xfrm>
            <a:off x="3357554" y="4857760"/>
            <a:ext cx="2376487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遍历过程结束</a:t>
            </a:r>
          </a:p>
        </p:txBody>
      </p:sp>
      <p:sp>
        <p:nvSpPr>
          <p:cNvPr id="6197" name="Text Box 113"/>
          <p:cNvSpPr txBox="1">
            <a:spLocks noChangeArrowheads="1"/>
          </p:cNvSpPr>
          <p:nvPr/>
        </p:nvSpPr>
        <p:spPr bwMode="auto">
          <a:xfrm>
            <a:off x="214282" y="114280"/>
            <a:ext cx="3819522" cy="457200"/>
          </a:xfrm>
          <a:prstGeom prst="rect">
            <a:avLst/>
          </a:prstGeom>
          <a:solidFill>
            <a:srgbClr val="339933"/>
          </a:solidFill>
          <a:ln w="28575" algn="ctr">
            <a:noFill/>
            <a:miter lim="800000"/>
            <a:headEnd/>
            <a:tailEnd type="none" w="med" len="lg"/>
          </a:ln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ea typeface="楷体" pitchFamily="49" charset="-122"/>
                <a:cs typeface="Times New Roman" pitchFamily="18" charset="0"/>
              </a:rPr>
              <a:t>深度优先</a:t>
            </a:r>
            <a:r>
              <a:rPr lang="zh-CN" altLang="en-US" dirty="0" smtClean="0">
                <a:solidFill>
                  <a:schemeClr val="bg1"/>
                </a:solidFill>
                <a:ea typeface="楷体" pitchFamily="49" charset="-122"/>
                <a:cs typeface="Times New Roman" pitchFamily="18" charset="0"/>
              </a:rPr>
              <a:t>遍历过程演示</a:t>
            </a:r>
            <a:endParaRPr lang="zh-CN" altLang="en-US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12" name="Freeform 12"/>
          <p:cNvSpPr>
            <a:spLocks/>
          </p:cNvSpPr>
          <p:nvPr/>
        </p:nvSpPr>
        <p:spPr bwMode="auto">
          <a:xfrm>
            <a:off x="617510" y="3857628"/>
            <a:ext cx="630238" cy="588963"/>
          </a:xfrm>
          <a:custGeom>
            <a:avLst/>
            <a:gdLst>
              <a:gd name="T0" fmla="*/ 0 w 397"/>
              <a:gd name="T1" fmla="*/ 371 h 371"/>
              <a:gd name="T2" fmla="*/ 397 w 397"/>
              <a:gd name="T3" fmla="*/ 0 h 371"/>
              <a:gd name="T4" fmla="*/ 0 60000 65536"/>
              <a:gd name="T5" fmla="*/ 0 60000 65536"/>
              <a:gd name="T6" fmla="*/ 0 w 397"/>
              <a:gd name="T7" fmla="*/ 0 h 371"/>
              <a:gd name="T8" fmla="*/ 397 w 397"/>
              <a:gd name="T9" fmla="*/ 371 h 37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97" h="371">
                <a:moveTo>
                  <a:pt x="0" y="371"/>
                </a:moveTo>
                <a:lnTo>
                  <a:pt x="397" y="0"/>
                </a:lnTo>
              </a:path>
            </a:pathLst>
          </a:custGeom>
          <a:noFill/>
          <a:ln w="28575">
            <a:solidFill>
              <a:srgbClr val="FF00FF"/>
            </a:solidFill>
            <a:round/>
            <a:headEnd/>
            <a:tailEnd type="arrow" w="med" len="lg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13" name="Line 17"/>
          <p:cNvSpPr>
            <a:spLocks noChangeShapeType="1"/>
          </p:cNvSpPr>
          <p:nvPr/>
        </p:nvSpPr>
        <p:spPr bwMode="auto">
          <a:xfrm>
            <a:off x="1785918" y="3870328"/>
            <a:ext cx="647700" cy="576263"/>
          </a:xfrm>
          <a:prstGeom prst="line">
            <a:avLst/>
          </a:prstGeom>
          <a:noFill/>
          <a:ln w="28575">
            <a:solidFill>
              <a:srgbClr val="FF00FF"/>
            </a:solidFill>
            <a:round/>
            <a:headEnd/>
            <a:tailEnd type="arrow" w="med" len="lg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14" name="Line 14"/>
          <p:cNvSpPr>
            <a:spLocks noChangeShapeType="1"/>
          </p:cNvSpPr>
          <p:nvPr/>
        </p:nvSpPr>
        <p:spPr bwMode="auto">
          <a:xfrm>
            <a:off x="1760518" y="4643446"/>
            <a:ext cx="503238" cy="0"/>
          </a:xfrm>
          <a:prstGeom prst="line">
            <a:avLst/>
          </a:prstGeom>
          <a:noFill/>
          <a:ln w="28575">
            <a:solidFill>
              <a:srgbClr val="FF00FF"/>
            </a:solidFill>
            <a:round/>
            <a:headEnd type="arrow"/>
            <a:tailEnd type="none" w="med" len="lg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15" name="Line 19"/>
          <p:cNvSpPr>
            <a:spLocks noChangeShapeType="1"/>
          </p:cNvSpPr>
          <p:nvPr/>
        </p:nvSpPr>
        <p:spPr bwMode="auto">
          <a:xfrm>
            <a:off x="1584304" y="4962536"/>
            <a:ext cx="0" cy="431800"/>
          </a:xfrm>
          <a:prstGeom prst="line">
            <a:avLst/>
          </a:prstGeom>
          <a:noFill/>
          <a:ln w="28575">
            <a:solidFill>
              <a:srgbClr val="FF00FF"/>
            </a:solidFill>
            <a:round/>
            <a:headEnd/>
            <a:tailEnd type="arrow" w="med" len="lg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16" name="Line 19"/>
          <p:cNvSpPr>
            <a:spLocks noChangeShapeType="1"/>
          </p:cNvSpPr>
          <p:nvPr/>
        </p:nvSpPr>
        <p:spPr bwMode="auto">
          <a:xfrm>
            <a:off x="1441428" y="4949836"/>
            <a:ext cx="0" cy="431800"/>
          </a:xfrm>
          <a:prstGeom prst="line">
            <a:avLst/>
          </a:prstGeom>
          <a:noFill/>
          <a:ln w="28575">
            <a:solidFill>
              <a:srgbClr val="FF0000"/>
            </a:solidFill>
            <a:prstDash val="sysDash"/>
            <a:round/>
            <a:headEnd type="arrow"/>
            <a:tailEnd type="none" w="med" len="lg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17" name="Line 14"/>
          <p:cNvSpPr>
            <a:spLocks noChangeShapeType="1"/>
          </p:cNvSpPr>
          <p:nvPr/>
        </p:nvSpPr>
        <p:spPr bwMode="auto">
          <a:xfrm>
            <a:off x="1731946" y="4799022"/>
            <a:ext cx="503238" cy="0"/>
          </a:xfrm>
          <a:prstGeom prst="line">
            <a:avLst/>
          </a:prstGeom>
          <a:noFill/>
          <a:ln w="28575">
            <a:solidFill>
              <a:srgbClr val="FF0000"/>
            </a:solidFill>
            <a:prstDash val="sysDash"/>
            <a:round/>
            <a:headEnd/>
            <a:tailEnd type="arrow" w="med" len="lg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18" name="Line 17"/>
          <p:cNvSpPr>
            <a:spLocks noChangeShapeType="1"/>
          </p:cNvSpPr>
          <p:nvPr/>
        </p:nvSpPr>
        <p:spPr bwMode="auto">
          <a:xfrm>
            <a:off x="1701780" y="4038605"/>
            <a:ext cx="584204" cy="533404"/>
          </a:xfrm>
          <a:prstGeom prst="line">
            <a:avLst/>
          </a:prstGeom>
          <a:noFill/>
          <a:ln w="28575">
            <a:solidFill>
              <a:srgbClr val="FF0000"/>
            </a:solidFill>
            <a:prstDash val="sysDash"/>
            <a:round/>
            <a:headEnd type="arrow"/>
            <a:tailEnd type="none" w="med" len="lg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19" name="Freeform 12"/>
          <p:cNvSpPr>
            <a:spLocks/>
          </p:cNvSpPr>
          <p:nvPr/>
        </p:nvSpPr>
        <p:spPr bwMode="auto">
          <a:xfrm>
            <a:off x="709586" y="4000504"/>
            <a:ext cx="630238" cy="588963"/>
          </a:xfrm>
          <a:custGeom>
            <a:avLst/>
            <a:gdLst>
              <a:gd name="T0" fmla="*/ 0 w 397"/>
              <a:gd name="T1" fmla="*/ 371 h 371"/>
              <a:gd name="T2" fmla="*/ 397 w 397"/>
              <a:gd name="T3" fmla="*/ 0 h 371"/>
              <a:gd name="T4" fmla="*/ 0 60000 65536"/>
              <a:gd name="T5" fmla="*/ 0 60000 65536"/>
              <a:gd name="T6" fmla="*/ 0 w 397"/>
              <a:gd name="T7" fmla="*/ 0 h 371"/>
              <a:gd name="T8" fmla="*/ 397 w 397"/>
              <a:gd name="T9" fmla="*/ 371 h 37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97" h="371">
                <a:moveTo>
                  <a:pt x="0" y="371"/>
                </a:moveTo>
                <a:lnTo>
                  <a:pt x="397" y="0"/>
                </a:lnTo>
              </a:path>
            </a:pathLst>
          </a:custGeom>
          <a:noFill/>
          <a:ln w="28575">
            <a:solidFill>
              <a:srgbClr val="FF0000"/>
            </a:solidFill>
            <a:prstDash val="sysDash"/>
            <a:round/>
            <a:headEnd type="arrow"/>
            <a:tailEnd type="none" w="med" len="lg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20" name="Oval 7"/>
          <p:cNvSpPr>
            <a:spLocks noChangeArrowheads="1"/>
          </p:cNvSpPr>
          <p:nvPr/>
        </p:nvSpPr>
        <p:spPr bwMode="auto">
          <a:xfrm>
            <a:off x="1289036" y="4506914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121" name="Oval 8"/>
          <p:cNvSpPr>
            <a:spLocks noChangeArrowheads="1"/>
          </p:cNvSpPr>
          <p:nvPr/>
        </p:nvSpPr>
        <p:spPr bwMode="auto">
          <a:xfrm>
            <a:off x="352411" y="4506914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122" name="Oval 9"/>
          <p:cNvSpPr>
            <a:spLocks noChangeArrowheads="1"/>
          </p:cNvSpPr>
          <p:nvPr/>
        </p:nvSpPr>
        <p:spPr bwMode="auto">
          <a:xfrm>
            <a:off x="2224074" y="4506914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123" name="Oval 10"/>
          <p:cNvSpPr>
            <a:spLocks noChangeArrowheads="1"/>
          </p:cNvSpPr>
          <p:nvPr/>
        </p:nvSpPr>
        <p:spPr bwMode="auto">
          <a:xfrm>
            <a:off x="1289036" y="3643314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124" name="Oval 11"/>
          <p:cNvSpPr>
            <a:spLocks noChangeArrowheads="1"/>
          </p:cNvSpPr>
          <p:nvPr/>
        </p:nvSpPr>
        <p:spPr bwMode="auto">
          <a:xfrm>
            <a:off x="1289036" y="5370514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grpSp>
        <p:nvGrpSpPr>
          <p:cNvPr id="127" name="组合 126"/>
          <p:cNvGrpSpPr/>
          <p:nvPr/>
        </p:nvGrpSpPr>
        <p:grpSpPr>
          <a:xfrm>
            <a:off x="2214546" y="5286388"/>
            <a:ext cx="6357982" cy="747417"/>
            <a:chOff x="2214546" y="5286388"/>
            <a:chExt cx="6357982" cy="747417"/>
          </a:xfrm>
        </p:grpSpPr>
        <p:sp>
          <p:nvSpPr>
            <p:cNvPr id="125" name="TextBox 124"/>
            <p:cNvSpPr txBox="1"/>
            <p:nvPr/>
          </p:nvSpPr>
          <p:spPr>
            <a:xfrm>
              <a:off x="2214546" y="5572140"/>
              <a:ext cx="63579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mtClean="0">
                  <a:solidFill>
                    <a:srgbClr val="FF0000"/>
                  </a:solidFill>
                  <a:ea typeface="楷体" pitchFamily="49" charset="-122"/>
                  <a:cs typeface="Times New Roman" pitchFamily="18" charset="0"/>
                </a:rPr>
                <a:t>DFS</a:t>
              </a:r>
              <a:r>
                <a:rPr lang="zh-CN" altLang="en-US" smtClean="0">
                  <a:solidFill>
                    <a:srgbClr val="FF0000"/>
                  </a:solidFill>
                  <a:ea typeface="楷体" pitchFamily="49" charset="-122"/>
                  <a:cs typeface="Times New Roman" pitchFamily="18" charset="0"/>
                </a:rPr>
                <a:t>思路：</a:t>
              </a:r>
              <a:r>
                <a:rPr lang="zh-CN" altLang="en-US" smtClean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距离初始顶点</a:t>
              </a:r>
              <a:r>
                <a:rPr lang="zh-CN" altLang="en-US" smtClean="0">
                  <a:solidFill>
                    <a:srgbClr val="FF00FF"/>
                  </a:solidFill>
                  <a:latin typeface="楷体" pitchFamily="49" charset="-122"/>
                  <a:ea typeface="楷体" pitchFamily="49" charset="-122"/>
                </a:rPr>
                <a:t>越远越优先</a:t>
              </a:r>
              <a:r>
                <a:rPr lang="zh-CN" altLang="en-US" smtClean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访问！</a:t>
              </a:r>
              <a:endParaRPr lang="zh-CN" altLang="en-US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126" name="下箭头 125"/>
            <p:cNvSpPr/>
            <p:nvPr/>
          </p:nvSpPr>
          <p:spPr>
            <a:xfrm>
              <a:off x="4572000" y="5286388"/>
              <a:ext cx="142876" cy="285752"/>
            </a:xfrm>
            <a:prstGeom prst="downArrow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8" name="左弧形箭头 127"/>
          <p:cNvSpPr/>
          <p:nvPr/>
        </p:nvSpPr>
        <p:spPr>
          <a:xfrm>
            <a:off x="428596" y="3357562"/>
            <a:ext cx="285752" cy="642942"/>
          </a:xfrm>
          <a:prstGeom prst="curved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9" name="灯片编号占位符 1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6CB040-9A46-40CF-AB14-00FF7AC1F6CF}" type="slidenum">
              <a:rPr lang="en-US" altLang="zh-CN" smtClean="0"/>
              <a:pPr>
                <a:defRPr/>
              </a:pPr>
              <a:t>7</a:t>
            </a:fld>
            <a:r>
              <a:rPr lang="en-US" altLang="zh-CN" smtClean="0"/>
              <a:t>/21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78" grpId="0"/>
      <p:bldP spid="33879" grpId="0"/>
      <p:bldP spid="33880" grpId="0"/>
      <p:bldP spid="33881" grpId="0"/>
      <p:bldP spid="33882" grpId="0"/>
      <p:bldP spid="33883" grpId="0"/>
      <p:bldP spid="112" grpId="0" animBg="1"/>
      <p:bldP spid="113" grpId="0" animBg="1"/>
      <p:bldP spid="114" grpId="0" animBg="1"/>
      <p:bldP spid="115" grpId="0" animBg="1"/>
      <p:bldP spid="116" grpId="0" animBg="1"/>
      <p:bldP spid="117" grpId="0" animBg="1"/>
      <p:bldP spid="118" grpId="0" animBg="1"/>
      <p:bldP spid="119" grpId="0" animBg="1"/>
      <p:bldP spid="120" grpId="0" animBg="1"/>
      <p:bldP spid="121" grpId="0" animBg="1"/>
      <p:bldP spid="122" grpId="0" animBg="1"/>
      <p:bldP spid="123" grpId="0" animBg="1"/>
      <p:bldP spid="12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4"/>
          <p:cNvSpPr txBox="1">
            <a:spLocks noChangeArrowheads="1"/>
          </p:cNvSpPr>
          <p:nvPr/>
        </p:nvSpPr>
        <p:spPr bwMode="auto">
          <a:xfrm>
            <a:off x="539750" y="2636838"/>
            <a:ext cx="7920038" cy="1286845"/>
          </a:xfrm>
          <a:prstGeom prst="rect">
            <a:avLst/>
          </a:prstGeom>
          <a:ln>
            <a:headEnd/>
            <a:tailEnd type="none" w="med" len="lg"/>
          </a:ln>
          <a:scene3d>
            <a:camera prst="perspectiveAbove"/>
            <a:lightRig rig="threePt" dir="t"/>
          </a:scene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tIns="180000" bIns="180000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思考题：</a:t>
            </a:r>
          </a:p>
          <a:p>
            <a:pPr algn="l">
              <a:spcBef>
                <a:spcPct val="50000"/>
              </a:spcBef>
            </a:pPr>
            <a:r>
              <a:rPr lang="zh-CN" altLang="en-US" dirty="0">
                <a:ea typeface="楷体" pitchFamily="49" charset="-122"/>
                <a:cs typeface="Times New Roman" pitchFamily="18" charset="0"/>
              </a:rPr>
              <a:t>　　</a:t>
            </a:r>
            <a:r>
              <a:rPr lang="zh-CN" altLang="en-US" dirty="0">
                <a:solidFill>
                  <a:srgbClr val="00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用栈求解</a:t>
            </a:r>
            <a:r>
              <a:rPr lang="zh-CN" altLang="en-US">
                <a:solidFill>
                  <a:srgbClr val="00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迷宫</a:t>
            </a:r>
            <a:r>
              <a:rPr lang="zh-CN" altLang="en-US" smtClean="0">
                <a:solidFill>
                  <a:srgbClr val="00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问题，与</a:t>
            </a:r>
            <a:r>
              <a:rPr lang="en-US" altLang="zh-CN" dirty="0" err="1">
                <a:solidFill>
                  <a:srgbClr val="00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DFS</a:t>
            </a:r>
            <a:r>
              <a:rPr lang="zh-CN" altLang="en-US" dirty="0">
                <a:solidFill>
                  <a:srgbClr val="00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算法有什么关联？</a:t>
            </a:r>
          </a:p>
        </p:txBody>
      </p:sp>
      <p:pic>
        <p:nvPicPr>
          <p:cNvPr id="7171" name="Picture 6" descr="u=2369943057,1031413476&amp;fm=23&amp;gp=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1188" y="404813"/>
            <a:ext cx="19050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6CB040-9A46-40CF-AB14-00FF7AC1F6CF}" type="slidenum">
              <a:rPr lang="en-US" altLang="zh-CN" smtClean="0"/>
              <a:pPr>
                <a:defRPr/>
              </a:pPr>
              <a:t>8</a:t>
            </a:fld>
            <a:r>
              <a:rPr lang="en-US" altLang="zh-CN" smtClean="0"/>
              <a:t>/21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2" descr="羊皮纸"/>
          <p:cNvSpPr txBox="1">
            <a:spLocks noChangeArrowheads="1"/>
          </p:cNvSpPr>
          <p:nvPr/>
        </p:nvSpPr>
        <p:spPr bwMode="auto">
          <a:xfrm>
            <a:off x="785786" y="1571612"/>
            <a:ext cx="7667652" cy="2791121"/>
          </a:xfrm>
          <a:prstGeom prst="rect">
            <a:avLst/>
          </a:prstGeom>
          <a:ln>
            <a:headEnd/>
            <a:tailEnd/>
          </a:ln>
          <a:scene3d>
            <a:camera prst="perspectiveAbove"/>
            <a:lightRig rig="threePt" dir="t"/>
          </a:scene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tIns="108000" bIns="108000">
            <a:spAutoFit/>
          </a:bodyPr>
          <a:lstStyle/>
          <a:p>
            <a:pPr algn="just">
              <a:lnSpc>
                <a:spcPct val="110000"/>
              </a:lnSpc>
              <a:spcBef>
                <a:spcPct val="50000"/>
              </a:spcBef>
              <a:defRPr/>
            </a:pP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　　</a:t>
            </a:r>
            <a:r>
              <a:rPr kumimoji="1" lang="zh-CN" altLang="en-US" sz="2200" dirty="0">
                <a:solidFill>
                  <a:srgbClr val="00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（</a:t>
            </a:r>
            <a:r>
              <a:rPr kumimoji="1" lang="en-US" altLang="zh-CN" sz="2200" dirty="0">
                <a:solidFill>
                  <a:srgbClr val="00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zh-CN" altLang="en-US" sz="2200" dirty="0">
                <a:solidFill>
                  <a:srgbClr val="00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）访问初始</a:t>
            </a:r>
            <a:r>
              <a:rPr kumimoji="1" lang="zh-CN" altLang="en-US" sz="2200">
                <a:solidFill>
                  <a:srgbClr val="00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点</a:t>
            </a:r>
            <a:r>
              <a:rPr kumimoji="1" lang="en-US" altLang="zh-CN" sz="2200" i="1" smtClean="0">
                <a:solidFill>
                  <a:srgbClr val="00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</a:t>
            </a:r>
            <a:r>
              <a:rPr kumimoji="1" lang="zh-CN" altLang="en-US" sz="2200" smtClean="0">
                <a:solidFill>
                  <a:srgbClr val="00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，接着</a:t>
            </a:r>
            <a:r>
              <a:rPr kumimoji="1" lang="zh-CN" altLang="en-US" sz="2200" dirty="0">
                <a:solidFill>
                  <a:srgbClr val="00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访问</a:t>
            </a:r>
            <a:r>
              <a:rPr kumimoji="1" lang="en-US" altLang="zh-CN" sz="2200" i="1" dirty="0">
                <a:solidFill>
                  <a:srgbClr val="00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</a:t>
            </a:r>
            <a:r>
              <a:rPr kumimoji="1" lang="zh-CN" altLang="en-US" sz="2200" dirty="0">
                <a:solidFill>
                  <a:srgbClr val="00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的所有未被访问过的邻接</a:t>
            </a:r>
            <a:r>
              <a:rPr kumimoji="1" lang="zh-CN" altLang="en-US" sz="2200">
                <a:solidFill>
                  <a:srgbClr val="00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点</a:t>
            </a:r>
            <a:r>
              <a:rPr kumimoji="1" lang="en-US" altLang="zh-CN" sz="2200" i="1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</a:t>
            </a:r>
            <a:r>
              <a:rPr kumimoji="1" lang="en-US" altLang="zh-CN" sz="2200" baseline="-30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zh-CN" altLang="en-US" sz="22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200" i="1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</a:t>
            </a:r>
            <a:r>
              <a:rPr kumimoji="1" lang="en-US" altLang="zh-CN" sz="2200" baseline="-30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  <a:r>
              <a:rPr kumimoji="1" lang="zh-CN" altLang="en-US" sz="22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2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…</a:t>
            </a:r>
            <a:r>
              <a:rPr kumimoji="1" lang="zh-CN" altLang="en-US" sz="22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200" i="1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</a:t>
            </a:r>
            <a:r>
              <a:rPr kumimoji="1" lang="en-US" altLang="zh-CN" sz="2200" i="1" baseline="-30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</a:t>
            </a:r>
            <a:r>
              <a:rPr kumimoji="1" lang="zh-CN" altLang="en-US" sz="2200" dirty="0">
                <a:solidFill>
                  <a:srgbClr val="00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。</a:t>
            </a:r>
          </a:p>
          <a:p>
            <a:pPr algn="just">
              <a:lnSpc>
                <a:spcPct val="110000"/>
              </a:lnSpc>
              <a:spcBef>
                <a:spcPct val="50000"/>
              </a:spcBef>
              <a:defRPr/>
            </a:pPr>
            <a:r>
              <a:rPr kumimoji="1" lang="zh-CN" altLang="en-US" sz="2200" dirty="0">
                <a:solidFill>
                  <a:srgbClr val="00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　　（</a:t>
            </a:r>
            <a:r>
              <a:rPr kumimoji="1" lang="en-US" altLang="zh-CN" sz="2200" dirty="0">
                <a:solidFill>
                  <a:srgbClr val="00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  <a:r>
              <a:rPr kumimoji="1" lang="zh-CN" altLang="en-US" sz="2200" dirty="0">
                <a:solidFill>
                  <a:srgbClr val="00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）</a:t>
            </a:r>
            <a:r>
              <a:rPr kumimoji="1" lang="zh-CN" altLang="en-US" sz="2200">
                <a:solidFill>
                  <a:srgbClr val="00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按照</a:t>
            </a:r>
            <a:r>
              <a:rPr kumimoji="1" lang="en-US" altLang="zh-CN" sz="2200" i="1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</a:t>
            </a:r>
            <a:r>
              <a:rPr kumimoji="1" lang="en-US" altLang="zh-CN" sz="2200" baseline="-30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zh-CN" altLang="en-US" sz="22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200" i="1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</a:t>
            </a:r>
            <a:r>
              <a:rPr kumimoji="1" lang="en-US" altLang="zh-CN" sz="2200" baseline="-30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  <a:r>
              <a:rPr kumimoji="1" lang="zh-CN" altLang="en-US" sz="22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2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…</a:t>
            </a:r>
            <a:r>
              <a:rPr kumimoji="1" lang="zh-CN" altLang="en-US" sz="22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200" i="1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</a:t>
            </a:r>
            <a:r>
              <a:rPr kumimoji="1" lang="en-US" altLang="zh-CN" sz="2200" i="1" baseline="-30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</a:t>
            </a:r>
            <a:r>
              <a:rPr kumimoji="1" lang="zh-CN" altLang="en-US" sz="2200">
                <a:solidFill>
                  <a:srgbClr val="00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</a:t>
            </a:r>
            <a:r>
              <a:rPr kumimoji="1" lang="zh-CN" altLang="en-US" sz="2200" smtClean="0">
                <a:solidFill>
                  <a:srgbClr val="00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次序，访问</a:t>
            </a:r>
            <a:r>
              <a:rPr kumimoji="1" lang="zh-CN" altLang="en-US" sz="2200" dirty="0">
                <a:solidFill>
                  <a:srgbClr val="00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每一个顶点的所有未被访问过的邻接点。　　　</a:t>
            </a:r>
          </a:p>
          <a:p>
            <a:pPr algn="just">
              <a:lnSpc>
                <a:spcPct val="110000"/>
              </a:lnSpc>
              <a:spcBef>
                <a:spcPct val="50000"/>
              </a:spcBef>
              <a:defRPr/>
            </a:pPr>
            <a:r>
              <a:rPr kumimoji="1" lang="zh-CN" altLang="en-US" sz="2200" dirty="0">
                <a:solidFill>
                  <a:srgbClr val="00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　　（</a:t>
            </a:r>
            <a:r>
              <a:rPr kumimoji="1" lang="en-US" altLang="zh-CN" sz="2200" dirty="0">
                <a:solidFill>
                  <a:srgbClr val="00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3</a:t>
            </a:r>
            <a:r>
              <a:rPr kumimoji="1" lang="zh-CN" altLang="en-US" sz="2200" dirty="0">
                <a:solidFill>
                  <a:srgbClr val="00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）</a:t>
            </a:r>
            <a:r>
              <a:rPr kumimoji="1" lang="zh-CN" altLang="en-US" sz="2200">
                <a:solidFill>
                  <a:srgbClr val="00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依次</a:t>
            </a:r>
            <a:r>
              <a:rPr kumimoji="1" lang="zh-CN" altLang="en-US" sz="2200" smtClean="0">
                <a:solidFill>
                  <a:srgbClr val="00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类推，直到</a:t>
            </a:r>
            <a:r>
              <a:rPr kumimoji="1" lang="zh-CN" altLang="en-US" sz="2200" dirty="0">
                <a:solidFill>
                  <a:srgbClr val="00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图中所有和初始点</a:t>
            </a:r>
            <a:r>
              <a:rPr kumimoji="1" lang="en-US" altLang="zh-CN" sz="2200" i="1" dirty="0">
                <a:solidFill>
                  <a:srgbClr val="00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</a:t>
            </a:r>
            <a:r>
              <a:rPr kumimoji="1" lang="zh-CN" altLang="en-US" sz="2200" dirty="0">
                <a:solidFill>
                  <a:srgbClr val="00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有路径相通的顶点都被访问过为止。     </a:t>
            </a:r>
            <a:r>
              <a:rPr kumimoji="1" lang="zh-CN" altLang="en-US" sz="22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</a:t>
            </a:r>
          </a:p>
        </p:txBody>
      </p:sp>
      <p:sp>
        <p:nvSpPr>
          <p:cNvPr id="8197" name="Text Box 5" descr="再生纸"/>
          <p:cNvSpPr txBox="1">
            <a:spLocks noChangeArrowheads="1"/>
          </p:cNvSpPr>
          <p:nvPr/>
        </p:nvSpPr>
        <p:spPr bwMode="auto">
          <a:xfrm>
            <a:off x="571472" y="285728"/>
            <a:ext cx="4318001" cy="519112"/>
          </a:xfrm>
          <a:prstGeom prst="rect">
            <a:avLst/>
          </a:prstGeom>
          <a:ln>
            <a:noFill/>
            <a:headEnd/>
            <a:tailEnd type="none" w="med" len="lg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dirty="0">
                <a:solidFill>
                  <a:srgbClr val="FF3300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8.3.3 </a:t>
            </a:r>
            <a:r>
              <a:rPr kumimoji="1" lang="en-US" altLang="zh-CN" sz="2800" dirty="0" smtClean="0">
                <a:solidFill>
                  <a:srgbClr val="FF3300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  </a:t>
            </a:r>
            <a:r>
              <a:rPr kumimoji="1" lang="zh-CN" altLang="en-US" sz="2800" dirty="0">
                <a:solidFill>
                  <a:srgbClr val="FF3300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广度</a:t>
            </a:r>
            <a:r>
              <a:rPr kumimoji="1" lang="zh-CN" altLang="en-US" sz="2800" dirty="0" smtClean="0">
                <a:solidFill>
                  <a:srgbClr val="FF3300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优先遍历算法</a:t>
            </a:r>
            <a:endParaRPr lang="zh-CN" altLang="en-US" sz="2800" b="0" dirty="0">
              <a:solidFill>
                <a:schemeClr val="tx1"/>
              </a:solidFill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4348" y="1071546"/>
            <a:ext cx="4572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广度优先遍历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的过程：</a:t>
            </a:r>
            <a:endParaRPr lang="zh-CN" altLang="en-US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6CB040-9A46-40CF-AB14-00FF7AC1F6CF}" type="slidenum">
              <a:rPr lang="en-US" altLang="zh-CN" smtClean="0"/>
              <a:pPr>
                <a:defRPr/>
              </a:pPr>
              <a:t>9</a:t>
            </a:fld>
            <a:r>
              <a:rPr lang="en-US" altLang="zh-CN" smtClean="0"/>
              <a:t>/21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|0.5|2.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|0.5|2.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3072</TotalTime>
  <Words>850</Words>
  <Application>Microsoft PowerPoint</Application>
  <PresentationFormat>全屏显示(4:3)</PresentationFormat>
  <Paragraphs>277</Paragraphs>
  <Slides>21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2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lcb; wbh</dc:creator>
  <cp:lastModifiedBy>lenove</cp:lastModifiedBy>
  <cp:revision>1159</cp:revision>
  <dcterms:created xsi:type="dcterms:W3CDTF">2004-10-20T02:22:59Z</dcterms:created>
  <dcterms:modified xsi:type="dcterms:W3CDTF">2017-05-20T06:16:49Z</dcterms:modified>
</cp:coreProperties>
</file>