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23"/>
  </p:notesMasterIdLst>
  <p:sldIdLst>
    <p:sldId id="295" r:id="rId2"/>
    <p:sldId id="485" r:id="rId3"/>
    <p:sldId id="486" r:id="rId4"/>
    <p:sldId id="487" r:id="rId5"/>
    <p:sldId id="488" r:id="rId6"/>
    <p:sldId id="491" r:id="rId7"/>
    <p:sldId id="492" r:id="rId8"/>
    <p:sldId id="489" r:id="rId9"/>
    <p:sldId id="455" r:id="rId10"/>
    <p:sldId id="428" r:id="rId11"/>
    <p:sldId id="482" r:id="rId12"/>
    <p:sldId id="424" r:id="rId13"/>
    <p:sldId id="493" r:id="rId14"/>
    <p:sldId id="494" r:id="rId15"/>
    <p:sldId id="495" r:id="rId16"/>
    <p:sldId id="496" r:id="rId17"/>
    <p:sldId id="500" r:id="rId18"/>
    <p:sldId id="497" r:id="rId19"/>
    <p:sldId id="498" r:id="rId20"/>
    <p:sldId id="499" r:id="rId21"/>
    <p:sldId id="501" r:id="rId22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00FF"/>
    <a:srgbClr val="0000FF"/>
    <a:srgbClr val="669900"/>
    <a:srgbClr val="6600CC"/>
    <a:srgbClr val="000000"/>
    <a:srgbClr val="0033CC"/>
    <a:srgbClr val="FF3300"/>
    <a:srgbClr val="808000"/>
    <a:srgbClr val="33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47" autoAdjust="0"/>
    <p:restoredTop sz="94581" autoAdjust="0"/>
  </p:normalViewPr>
  <p:slideViewPr>
    <p:cSldViewPr>
      <p:cViewPr varScale="1">
        <p:scale>
          <a:sx n="60" d="100"/>
          <a:sy n="60" d="100"/>
        </p:scale>
        <p:origin x="-14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D6836A47-F2A7-406E-887D-DAE0E45A0A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0754-95A5-4CAA-868A-E72F053637E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8F08-44BF-4642-A499-5689B8C372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DFA0-0457-4024-9E69-BF8CD5EB98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12CA-D34A-40E3-AFE0-26915C4FE1F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E54D-1897-4669-84E7-A56C8EBBAB0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A6A8-3A22-4C70-A2DB-AF31AD5E89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21CE-6942-4A43-A0A0-A8C59F9560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4865-7BA5-48C5-94C2-CF738209C47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rgbClr val="FF0000"/>
                </a:solidFill>
              </a:defRPr>
            </a:lvl1pPr>
          </a:lstStyle>
          <a:p>
            <a:fld id="{36E68863-33C2-4D6D-B9FA-F4917E910219}" type="slidenum">
              <a:rPr lang="en-US" altLang="zh-CN" smtClean="0"/>
              <a:pPr/>
              <a:t>‹#›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99BF-7BD1-46F9-A3C3-BD773687F5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4371-229B-4F0D-9E69-97C7B50F0F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gif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357422" y="285728"/>
            <a:ext cx="3286148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章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-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小结（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</a:t>
            </a: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85786" y="1904990"/>
            <a:ext cx="857256" cy="852413"/>
            <a:chOff x="785786" y="1503812"/>
            <a:chExt cx="857256" cy="639310"/>
          </a:xfrm>
        </p:grpSpPr>
        <p:sp>
          <p:nvSpPr>
            <p:cNvPr id="8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1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643042" y="1995398"/>
            <a:ext cx="2714644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图的逻辑结构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2092276" y="2952747"/>
            <a:ext cx="3479856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  逻辑表示方式</a:t>
            </a:r>
            <a:endParaRPr lang="zh-CN" altLang="en-US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71670" y="3714752"/>
            <a:ext cx="66437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图形表示：直接用图表示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二元组表示：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G=(V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E)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为顶点集，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为边集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214414" y="781276"/>
            <a:ext cx="62151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假设图采用邻接矩阵表示。设计一个从顶点</a:t>
            </a:r>
            <a:r>
              <a:rPr lang="en-US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出发的深度优先遍历算法。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2739218" y="2762245"/>
            <a:ext cx="2059796" cy="1983331"/>
            <a:chOff x="3525036" y="1928808"/>
            <a:chExt cx="2059796" cy="1487498"/>
          </a:xfrm>
        </p:grpSpPr>
        <p:graphicFrame>
          <p:nvGraphicFramePr>
            <p:cNvPr id="19" name="对象 18"/>
            <p:cNvGraphicFramePr>
              <a:graphicFrameLocks noChangeAspect="1"/>
            </p:cNvGraphicFramePr>
            <p:nvPr/>
          </p:nvGraphicFramePr>
          <p:xfrm>
            <a:off x="4521200" y="2476500"/>
            <a:ext cx="101600" cy="190500"/>
          </p:xfrm>
          <a:graphic>
            <a:graphicData uri="http://schemas.openxmlformats.org/presentationml/2006/ole">
              <p:oleObj spid="_x0000_s1026" name="Equation" r:id="rId4" imgW="101520" imgH="190440" progId="">
                <p:embed/>
              </p:oleObj>
            </a:graphicData>
          </a:graphic>
        </p:graphicFrame>
        <p:sp>
          <p:nvSpPr>
            <p:cNvPr id="22" name="TextBox 21"/>
            <p:cNvSpPr txBox="1"/>
            <p:nvPr/>
          </p:nvSpPr>
          <p:spPr>
            <a:xfrm>
              <a:off x="3784832" y="1928808"/>
              <a:ext cx="1800000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800" dirty="0" smtClean="0"/>
                <a:t>0    </a:t>
              </a:r>
              <a:r>
                <a:rPr lang="en-US" altLang="zh-CN" sz="18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1800" dirty="0" smtClean="0"/>
                <a:t>    0    </a:t>
              </a:r>
              <a:r>
                <a:rPr lang="en-US" altLang="zh-CN" sz="18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1800" dirty="0" smtClean="0"/>
                <a:t>    </a:t>
              </a:r>
              <a:r>
                <a:rPr lang="en-US" altLang="zh-CN" sz="1800" dirty="0" smtClean="0">
                  <a:solidFill>
                    <a:srgbClr val="FF0000"/>
                  </a:solidFill>
                </a:rPr>
                <a:t>1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84832" y="2223313"/>
              <a:ext cx="1800000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800" dirty="0" smtClean="0"/>
                <a:t>1    0    </a:t>
              </a:r>
              <a:r>
                <a:rPr lang="en-US" altLang="zh-CN" sz="18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1800" dirty="0" smtClean="0"/>
                <a:t>    </a:t>
              </a:r>
              <a:r>
                <a:rPr lang="en-US" altLang="zh-CN" sz="18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1800" dirty="0" smtClean="0"/>
                <a:t>    0</a:t>
              </a:r>
              <a:endParaRPr lang="zh-CN" altLang="en-US" sz="1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84832" y="2535854"/>
              <a:ext cx="1800000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800" dirty="0" smtClean="0"/>
                <a:t>0    </a:t>
              </a:r>
              <a:r>
                <a:rPr lang="en-US" altLang="zh-CN" sz="18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1800" dirty="0" smtClean="0"/>
                <a:t>    0    </a:t>
              </a:r>
              <a:r>
                <a:rPr lang="en-US" altLang="zh-CN" sz="18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1800" dirty="0" smtClean="0"/>
                <a:t>    </a:t>
              </a:r>
              <a:r>
                <a:rPr lang="en-US" altLang="zh-CN" sz="1800" dirty="0" smtClean="0">
                  <a:solidFill>
                    <a:srgbClr val="FF0000"/>
                  </a:solidFill>
                </a:rPr>
                <a:t>1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84832" y="2808211"/>
              <a:ext cx="1800000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800" dirty="0" smtClean="0">
                  <a:solidFill>
                    <a:srgbClr val="FF0000"/>
                  </a:solidFill>
                </a:rPr>
                <a:t>1    1    1</a:t>
              </a:r>
              <a:r>
                <a:rPr lang="en-US" altLang="zh-CN" sz="1800" dirty="0" smtClean="0"/>
                <a:t>    0    </a:t>
              </a:r>
              <a:r>
                <a:rPr lang="en-US" altLang="zh-CN" sz="1800" dirty="0" smtClean="0">
                  <a:solidFill>
                    <a:srgbClr val="FF0000"/>
                  </a:solidFill>
                </a:rPr>
                <a:t>1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84832" y="3152007"/>
              <a:ext cx="1800000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8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1800" dirty="0" smtClean="0"/>
                <a:t>    0    </a:t>
              </a:r>
              <a:r>
                <a:rPr lang="en-US" altLang="zh-CN" sz="1800" dirty="0" smtClean="0">
                  <a:solidFill>
                    <a:srgbClr val="FF0000"/>
                  </a:solidFill>
                </a:rPr>
                <a:t>1    1</a:t>
              </a:r>
              <a:r>
                <a:rPr lang="en-US" altLang="zh-CN" sz="1800" dirty="0" smtClean="0"/>
                <a:t>    0</a:t>
              </a:r>
              <a:endParaRPr lang="zh-CN" altLang="en-US" sz="1800" dirty="0"/>
            </a:p>
          </p:txBody>
        </p:sp>
        <p:cxnSp>
          <p:nvCxnSpPr>
            <p:cNvPr id="27" name="直接连接符 26"/>
            <p:cNvCxnSpPr/>
            <p:nvPr/>
          </p:nvCxnSpPr>
          <p:spPr>
            <a:xfrm rot="5400000">
              <a:off x="2841830" y="2729937"/>
              <a:ext cx="1368000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3525830" y="2046284"/>
              <a:ext cx="142876" cy="893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3525830" y="3415413"/>
              <a:ext cx="142876" cy="893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4853176" y="2729937"/>
              <a:ext cx="1368000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5394300" y="2046284"/>
              <a:ext cx="142876" cy="893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5394300" y="3415413"/>
              <a:ext cx="142876" cy="893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2071670" y="3524252"/>
            <a:ext cx="428628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w</a:t>
            </a:r>
            <a:endParaRPr lang="zh-CN" altLang="en-US" sz="2000" i="1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 flipV="1">
            <a:off x="2500298" y="3748619"/>
            <a:ext cx="257176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571736" y="2012573"/>
            <a:ext cx="2786082" cy="443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找顶点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的相邻顶点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w</a:t>
            </a:r>
            <a:endParaRPr lang="zh-CN" altLang="en-US" sz="2200" i="1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5720" y="761982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10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047734"/>
            <a:ext cx="7643866" cy="306080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08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visited[MAXV];	 </a:t>
            </a:r>
            <a:r>
              <a:rPr 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全局变量，所有元素置初值</a:t>
            </a:r>
            <a:r>
              <a:rPr 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endParaRPr lang="zh-CN" altLang="en-US" sz="1800" smtClean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MDFS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(MGraph g，int v)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int w;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printf("%d  "，v);	  </a:t>
            </a:r>
            <a:r>
              <a:rPr 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访问顶点</a:t>
            </a:r>
            <a:r>
              <a:rPr 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endParaRPr lang="zh-CN" altLang="en-US" sz="1800" smtClean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visited[v]=1;		  </a:t>
            </a:r>
            <a:r>
              <a:rPr 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置访问标记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for (w=0;w&lt;g.n;w++)	  </a:t>
            </a:r>
            <a:r>
              <a:rPr 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找顶点</a:t>
            </a:r>
            <a:r>
              <a:rPr 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zh-CN" alt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的所有相邻点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if (g.edges[v][w]!=0 &amp;&amp; g.edges[v][w]!=INF &amp;&amp; visited[w]==0)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</a:t>
            </a:r>
            <a:r>
              <a:rPr lang="en-US" sz="18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MDFS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(g，w);  </a:t>
            </a:r>
            <a:r>
              <a:rPr 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找顶点</a:t>
            </a:r>
            <a:r>
              <a:rPr 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zh-CN" alt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的未访问过的相邻点</a:t>
            </a:r>
            <a:r>
              <a:rPr 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endParaRPr lang="zh-CN" altLang="en-US" sz="1800" smtClean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285729"/>
            <a:ext cx="2643206" cy="449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算法如下：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11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596" y="380979"/>
            <a:ext cx="4143404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 </a:t>
            </a:r>
            <a:r>
              <a:rPr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DFS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遍历算法应用示例</a:t>
            </a:r>
            <a:endParaRPr lang="zh-CN" altLang="en-US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85852" y="1142985"/>
            <a:ext cx="642942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图采用邻接表作为存储结构。对于一个无向连通图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，假设不知道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，设计一个算法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判断是否为一棵树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。若是树，返回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true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；否则返回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false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42976" y="2857497"/>
            <a:ext cx="671517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若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G-&gt;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=G-&gt;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 </a:t>
            </a:r>
            <a:r>
              <a:rPr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树图？但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G-&gt;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e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和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G-&gt;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未知！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  <a:sym typeface="Wingdings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对于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无向连通图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，采用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DFS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，访问的顶点数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vn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为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，试探的边数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en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恰好为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000496" y="4191007"/>
            <a:ext cx="2786082" cy="1620063"/>
            <a:chOff x="4000496" y="3143254"/>
            <a:chExt cx="2786082" cy="1215047"/>
          </a:xfrm>
        </p:grpSpPr>
        <p:sp>
          <p:nvSpPr>
            <p:cNvPr id="8" name="TextBox 7"/>
            <p:cNvSpPr txBox="1"/>
            <p:nvPr/>
          </p:nvSpPr>
          <p:spPr>
            <a:xfrm>
              <a:off x="4000496" y="4000510"/>
              <a:ext cx="1071570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一棵树</a:t>
              </a:r>
            </a:p>
          </p:txBody>
        </p:sp>
        <p:sp>
          <p:nvSpPr>
            <p:cNvPr id="9" name="下箭头 8"/>
            <p:cNvSpPr/>
            <p:nvPr/>
          </p:nvSpPr>
          <p:spPr>
            <a:xfrm>
              <a:off x="4500562" y="3143254"/>
              <a:ext cx="142876" cy="857256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14876" y="3214691"/>
              <a:ext cx="2071702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en/2=vn-1</a:t>
              </a:r>
            </a:p>
            <a:p>
              <a:pPr algn="l">
                <a:lnSpc>
                  <a:spcPts val="22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或者</a:t>
              </a:r>
              <a:r>
                <a:rPr lang="en-US" altLang="zh-CN" sz="18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en=2(vn-1)</a:t>
              </a:r>
              <a:endPara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1428736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12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571480"/>
            <a:ext cx="7000924" cy="405683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visited[MaxSize];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DFS2(ALGraph *G，int v，int &amp;vn，int &amp;en)</a:t>
            </a:r>
            <a:endParaRPr lang="zh-CN" altLang="en-US" sz="2000" smtClean="0">
              <a:solidFill>
                <a:srgbClr val="FF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ArcNode *p;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visited[v]=1;   vn++;	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遍历过的顶点数增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endParaRPr lang="zh-CN" altLang="en-US" sz="2000" smtClean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p=G-&gt;adjlist[v].firstarc;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while (p!=NULL) 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{      en++;		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试探过的边数增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endParaRPr lang="zh-CN" altLang="en-US" sz="2000" smtClean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if (visited[p-&gt;adjvex]==0)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</a:t>
            </a: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DFS2(G，p-&gt;adjvex，vn，en);</a:t>
            </a:r>
            <a:endParaRPr lang="zh-CN" altLang="en-US" sz="2000" smtClean="0">
              <a:solidFill>
                <a:srgbClr val="FF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p=p-&gt;nextarc;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13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71480"/>
            <a:ext cx="8143932" cy="395424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80000" bIns="180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 GIsTree(ALGraph *G)      //</a:t>
            </a:r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判断无向图</a:t>
            </a: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是否是一棵树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int vn=0，en=0，i;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for (i=0; i&lt;MaxSize; i++)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nb-NO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visited[i]=0;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nb-NO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nb-NO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DFS2(G，0，vn，en);</a:t>
            </a:r>
            <a:endParaRPr lang="zh-CN" altLang="en-US" sz="2000" smtClean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if (en==2*(vn-1))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 true;  </a:t>
            </a:r>
            <a:endParaRPr lang="zh-CN" altLang="en-US" sz="2000" smtClean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else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 false;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14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0100" y="783818"/>
            <a:ext cx="6572296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假设一个连通图采用邻接表作为存储结构。试设计一个算法，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判断其中是否存在回路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184731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71538" y="3396535"/>
            <a:ext cx="396000" cy="528000"/>
          </a:xfrm>
          <a:prstGeom prst="ellipse">
            <a:avLst/>
          </a:prstGeom>
          <a:ln>
            <a:tailEnd type="stealth" w="med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zh-CN" altLang="en-US" sz="20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643174" y="3396535"/>
            <a:ext cx="396000" cy="528000"/>
          </a:xfrm>
          <a:prstGeom prst="ellipse">
            <a:avLst/>
          </a:prstGeom>
          <a:ln>
            <a:tailEnd type="stealth" w="med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latin typeface="Times New Roman" pitchFamily="18" charset="0"/>
                <a:cs typeface="Times New Roman" pitchFamily="18" charset="0"/>
              </a:rPr>
              <a:t>w</a:t>
            </a:r>
            <a:endParaRPr lang="zh-CN" altLang="en-US" sz="20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176000" y="3396535"/>
            <a:ext cx="396000" cy="528000"/>
          </a:xfrm>
          <a:prstGeom prst="ellipse">
            <a:avLst/>
          </a:prstGeom>
          <a:ln>
            <a:tailEnd type="stealth" w="med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zh-CN" altLang="en-US" sz="20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1485896" y="3333749"/>
            <a:ext cx="1181100" cy="584200"/>
          </a:xfrm>
          <a:custGeom>
            <a:avLst/>
            <a:gdLst>
              <a:gd name="connsiteX0" fmla="*/ 0 w 1181100"/>
              <a:gd name="connsiteY0" fmla="*/ 270933 h 438150"/>
              <a:gd name="connsiteX1" fmla="*/ 228600 w 1181100"/>
              <a:gd name="connsiteY1" fmla="*/ 143933 h 438150"/>
              <a:gd name="connsiteX2" fmla="*/ 381000 w 1181100"/>
              <a:gd name="connsiteY2" fmla="*/ 4233 h 438150"/>
              <a:gd name="connsiteX3" fmla="*/ 622300 w 1181100"/>
              <a:gd name="connsiteY3" fmla="*/ 169333 h 438150"/>
              <a:gd name="connsiteX4" fmla="*/ 800100 w 1181100"/>
              <a:gd name="connsiteY4" fmla="*/ 410633 h 438150"/>
              <a:gd name="connsiteX5" fmla="*/ 1181100 w 1181100"/>
              <a:gd name="connsiteY5" fmla="*/ 334433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1100" h="438150">
                <a:moveTo>
                  <a:pt x="0" y="270933"/>
                </a:moveTo>
                <a:cubicBezTo>
                  <a:pt x="82550" y="229658"/>
                  <a:pt x="165100" y="188383"/>
                  <a:pt x="228600" y="143933"/>
                </a:cubicBezTo>
                <a:cubicBezTo>
                  <a:pt x="292100" y="99483"/>
                  <a:pt x="315383" y="0"/>
                  <a:pt x="381000" y="4233"/>
                </a:cubicBezTo>
                <a:cubicBezTo>
                  <a:pt x="446617" y="8466"/>
                  <a:pt x="552450" y="101600"/>
                  <a:pt x="622300" y="169333"/>
                </a:cubicBezTo>
                <a:cubicBezTo>
                  <a:pt x="692150" y="237066"/>
                  <a:pt x="706967" y="383116"/>
                  <a:pt x="800100" y="410633"/>
                </a:cubicBezTo>
                <a:cubicBezTo>
                  <a:pt x="893233" y="438150"/>
                  <a:pt x="1037166" y="386291"/>
                  <a:pt x="1181100" y="334433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022596" y="3805058"/>
            <a:ext cx="1168400" cy="448733"/>
          </a:xfrm>
          <a:custGeom>
            <a:avLst/>
            <a:gdLst>
              <a:gd name="connsiteX0" fmla="*/ 0 w 1168400"/>
              <a:gd name="connsiteY0" fmla="*/ 0 h 336550"/>
              <a:gd name="connsiteX1" fmla="*/ 241300 w 1168400"/>
              <a:gd name="connsiteY1" fmla="*/ 127000 h 336550"/>
              <a:gd name="connsiteX2" fmla="*/ 381000 w 1168400"/>
              <a:gd name="connsiteY2" fmla="*/ 279400 h 336550"/>
              <a:gd name="connsiteX3" fmla="*/ 596900 w 1168400"/>
              <a:gd name="connsiteY3" fmla="*/ 304800 h 336550"/>
              <a:gd name="connsiteX4" fmla="*/ 800100 w 1168400"/>
              <a:gd name="connsiteY4" fmla="*/ 88900 h 336550"/>
              <a:gd name="connsiteX5" fmla="*/ 1028700 w 1168400"/>
              <a:gd name="connsiteY5" fmla="*/ 241300 h 336550"/>
              <a:gd name="connsiteX6" fmla="*/ 1168400 w 1168400"/>
              <a:gd name="connsiteY6" fmla="*/ 7620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8400" h="336550">
                <a:moveTo>
                  <a:pt x="0" y="0"/>
                </a:moveTo>
                <a:cubicBezTo>
                  <a:pt x="88900" y="40216"/>
                  <a:pt x="177800" y="80433"/>
                  <a:pt x="241300" y="127000"/>
                </a:cubicBezTo>
                <a:cubicBezTo>
                  <a:pt x="304800" y="173567"/>
                  <a:pt x="321733" y="249767"/>
                  <a:pt x="381000" y="279400"/>
                </a:cubicBezTo>
                <a:cubicBezTo>
                  <a:pt x="440267" y="309033"/>
                  <a:pt x="527050" y="336550"/>
                  <a:pt x="596900" y="304800"/>
                </a:cubicBezTo>
                <a:cubicBezTo>
                  <a:pt x="666750" y="273050"/>
                  <a:pt x="728133" y="99483"/>
                  <a:pt x="800100" y="88900"/>
                </a:cubicBezTo>
                <a:cubicBezTo>
                  <a:pt x="872067" y="78317"/>
                  <a:pt x="967317" y="243417"/>
                  <a:pt x="1028700" y="241300"/>
                </a:cubicBezTo>
                <a:cubicBezTo>
                  <a:pt x="1090083" y="239183"/>
                  <a:pt x="1129241" y="157691"/>
                  <a:pt x="1168400" y="76200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2357422" y="4253792"/>
            <a:ext cx="3214710" cy="828260"/>
            <a:chOff x="2214546" y="3190344"/>
            <a:chExt cx="3214710" cy="621195"/>
          </a:xfrm>
        </p:grpSpPr>
        <p:sp>
          <p:nvSpPr>
            <p:cNvPr id="14" name="TextBox 13"/>
            <p:cNvSpPr txBox="1"/>
            <p:nvPr/>
          </p:nvSpPr>
          <p:spPr>
            <a:xfrm>
              <a:off x="2214546" y="3357568"/>
              <a:ext cx="3214710" cy="453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当</a:t>
              </a:r>
              <a:r>
                <a:rPr lang="en-US" sz="18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visited[</a:t>
              </a:r>
              <a:r>
                <a:rPr lang="en-US" sz="18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w</a:t>
              </a:r>
              <a:r>
                <a:rPr lang="en-US" sz="18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]=1</a:t>
              </a:r>
              <a:r>
                <a:rPr lang="zh-CN" altLang="en-US" sz="18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sz="18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visited[</a:t>
              </a:r>
              <a:r>
                <a:rPr lang="en-US" sz="18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sz="18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]=1</a:t>
              </a:r>
              <a:r>
                <a:rPr lang="zh-CN" altLang="en-US" sz="18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时表示顶点</a:t>
              </a:r>
              <a:r>
                <a:rPr lang="en-US" sz="18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w</a:t>
              </a:r>
              <a:r>
                <a:rPr lang="zh-CN" altLang="en-US" sz="18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到</a:t>
              </a:r>
              <a:r>
                <a:rPr lang="en-US" sz="18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zh-CN" altLang="en-US" sz="18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存在一条路径</a:t>
              </a:r>
            </a:p>
          </p:txBody>
        </p:sp>
        <p:cxnSp>
          <p:nvCxnSpPr>
            <p:cNvPr id="17" name="直接箭头连接符 16"/>
            <p:cNvCxnSpPr/>
            <p:nvPr/>
          </p:nvCxnSpPr>
          <p:spPr>
            <a:xfrm rot="16200000" flipV="1">
              <a:off x="3536149" y="3226063"/>
              <a:ext cx="214314" cy="14287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" name="直接箭头连接符 18"/>
          <p:cNvCxnSpPr/>
          <p:nvPr/>
        </p:nvCxnSpPr>
        <p:spPr>
          <a:xfrm rot="10800000" flipV="1">
            <a:off x="3022596" y="3636308"/>
            <a:ext cx="1153404" cy="0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2143108" y="2381243"/>
            <a:ext cx="3571900" cy="1143008"/>
            <a:chOff x="2000232" y="1785932"/>
            <a:chExt cx="3571900" cy="857256"/>
          </a:xfrm>
        </p:grpSpPr>
        <p:sp>
          <p:nvSpPr>
            <p:cNvPr id="15" name="TextBox 14"/>
            <p:cNvSpPr txBox="1"/>
            <p:nvPr/>
          </p:nvSpPr>
          <p:spPr>
            <a:xfrm>
              <a:off x="2000232" y="1785932"/>
              <a:ext cx="3571900" cy="453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若顶点</a:t>
              </a:r>
              <a:r>
                <a:rPr lang="en-US" sz="18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zh-CN" altLang="en-US" sz="18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有一个邻接点</a:t>
              </a:r>
              <a:r>
                <a:rPr lang="en-US" sz="18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w</a:t>
              </a:r>
              <a:r>
                <a:rPr lang="zh-CN" altLang="en-US" sz="18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，表示</a:t>
              </a:r>
              <a:r>
                <a:rPr lang="en-US" sz="18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zh-CN" altLang="en-US" sz="18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到</a:t>
              </a:r>
              <a:r>
                <a:rPr lang="en-US" sz="18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w</a:t>
              </a:r>
              <a:r>
                <a:rPr lang="zh-CN" altLang="en-US" sz="18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存在一条路径，从而构成回路</a:t>
              </a:r>
            </a:p>
          </p:txBody>
        </p:sp>
        <p:cxnSp>
          <p:nvCxnSpPr>
            <p:cNvPr id="21" name="直接箭头连接符 20"/>
            <p:cNvCxnSpPr/>
            <p:nvPr/>
          </p:nvCxnSpPr>
          <p:spPr>
            <a:xfrm rot="16200000" flipH="1">
              <a:off x="3250397" y="2464593"/>
              <a:ext cx="285752" cy="7143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4714876" y="3452012"/>
            <a:ext cx="1214446" cy="477054"/>
            <a:chOff x="4572000" y="2589012"/>
            <a:chExt cx="1214446" cy="357791"/>
          </a:xfrm>
        </p:grpSpPr>
        <p:sp>
          <p:nvSpPr>
            <p:cNvPr id="25" name="TextBox 24"/>
            <p:cNvSpPr txBox="1"/>
            <p:nvPr/>
          </p:nvSpPr>
          <p:spPr>
            <a:xfrm>
              <a:off x="5000628" y="2589012"/>
              <a:ext cx="785818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回路</a:t>
              </a:r>
            </a:p>
          </p:txBody>
        </p:sp>
        <p:sp>
          <p:nvSpPr>
            <p:cNvPr id="26" name="左箭头 25"/>
            <p:cNvSpPr/>
            <p:nvPr/>
          </p:nvSpPr>
          <p:spPr>
            <a:xfrm>
              <a:off x="4572000" y="2676526"/>
              <a:ext cx="285752" cy="214314"/>
            </a:xfrm>
            <a:prstGeom prst="leftArrow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761982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15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8" grpId="1" animBg="1"/>
      <p:bldP spid="12" grpId="0" animBg="1"/>
      <p:bldP spid="13" grpId="0" animBg="1"/>
      <p:bldP spid="1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285728"/>
            <a:ext cx="8001056" cy="467238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bIns="144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Cycle(ALGraph *G，int v，bool  &amp;has)</a:t>
            </a:r>
            <a:endParaRPr lang="zh-CN" altLang="en-US" sz="1800" smtClean="0">
              <a:solidFill>
                <a:srgbClr val="FF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//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调用时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has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置初值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false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ArcNode *p;	int w;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visited[v]=1;			</a:t>
            </a:r>
            <a:r>
              <a:rPr 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置已访问标记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p=G-&gt;adjlist[v].firstarc;	</a:t>
            </a:r>
            <a:r>
              <a:rPr 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</a:t>
            </a:r>
            <a:r>
              <a:rPr lang="zh-CN" alt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指向顶点</a:t>
            </a:r>
            <a:r>
              <a:rPr 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zh-CN" alt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的第一个邻接点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while (p!=NULL)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	w=p-&gt;adjvex;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if (visited[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]==0)		</a:t>
            </a:r>
            <a:r>
              <a:rPr 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若顶点</a:t>
            </a:r>
            <a:r>
              <a:rPr 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lang="zh-CN" alt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未访问</a:t>
            </a:r>
            <a:r>
              <a:rPr 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递归访问它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</a:t>
            </a:r>
            <a:r>
              <a:rPr lang="en-US" sz="18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Cycle(G，w，has);</a:t>
            </a:r>
            <a:endParaRPr lang="zh-CN" altLang="en-US" sz="1800" smtClean="0">
              <a:solidFill>
                <a:srgbClr val="FF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else			</a:t>
            </a:r>
            <a:r>
              <a:rPr 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又找到了已访问过的顶点说明有回路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has=true;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p=p-&gt;nextarc;		</a:t>
            </a:r>
            <a:r>
              <a:rPr 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找下一个邻接点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}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16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285728"/>
            <a:ext cx="8001056" cy="344128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bIns="144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 HasCycle(ALGraph *G)       </a:t>
            </a:r>
            <a:r>
              <a:rPr lang="en-US" sz="18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判断有向图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 sz="18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中是否有回路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bool has=false;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for (int i=0;i&lt;G-&gt;n;i++)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Cycle(G，i，has);</a:t>
            </a:r>
            <a:endParaRPr lang="zh-CN" altLang="en-US" sz="1800" smtClean="0">
              <a:solidFill>
                <a:srgbClr val="FF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if (has) return true;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return false;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17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2976" y="1333485"/>
            <a:ext cx="68580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假设图</a:t>
            </a:r>
            <a:r>
              <a:rPr lang="nb-NO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采用邻接表存储。设计一个算法，求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不带权无向连通图</a:t>
            </a:r>
            <a:r>
              <a:rPr 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中距离顶点</a:t>
            </a:r>
            <a:r>
              <a:rPr lang="en-US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最远的一个顶点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5786" y="380979"/>
            <a:ext cx="4071966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 </a:t>
            </a:r>
            <a:r>
              <a:rPr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BFS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遍历算法应用示例</a:t>
            </a:r>
            <a:endParaRPr lang="zh-CN" altLang="en-US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390760" y="4191006"/>
            <a:ext cx="432000" cy="432000"/>
          </a:xfrm>
          <a:prstGeom prst="ellipse">
            <a:avLst/>
          </a:prstGeom>
          <a:ln>
            <a:tailEnd type="stealth" w="med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zh-CN" altLang="en-US" sz="2000" i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90694" y="3616504"/>
            <a:ext cx="1418870" cy="1676576"/>
            <a:chOff x="3428992" y="2569502"/>
            <a:chExt cx="1418870" cy="1257432"/>
          </a:xfrm>
        </p:grpSpPr>
        <p:sp>
          <p:nvSpPr>
            <p:cNvPr id="9" name="椭圆 8"/>
            <p:cNvSpPr/>
            <p:nvPr/>
          </p:nvSpPr>
          <p:spPr>
            <a:xfrm>
              <a:off x="3571868" y="2714626"/>
              <a:ext cx="1071570" cy="1000132"/>
            </a:xfrm>
            <a:prstGeom prst="ellipse">
              <a:avLst/>
            </a:prstGeom>
            <a:ln w="28575">
              <a:solidFill>
                <a:srgbClr val="FF00FF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4487862" y="3046416"/>
              <a:ext cx="360000" cy="270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4023648" y="3556934"/>
              <a:ext cx="360000" cy="270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998248" y="2569502"/>
              <a:ext cx="360000" cy="270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428992" y="3071816"/>
              <a:ext cx="360000" cy="270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571604" y="3238499"/>
            <a:ext cx="2000264" cy="2381267"/>
            <a:chOff x="3109902" y="2285998"/>
            <a:chExt cx="2000264" cy="1785950"/>
          </a:xfrm>
        </p:grpSpPr>
        <p:sp>
          <p:nvSpPr>
            <p:cNvPr id="12" name="椭圆 11"/>
            <p:cNvSpPr/>
            <p:nvPr/>
          </p:nvSpPr>
          <p:spPr>
            <a:xfrm>
              <a:off x="3109902" y="2285998"/>
              <a:ext cx="2000264" cy="1785950"/>
            </a:xfrm>
            <a:prstGeom prst="ellipse">
              <a:avLst/>
            </a:prstGeom>
            <a:ln w="28575">
              <a:solidFill>
                <a:srgbClr val="FF00FF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286116" y="3687110"/>
              <a:ext cx="360000" cy="270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4714876" y="3569634"/>
              <a:ext cx="360000" cy="270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4641190" y="2357436"/>
              <a:ext cx="360000" cy="270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214678" y="2426626"/>
              <a:ext cx="360000" cy="270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929058" y="3238500"/>
            <a:ext cx="4929222" cy="1982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最外圈中的任何一个顶点是最远的顶点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342900" indent="-3429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BFS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遍历完毕，队列中最后一个出队且没有相邻访问顶点的顶点</a:t>
            </a:r>
            <a:r>
              <a:rPr lang="en-US" altLang="zh-CN" sz="22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属于该圈中的顶点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1428736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18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71480"/>
            <a:ext cx="7572428" cy="316339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bIns="144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Maxdist(ALGraph *G，int v)</a:t>
            </a:r>
            <a:endParaRPr lang="zh-CN" altLang="en-US" sz="2000" smtClean="0">
              <a:solidFill>
                <a:srgbClr val="FF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ArcNode *p;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int Qu[MAXV]，front=0，rear=0;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队列及队头、尾指针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int visited[MAXV]，i，j，k;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for (i=0;i&lt;G-&gt;n;i++)		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初始化访问标志数组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visited[i]=0;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rear++;Qu[rear]=v;		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进队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visited[v]=1;		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标记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已访问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19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380979"/>
            <a:ext cx="2428892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  逻辑特性</a:t>
            </a:r>
            <a:endParaRPr lang="zh-CN" altLang="en-US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1538" y="1238236"/>
            <a:ext cx="371477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顶点之间多对多关系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无向关系  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 无向图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  <a:sym typeface="Wingdings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有向关系  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 有向图</a:t>
            </a:r>
            <a:endParaRPr lang="zh-CN" altLang="en-US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28596" y="2952747"/>
            <a:ext cx="8429684" cy="3144073"/>
            <a:chOff x="428596" y="2428874"/>
            <a:chExt cx="8429684" cy="2358055"/>
          </a:xfrm>
        </p:grpSpPr>
        <p:sp>
          <p:nvSpPr>
            <p:cNvPr id="5" name="TextBox 4"/>
            <p:cNvSpPr txBox="1"/>
            <p:nvPr/>
          </p:nvSpPr>
          <p:spPr>
            <a:xfrm>
              <a:off x="1571604" y="2643188"/>
              <a:ext cx="7286676" cy="33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数据结构中讨论的图是没有多重边的！顶点编号：</a:t>
              </a:r>
              <a:r>
                <a:rPr lang="en-US" altLang="zh-CN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0</a:t>
              </a:r>
              <a:r>
                <a:rPr lang="zh-CN" altLang="en-US" sz="2200" smtClean="0">
                  <a:solidFill>
                    <a:srgbClr val="0000FF"/>
                  </a:solidFill>
                  <a:latin typeface="宋体"/>
                  <a:ea typeface="宋体"/>
                  <a:cs typeface="Times New Roman" pitchFamily="18" charset="0"/>
                </a:rPr>
                <a:t>～</a:t>
              </a:r>
              <a:r>
                <a:rPr lang="en-US" altLang="zh-CN" sz="2200" i="1" smtClean="0">
                  <a:solidFill>
                    <a:srgbClr val="0000FF"/>
                  </a:solidFill>
                  <a:ea typeface="宋体"/>
                  <a:cs typeface="Times New Roman" pitchFamily="18" charset="0"/>
                </a:rPr>
                <a:t>n</a:t>
              </a:r>
              <a:r>
                <a:rPr lang="en-US" altLang="zh-CN" sz="2200" smtClean="0">
                  <a:solidFill>
                    <a:srgbClr val="0000FF"/>
                  </a:solidFill>
                  <a:ea typeface="宋体"/>
                  <a:cs typeface="Times New Roman" pitchFamily="18" charset="0"/>
                </a:rPr>
                <a:t>-1</a:t>
              </a:r>
              <a:endPara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pic>
          <p:nvPicPr>
            <p:cNvPr id="7" name="Picture 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28596" y="2428874"/>
              <a:ext cx="1049401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24" name="组合 23"/>
            <p:cNvGrpSpPr/>
            <p:nvPr/>
          </p:nvGrpSpPr>
          <p:grpSpPr>
            <a:xfrm>
              <a:off x="2214546" y="3286130"/>
              <a:ext cx="1647008" cy="1020942"/>
              <a:chOff x="2214546" y="3143254"/>
              <a:chExt cx="1647008" cy="1020942"/>
            </a:xfrm>
          </p:grpSpPr>
          <p:cxnSp>
            <p:nvCxnSpPr>
              <p:cNvPr id="13" name="直接连接符 12"/>
              <p:cNvCxnSpPr/>
              <p:nvPr/>
            </p:nvCxnSpPr>
            <p:spPr>
              <a:xfrm rot="16200000" flipH="1">
                <a:off x="2964645" y="3013093"/>
                <a:ext cx="1588" cy="890436"/>
              </a:xfrm>
              <a:prstGeom prst="line">
                <a:avLst/>
              </a:prstGeom>
              <a:ln w="12700">
                <a:solidFill>
                  <a:srgbClr val="7030A0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rot="5400000" flipH="1" flipV="1">
                <a:off x="2964645" y="2824307"/>
                <a:ext cx="1588" cy="890436"/>
              </a:xfrm>
              <a:prstGeom prst="line">
                <a:avLst/>
              </a:prstGeom>
              <a:ln w="12700">
                <a:solidFill>
                  <a:srgbClr val="7030A0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椭圆 5"/>
              <p:cNvSpPr/>
              <p:nvPr/>
            </p:nvSpPr>
            <p:spPr>
              <a:xfrm>
                <a:off x="2214546" y="3143254"/>
                <a:ext cx="504000" cy="378000"/>
              </a:xfrm>
              <a:prstGeom prst="ellipse">
                <a:avLst/>
              </a:prstGeom>
              <a:ln>
                <a:tailEnd type="stealth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0</a:t>
                </a:r>
                <a:endParaRPr lang="zh-CN" altLang="en-US" sz="18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3357554" y="3143254"/>
                <a:ext cx="504000" cy="378000"/>
              </a:xfrm>
              <a:prstGeom prst="ellipse">
                <a:avLst/>
              </a:prstGeom>
              <a:ln>
                <a:tailEnd type="stealth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786050" y="3786196"/>
                <a:ext cx="504000" cy="378000"/>
              </a:xfrm>
              <a:prstGeom prst="ellipse">
                <a:avLst/>
              </a:prstGeom>
              <a:ln>
                <a:tailEnd type="stealth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2</a:t>
                </a:r>
                <a:endParaRPr lang="zh-CN" altLang="en-US" sz="18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cxnSp>
            <p:nvCxnSpPr>
              <p:cNvPr id="15" name="直接连接符 14"/>
              <p:cNvCxnSpPr>
                <a:stCxn id="6" idx="5"/>
                <a:endCxn id="9" idx="1"/>
              </p:cNvCxnSpPr>
              <p:nvPr/>
            </p:nvCxnSpPr>
            <p:spPr>
              <a:xfrm rot="16200000" flipH="1">
                <a:off x="2564470" y="3546164"/>
                <a:ext cx="375656" cy="215122"/>
              </a:xfrm>
              <a:prstGeom prst="line">
                <a:avLst/>
              </a:prstGeom>
              <a:ln w="12700">
                <a:solidFill>
                  <a:srgbClr val="7030A0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/>
            <p:cNvGrpSpPr/>
            <p:nvPr/>
          </p:nvGrpSpPr>
          <p:grpSpPr>
            <a:xfrm>
              <a:off x="5072066" y="3286130"/>
              <a:ext cx="1647008" cy="1020942"/>
              <a:chOff x="4643438" y="3143254"/>
              <a:chExt cx="1647008" cy="1020942"/>
            </a:xfrm>
          </p:grpSpPr>
          <p:cxnSp>
            <p:nvCxnSpPr>
              <p:cNvPr id="16" name="直接连接符 15"/>
              <p:cNvCxnSpPr/>
              <p:nvPr/>
            </p:nvCxnSpPr>
            <p:spPr>
              <a:xfrm rot="16200000" flipH="1">
                <a:off x="5355437" y="3013093"/>
                <a:ext cx="1588" cy="890436"/>
              </a:xfrm>
              <a:prstGeom prst="line">
                <a:avLst/>
              </a:prstGeom>
              <a:ln w="127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rot="5400000" flipH="1" flipV="1">
                <a:off x="5355437" y="2824307"/>
                <a:ext cx="1588" cy="890436"/>
              </a:xfrm>
              <a:prstGeom prst="line">
                <a:avLst/>
              </a:prstGeom>
              <a:ln w="127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椭圆 17"/>
              <p:cNvSpPr/>
              <p:nvPr/>
            </p:nvSpPr>
            <p:spPr>
              <a:xfrm>
                <a:off x="4643438" y="3143254"/>
                <a:ext cx="504000" cy="378000"/>
              </a:xfrm>
              <a:prstGeom prst="ellipse">
                <a:avLst/>
              </a:prstGeom>
              <a:ln>
                <a:tailEnd type="stealth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0</a:t>
                </a:r>
                <a:endParaRPr lang="zh-CN" altLang="en-US" sz="18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5786446" y="3143254"/>
                <a:ext cx="504000" cy="378000"/>
              </a:xfrm>
              <a:prstGeom prst="ellipse">
                <a:avLst/>
              </a:prstGeom>
              <a:ln>
                <a:tailEnd type="stealth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5214942" y="3786196"/>
                <a:ext cx="504000" cy="378000"/>
              </a:xfrm>
              <a:prstGeom prst="ellipse">
                <a:avLst/>
              </a:prstGeom>
              <a:ln>
                <a:tailEnd type="stealth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2</a:t>
                </a:r>
                <a:endParaRPr lang="zh-CN" altLang="en-US" sz="18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cxnSp>
            <p:nvCxnSpPr>
              <p:cNvPr id="23" name="直接箭头连接符 22"/>
              <p:cNvCxnSpPr>
                <a:stCxn id="19" idx="3"/>
                <a:endCxn id="20" idx="7"/>
              </p:cNvCxnSpPr>
              <p:nvPr/>
            </p:nvCxnSpPr>
            <p:spPr>
              <a:xfrm rot="5400000">
                <a:off x="5564866" y="3546164"/>
                <a:ext cx="375656" cy="215122"/>
              </a:xfrm>
              <a:prstGeom prst="straightConnector1">
                <a:avLst/>
              </a:prstGeom>
              <a:ln w="127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3929058" y="3429006"/>
              <a:ext cx="571504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3200" smtClean="0">
                  <a:solidFill>
                    <a:srgbClr val="C00000"/>
                  </a:solidFill>
                  <a:latin typeface="宋体"/>
                  <a:ea typeface="宋体"/>
                  <a:cs typeface="Times New Roman" pitchFamily="18" charset="0"/>
                </a:rPr>
                <a:t>×</a:t>
              </a:r>
              <a:endParaRPr lang="zh-CN" altLang="en-US" sz="3200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858016" y="3429006"/>
              <a:ext cx="571504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3200" smtClean="0">
                  <a:solidFill>
                    <a:srgbClr val="C00000"/>
                  </a:solidFill>
                  <a:latin typeface="宋体"/>
                  <a:ea typeface="宋体"/>
                  <a:cs typeface="Times New Roman" pitchFamily="18" charset="0"/>
                </a:rPr>
                <a:t>×</a:t>
              </a:r>
              <a:endParaRPr lang="zh-CN" altLang="en-US" sz="3200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43042" y="4429138"/>
              <a:ext cx="2857520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(0</a:t>
              </a: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1)</a:t>
              </a: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无向边出现两次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64062" y="4429138"/>
              <a:ext cx="2936896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&lt;0</a:t>
              </a: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1&gt;</a:t>
              </a: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有向边出现两次</a:t>
              </a:r>
            </a:p>
          </p:txBody>
        </p: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95227"/>
            <a:ext cx="8429684" cy="454616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bIns="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while (rear!=front)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{	front=(front+1)%MAXV;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k=Qu[front];		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顶点出队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p=G-&gt;adjlist[k].firstarc;	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找第一个邻接点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while (p!=NULL)	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所有未访问过的邻接点进队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j=p-&gt;adjvex;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if (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visited[j]==0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	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未访问过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</a:t>
            </a:r>
            <a:r>
              <a:rPr lang="en-US" sz="20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	visited[j]=1;		</a:t>
            </a:r>
            <a:r>
              <a:rPr lang="en-US" sz="20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将顶点</a:t>
            </a:r>
            <a:r>
              <a:rPr lang="en-US" sz="20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0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进队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rear=(rear+1)%MAXV;Qu[rear]=j; </a:t>
            </a:r>
            <a:endParaRPr lang="zh-CN" altLang="en-US" sz="200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}</a:t>
            </a:r>
            <a:endParaRPr lang="zh-CN" altLang="en-US" sz="200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p=p-&gt;nextarc;	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找下一个邻接点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return k;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20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214546" y="3714752"/>
            <a:ext cx="4897438" cy="83715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21</a:t>
            </a:fld>
            <a:r>
              <a:rPr lang="en-US" altLang="zh-CN" smtClean="0"/>
              <a:t>/21</a:t>
            </a:r>
            <a:endParaRPr lang="en-US" altLang="zh-CN"/>
          </a:p>
        </p:txBody>
      </p:sp>
      <p:pic>
        <p:nvPicPr>
          <p:cNvPr id="33794" name="Picture 2" descr="https://ss2.bdstatic.com/70cFvnSh_Q1YnxGkpoWK1HF6hhy/it/u=3725290403,3873429841&amp;fm=23&amp;gp=0.jpg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1285860"/>
            <a:ext cx="2071702" cy="20717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1538" y="603480"/>
            <a:ext cx="7143800" cy="149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若无向图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G(V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E)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中含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7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个顶点，则保证图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在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任何情况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下都是连通的，则需要的边数最少是（ ）。</a:t>
            </a:r>
          </a:p>
          <a:p>
            <a:pPr algn="l"/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  A. 6	B. 15	     C. 16	          D. 21</a:t>
            </a:r>
            <a:endParaRPr lang="zh-CN" altLang="en-US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2571744"/>
            <a:ext cx="842968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对于具有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个顶点的无向图，当其中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个顶点构成一个完全图时，再加上一条边（连接该完全图和另外一个顶点）必然构成一个连通图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所以本题中，若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6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个顶点构成一个完全图，再加上一条边，这样的图无论如何都是一个连通图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最少边数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=(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-1)(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-2)/2+1=</a:t>
            </a:r>
            <a:r>
              <a:rPr 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16</a:t>
            </a:r>
            <a:endParaRPr lang="zh-CN" altLang="en-US" sz="2200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666731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0100" y="380979"/>
            <a:ext cx="728667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下列关于无向连通图特征的叙述中，正确的是（  ）。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I. 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所有顶点的度之和为偶数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II. 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边数大于顶点个数减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endParaRPr lang="zh-CN" altLang="en-US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III. 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至少有一个顶点的度为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endParaRPr lang="zh-CN" altLang="en-US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A. 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只有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	B. 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只有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II	C. I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Ⅱ	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D. I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III</a:t>
            </a:r>
            <a:endParaRPr lang="zh-CN" altLang="en-US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3143248"/>
            <a:ext cx="75009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所有顶点的度之和 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 2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，为偶数   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I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正确。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无向连通图中，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sz="2200" smtClean="0">
                <a:solidFill>
                  <a:srgbClr val="C00000"/>
                </a:solidFill>
                <a:latin typeface="宋体"/>
                <a:ea typeface="宋体"/>
                <a:cs typeface="Times New Roman" pitchFamily="18" charset="0"/>
              </a:rPr>
              <a:t>≥</a:t>
            </a:r>
            <a:r>
              <a:rPr lang="en-US" altLang="zh-CN" sz="2200" i="1" smtClean="0">
                <a:solidFill>
                  <a:srgbClr val="0000FF"/>
                </a:solidFill>
                <a:ea typeface="宋体"/>
                <a:cs typeface="Times New Roman" pitchFamily="18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宋体"/>
                <a:ea typeface="宋体"/>
                <a:cs typeface="Times New Roman" pitchFamily="18" charset="0"/>
              </a:rPr>
              <a:t>-1 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II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错误。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无向连通图中，可能存在度为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 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的顶点</a:t>
            </a:r>
            <a:r>
              <a:rPr lang="en-US" altLang="zh-CN" sz="2200" smtClean="0">
                <a:solidFill>
                  <a:srgbClr val="0000FF"/>
                </a:solidFill>
                <a:latin typeface="宋体"/>
                <a:ea typeface="宋体"/>
                <a:cs typeface="Times New Roman" pitchFamily="18" charset="0"/>
              </a:rPr>
              <a:t> 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III 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错误。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A</a:t>
            </a:r>
            <a:endParaRPr lang="zh-CN" altLang="en-US" sz="2800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476230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85786" y="671574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2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643042" y="785794"/>
            <a:ext cx="2714644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图的存储结构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4480" y="1809739"/>
            <a:ext cx="4000528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  图的两种主要存储方法</a:t>
            </a:r>
            <a:endParaRPr lang="zh-CN" altLang="en-US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85918" y="2666996"/>
            <a:ext cx="2286016" cy="104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邻接矩阵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邻接表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5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666731"/>
            <a:ext cx="4357718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  图两种存储方法的特点</a:t>
            </a:r>
            <a:endParaRPr lang="zh-CN" altLang="en-US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2" y="1270188"/>
            <a:ext cx="792958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以下关于图的存储结构的叙述中正确的是</a:t>
            </a:r>
            <a:r>
              <a:rPr lang="en-US" sz="2200" u="sng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A. 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一个图的邻接矩阵表示唯一，邻接表表示唯一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B. 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一个图的邻接矩阵表示唯一，邻接表表示可能不唯一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C. 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一个图的邻接矩阵表示可能不唯一，邻接表表示唯一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D. 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一个图的邻接矩阵表示可能不唯一，邻接表表示可能不唯一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910" y="3500438"/>
            <a:ext cx="657229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一个图的邻接矩阵表示唯一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邻接表表示可能不唯一（一个顶点相邻的所有顶点构成一个单链表，其中相邻顶点的节点顺序可以任意）</a:t>
            </a:r>
            <a:endParaRPr lang="en-US" altLang="zh-CN" sz="2200" smtClean="0">
              <a:solidFill>
                <a:srgbClr val="C00000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      B</a:t>
            </a:r>
            <a:endParaRPr lang="zh-CN" altLang="en-US" smtClean="0">
              <a:solidFill>
                <a:srgbClr val="C00000"/>
              </a:solidFill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06" y="1357298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6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1142984"/>
            <a:ext cx="885828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以下关于图的存储结构的叙述中正确的是（  ）。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A. 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邻接矩阵占用的存储空间大小只与图中顶点数有关，而与边数无关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B. 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邻接矩阵占用的存储空间大小只与图中边数有关，而与顶点数无关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C. 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邻接表占用的存储空间大小只与图中顶点数有关，而与边数无关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D. 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邻接表占用的存储空间大小只与图中边数有关，而与顶点数无关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158" y="3357562"/>
            <a:ext cx="78581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无向图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：用邻接矩阵存储时，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占用的存储空间大小为</a:t>
            </a:r>
            <a:r>
              <a:rPr 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sz="22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30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；用邻接表存储时，占用的存储空间大小为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+2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有向图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：用邻接矩阵存储时，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占用的存储空间大小为</a:t>
            </a:r>
            <a:r>
              <a:rPr 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sz="22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30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；用邻接表存储时，占用的存储空间大小为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8662" y="5072074"/>
            <a:ext cx="9286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800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A</a:t>
            </a:r>
            <a:endParaRPr lang="zh-CN" altLang="en-US" sz="2800" smtClean="0">
              <a:solidFill>
                <a:srgbClr val="C00000"/>
              </a:solidFill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214290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7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85786" y="671574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3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643042" y="761982"/>
            <a:ext cx="2714644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图的遍历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9334" y="1714488"/>
            <a:ext cx="2193972" cy="4535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  遍历过程</a:t>
            </a:r>
            <a:endParaRPr lang="zh-CN" altLang="en-US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14480" y="2666996"/>
            <a:ext cx="2714644" cy="11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某种次序</a:t>
            </a:r>
            <a:endParaRPr lang="en-US" altLang="zh-CN" sz="220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访问所有顶点</a:t>
            </a:r>
            <a:endParaRPr lang="en-US" altLang="zh-CN" sz="220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不重复访问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8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28662" y="1599435"/>
            <a:ext cx="2571768" cy="104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深度优先遍历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广度优先遍历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0100" y="697413"/>
            <a:ext cx="3429024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 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常用图遍历方法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357554" y="1697593"/>
            <a:ext cx="2714644" cy="477054"/>
            <a:chOff x="3357554" y="1487507"/>
            <a:chExt cx="2714644" cy="357790"/>
          </a:xfrm>
        </p:grpSpPr>
        <p:sp>
          <p:nvSpPr>
            <p:cNvPr id="16" name="TextBox 15"/>
            <p:cNvSpPr txBox="1"/>
            <p:nvPr/>
          </p:nvSpPr>
          <p:spPr>
            <a:xfrm>
              <a:off x="4357686" y="1487507"/>
              <a:ext cx="1714512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具有递归性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3357554" y="1668456"/>
              <a:ext cx="928694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" name="组合 19"/>
          <p:cNvGrpSpPr/>
          <p:nvPr/>
        </p:nvGrpSpPr>
        <p:grpSpPr>
          <a:xfrm>
            <a:off x="4214810" y="2762245"/>
            <a:ext cx="1512000" cy="3018651"/>
            <a:chOff x="3428992" y="2571750"/>
            <a:chExt cx="1512000" cy="2263988"/>
          </a:xfrm>
        </p:grpSpPr>
        <p:sp>
          <p:nvSpPr>
            <p:cNvPr id="13" name="圆角矩形 12"/>
            <p:cNvSpPr/>
            <p:nvPr/>
          </p:nvSpPr>
          <p:spPr>
            <a:xfrm>
              <a:off x="3428992" y="2571750"/>
              <a:ext cx="1512000" cy="432000"/>
            </a:xfrm>
            <a:prstGeom prst="roundRect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图算法</a:t>
              </a:r>
              <a:endParaRPr lang="zh-CN" altLang="en-US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燕尾形箭头 14"/>
            <p:cNvSpPr/>
            <p:nvPr/>
          </p:nvSpPr>
          <p:spPr>
            <a:xfrm rot="5400000">
              <a:off x="4035934" y="3105006"/>
              <a:ext cx="360000" cy="288000"/>
            </a:xfrm>
            <a:prstGeom prst="notched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428992" y="3482982"/>
              <a:ext cx="1512000" cy="432000"/>
            </a:xfrm>
            <a:prstGeom prst="roundRect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图查找</a:t>
              </a:r>
              <a:endParaRPr lang="zh-CN" altLang="en-US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8" name="燕尾形箭头 17"/>
            <p:cNvSpPr/>
            <p:nvPr/>
          </p:nvSpPr>
          <p:spPr>
            <a:xfrm rot="5400000">
              <a:off x="4035934" y="4036510"/>
              <a:ext cx="360000" cy="288000"/>
            </a:xfrm>
            <a:prstGeom prst="notched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3428992" y="4403738"/>
              <a:ext cx="1512000" cy="432000"/>
            </a:xfrm>
            <a:prstGeom prst="roundRect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图遍历</a:t>
              </a:r>
              <a:endParaRPr lang="zh-CN" altLang="en-US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9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stealth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3000"/>
          </a:lnSpc>
          <a:spcBef>
            <a:spcPts val="0"/>
          </a:spcBef>
          <a:defRPr sz="2000" smtClean="0">
            <a:solidFill>
              <a:srgbClr val="0000FF"/>
            </a:solidFill>
            <a:ea typeface="楷体" pitchFamily="49" charset="-122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3586</TotalTime>
  <Words>1124</Words>
  <Application>Microsoft PowerPoint</Application>
  <PresentationFormat>全屏显示(4:3)</PresentationFormat>
  <Paragraphs>215</Paragraphs>
  <Slides>21</Slides>
  <Notes>16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Office 主题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1347</cp:revision>
  <dcterms:created xsi:type="dcterms:W3CDTF">2004-03-31T23:50:14Z</dcterms:created>
  <dcterms:modified xsi:type="dcterms:W3CDTF">2017-05-22T06:44:57Z</dcterms:modified>
</cp:coreProperties>
</file>