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297" r:id="rId2"/>
    <p:sldId id="427" r:id="rId3"/>
    <p:sldId id="441" r:id="rId4"/>
    <p:sldId id="440" r:id="rId5"/>
    <p:sldId id="428" r:id="rId6"/>
    <p:sldId id="442" r:id="rId7"/>
    <p:sldId id="324" r:id="rId8"/>
    <p:sldId id="325" r:id="rId9"/>
    <p:sldId id="326" r:id="rId10"/>
    <p:sldId id="439" r:id="rId11"/>
    <p:sldId id="444" r:id="rId12"/>
    <p:sldId id="443" r:id="rId13"/>
    <p:sldId id="393" r:id="rId14"/>
    <p:sldId id="426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0000CC"/>
    <a:srgbClr val="339933"/>
    <a:srgbClr val="CC00CC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05" autoAdjust="0"/>
    <p:restoredTop sz="9463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490C0-7D0E-4739-A7A5-6FD05E2015FB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BCC11-6BA9-4174-A340-F54BF803CD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42952" y="3595273"/>
            <a:ext cx="8186766" cy="47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按</a:t>
            </a:r>
            <a:r>
              <a:rPr kumimoji="1" lang="zh-CN" altLang="en-US" dirty="0">
                <a:solidFill>
                  <a:srgbClr val="CC00CC"/>
                </a:solidFill>
                <a:latin typeface="楷体" pitchFamily="49" charset="-122"/>
                <a:ea typeface="楷体" pitchFamily="49" charset="-122"/>
              </a:rPr>
              <a:t>权值的递增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次序选择合适的边来构造最小生成树的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方法。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6086" name="Text Box 6" descr="纸莎草纸"/>
          <p:cNvSpPr txBox="1">
            <a:spLocks noChangeArrowheads="1"/>
          </p:cNvSpPr>
          <p:nvPr/>
        </p:nvSpPr>
        <p:spPr bwMode="auto">
          <a:xfrm>
            <a:off x="785786" y="928670"/>
            <a:ext cx="4143404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8.4.4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克鲁斯卡尔算法</a:t>
            </a:r>
            <a:endParaRPr lang="zh-CN" altLang="en-US" sz="2800" dirty="0">
              <a:ea typeface="隶书" pitchFamily="49" charset="-122"/>
            </a:endParaRPr>
          </a:p>
        </p:txBody>
      </p:sp>
      <p:pic>
        <p:nvPicPr>
          <p:cNvPr id="46087" name="Picture 7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3678" y="1309258"/>
            <a:ext cx="1571636" cy="197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2309389"/>
            <a:ext cx="610083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克鲁斯卡尔（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Kruskal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）算法也是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一种求带权无向图的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最小生成树的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构造性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算法。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2214554"/>
            <a:ext cx="5643602" cy="38779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Kruskal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算法的时间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785794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上述算法不是最优的。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10</a:t>
            </a:fld>
            <a:r>
              <a:rPr lang="en-US" altLang="zh-CN" smtClean="0"/>
              <a:t>/14</a:t>
            </a:r>
            <a:endParaRPr lang="en-US" altLang="zh-CN"/>
          </a:p>
        </p:txBody>
      </p:sp>
      <p:sp>
        <p:nvSpPr>
          <p:cNvPr id="7" name="下箭头 6"/>
          <p:cNvSpPr/>
          <p:nvPr/>
        </p:nvSpPr>
        <p:spPr bwMode="auto">
          <a:xfrm>
            <a:off x="2143108" y="1357298"/>
            <a:ext cx="216000" cy="714380"/>
          </a:xfrm>
          <a:prstGeom prst="down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8860" y="150017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改进：堆排序、并查集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14356"/>
            <a:ext cx="7786742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为什么说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Kruskal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算法更适合</a:t>
            </a:r>
            <a:r>
              <a:rPr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稀疏图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求最小生成树。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821537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8-12】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求下面带权图的最小（代价）生成树时，可能是克鲁斯卡（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kruskal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）算法第二次选中但不是普里姆（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）算法（从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开始）第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次选中的边是</a:t>
            </a:r>
            <a:r>
              <a:rPr lang="zh-CN" altLang="en-US" u="sng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200"/>
              </a:lnSpc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A.(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         B.(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	   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C.(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     D.(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57158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643174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57158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643174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928662" y="3371256"/>
            <a:ext cx="171451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4"/>
            <a:endCxn id="6" idx="0"/>
          </p:cNvCxnSpPr>
          <p:nvPr/>
        </p:nvCxnSpPr>
        <p:spPr>
          <a:xfrm rot="5400000">
            <a:off x="142844" y="4121355"/>
            <a:ext cx="100013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6"/>
            <a:endCxn id="7" idx="2"/>
          </p:cNvCxnSpPr>
          <p:nvPr/>
        </p:nvCxnSpPr>
        <p:spPr>
          <a:xfrm>
            <a:off x="928662" y="4871454"/>
            <a:ext cx="171451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7" idx="0"/>
          </p:cNvCxnSpPr>
          <p:nvPr/>
        </p:nvCxnSpPr>
        <p:spPr>
          <a:xfrm rot="5400000">
            <a:off x="2428860" y="4121355"/>
            <a:ext cx="100013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5"/>
            <a:endCxn id="7" idx="1"/>
          </p:cNvCxnSpPr>
          <p:nvPr/>
        </p:nvCxnSpPr>
        <p:spPr>
          <a:xfrm rot="16200000" flipH="1">
            <a:off x="1212619" y="3180404"/>
            <a:ext cx="1146598" cy="1881902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7"/>
            <a:endCxn id="5" idx="3"/>
          </p:cNvCxnSpPr>
          <p:nvPr/>
        </p:nvCxnSpPr>
        <p:spPr>
          <a:xfrm rot="5400000" flipH="1" flipV="1">
            <a:off x="1212619" y="3180404"/>
            <a:ext cx="1146598" cy="188190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0166" y="297834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10</a:t>
            </a:r>
            <a:endParaRPr lang="zh-CN" alt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1500166" y="490717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8</a:t>
            </a:r>
            <a:endParaRPr lang="zh-CN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2857488" y="395645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11</a:t>
            </a:r>
            <a:endParaRPr lang="zh-CN" alt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142844" y="395645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8</a:t>
            </a:r>
            <a:endParaRPr lang="zh-CN" alt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2071670" y="412135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5</a:t>
            </a:r>
            <a:endParaRPr lang="zh-CN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857224" y="417076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8</a:t>
            </a:r>
            <a:endParaRPr lang="zh-CN" alt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3857620" y="4121355"/>
            <a:ext cx="421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（从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开始） ：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不可能是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7620" y="2835471"/>
            <a:ext cx="464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kruskal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   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                              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  <a:sym typeface="Symbol"/>
              </a:rPr>
              <a:t> </a:t>
            </a:r>
            <a:endParaRPr lang="zh-CN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2714612" y="20716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注：</a:t>
            </a:r>
            <a:r>
              <a:rPr 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2015</a:t>
            </a: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年全国考研题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12</a:t>
            </a:fld>
            <a:r>
              <a:rPr lang="en-US" altLang="zh-CN" smtClean="0"/>
              <a:t>/14</a:t>
            </a:r>
            <a:endParaRPr lang="en-US" altLang="zh-CN"/>
          </a:p>
        </p:txBody>
      </p:sp>
      <p:sp>
        <p:nvSpPr>
          <p:cNvPr id="32" name="TextBox 31"/>
          <p:cNvSpPr txBox="1"/>
          <p:nvPr/>
        </p:nvSpPr>
        <p:spPr>
          <a:xfrm>
            <a:off x="4071934" y="5500702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C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39750" y="2714620"/>
            <a:ext cx="8064500" cy="2568359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&gt;10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）台计算机，已知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它们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的坐标位置信息，需要连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成一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网络。现在求所花最少网线长度，问：</a:t>
            </a:r>
            <a:endParaRPr lang="en-US" altLang="zh-CN" sz="22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什么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算法求解？</a:t>
            </a:r>
            <a:endParaRPr lang="en-US" altLang="zh-CN" sz="22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采用哪个算法最好？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88422" name="Picture 6" descr="u=1726326922,228815184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0"/>
            <a:ext cx="2206625" cy="2952750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04800" y="333375"/>
            <a:ext cx="51244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克鲁斯卡尔（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Kruskal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）算法过程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258051" name="Text Box 3" descr="羊皮纸"/>
          <p:cNvSpPr txBox="1">
            <a:spLocks noChangeArrowheads="1"/>
          </p:cNvSpPr>
          <p:nvPr/>
        </p:nvSpPr>
        <p:spPr bwMode="auto">
          <a:xfrm>
            <a:off x="285720" y="1071546"/>
            <a:ext cx="8137525" cy="259913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）置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的初值等于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（即包含有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中的全部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的初值为空集（即图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中每一个顶点都构成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个连通分量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）将图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中的边按权值从小到大的顺序依次选取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选取的边未使生成树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形成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回路，则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否则舍弃，直到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中包含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条边为止。</a:t>
            </a:r>
            <a:endParaRPr lang="zh-CN" altLang="en-US" sz="20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</a:t>
            </a:fld>
            <a:r>
              <a:rPr lang="en-US" altLang="zh-CN" smtClean="0"/>
              <a:t>/14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715008" y="57148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表示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最小生成树的边集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rot="5400000">
            <a:off x="6950914" y="1093006"/>
            <a:ext cx="314270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95315" y="3929066"/>
            <a:ext cx="2376487" cy="2339975"/>
            <a:chOff x="322263" y="1508125"/>
            <a:chExt cx="2376487" cy="2339975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898525" y="16510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79613" y="165100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22263" y="251618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971550" y="323532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906588" y="323532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4747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3383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58888" y="1866900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39750" y="1987550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04838" y="2914650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330325" y="3486150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187450" y="2813050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63713" y="2803525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751013" y="2036763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266950" y="2011363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209800" y="2871788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403350" y="1508125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28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23850" y="1974850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10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474788" y="2046288"/>
              <a:ext cx="50323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14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6875" y="2982913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25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835150" y="2693988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18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403350" y="3451225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22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67347" y="4110041"/>
            <a:ext cx="2376487" cy="2016125"/>
            <a:chOff x="322263" y="1651000"/>
            <a:chExt cx="2376487" cy="2016125"/>
          </a:xfrm>
        </p:grpSpPr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898525" y="16510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979613" y="165100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22263" y="251618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971550" y="323532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1906588" y="323532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4747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23383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500430" y="4164001"/>
            <a:ext cx="1571636" cy="1000132"/>
            <a:chOff x="3500430" y="4429132"/>
            <a:chExt cx="1571636" cy="1000132"/>
          </a:xfrm>
        </p:grpSpPr>
        <p:sp>
          <p:nvSpPr>
            <p:cNvPr id="55" name="右箭头 54"/>
            <p:cNvSpPr/>
            <p:nvPr/>
          </p:nvSpPr>
          <p:spPr bwMode="auto">
            <a:xfrm>
              <a:off x="3643306" y="521495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4429132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有条件地加入</a:t>
              </a:r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r>
                <a:rPr kumimoji="1"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条边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43636" y="628652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TE={}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28850" y="315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000232" y="4572008"/>
            <a:ext cx="55483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克鲁斯卡尔算法求解最小生成树的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22263" y="1508125"/>
            <a:ext cx="2376487" cy="2806703"/>
            <a:chOff x="322263" y="1508125"/>
            <a:chExt cx="2376487" cy="2806703"/>
          </a:xfrm>
        </p:grpSpPr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898525" y="16510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1979613" y="165100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322263" y="251618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971550" y="323532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1906588" y="323532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14747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23383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1258888" y="1866900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Freeform 14"/>
            <p:cNvSpPr>
              <a:spLocks/>
            </p:cNvSpPr>
            <p:nvPr/>
          </p:nvSpPr>
          <p:spPr bwMode="auto">
            <a:xfrm>
              <a:off x="539750" y="1987550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604838" y="2914650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1330325" y="3486150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1187450" y="2813050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1763713" y="2803525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>
              <a:off x="1751013" y="2036763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2266950" y="2011363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2209800" y="2871788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1403350" y="1508125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28</a:t>
              </a:r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323850" y="1974850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10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1474788" y="2046288"/>
              <a:ext cx="50323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14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396875" y="2982913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25</a:t>
              </a: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1835150" y="2693988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18</a:t>
              </a:r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auto">
            <a:xfrm>
              <a:off x="1403350" y="3451225"/>
              <a:ext cx="50323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22</a:t>
              </a:r>
            </a:p>
          </p:txBody>
        </p:sp>
        <p:sp>
          <p:nvSpPr>
            <p:cNvPr id="47135" name="Text Box 31"/>
            <p:cNvSpPr txBox="1">
              <a:spLocks noChangeArrowheads="1"/>
            </p:cNvSpPr>
            <p:nvPr/>
          </p:nvSpPr>
          <p:spPr bwMode="auto">
            <a:xfrm>
              <a:off x="1187450" y="3857628"/>
              <a:ext cx="935038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图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G</a:t>
              </a:r>
            </a:p>
          </p:txBody>
        </p:sp>
      </p:grp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323851" y="260350"/>
            <a:ext cx="3962398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err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981727" y="1488032"/>
            <a:ext cx="2376487" cy="2310300"/>
            <a:chOff x="5981727" y="1488032"/>
            <a:chExt cx="2376487" cy="2310300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557989" y="161923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7639077" y="161923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5981727" y="248442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6631014" y="32035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7566052" y="320356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8" name="Oval 11"/>
            <p:cNvSpPr>
              <a:spLocks noChangeArrowheads="1"/>
            </p:cNvSpPr>
            <p:nvPr/>
          </p:nvSpPr>
          <p:spPr bwMode="auto">
            <a:xfrm>
              <a:off x="7134252" y="241139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7997852" y="241139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6918352" y="1835135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6199214" y="1955785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6264302" y="2882885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auto">
            <a:xfrm>
              <a:off x="6989789" y="3454385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6846914" y="2781285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7423177" y="2771760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 flipH="1">
              <a:off x="7410477" y="2004998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7926414" y="1979598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7869264" y="2840023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6061103" y="1928802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89" name="Text Box 72"/>
            <p:cNvSpPr txBox="1">
              <a:spLocks noChangeArrowheads="1"/>
            </p:cNvSpPr>
            <p:nvPr/>
          </p:nvSpPr>
          <p:spPr bwMode="auto">
            <a:xfrm>
              <a:off x="7989929" y="2954323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90" name="Text Box 73"/>
            <p:cNvSpPr txBox="1">
              <a:spLocks noChangeArrowheads="1"/>
            </p:cNvSpPr>
            <p:nvPr/>
          </p:nvSpPr>
          <p:spPr bwMode="auto">
            <a:xfrm>
              <a:off x="7273964" y="1944673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6127777" y="3000372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8</a:t>
              </a: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7132673" y="3429000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93" name="Text Box 77"/>
            <p:cNvSpPr txBox="1">
              <a:spLocks noChangeArrowheads="1"/>
            </p:cNvSpPr>
            <p:nvPr/>
          </p:nvSpPr>
          <p:spPr bwMode="auto">
            <a:xfrm>
              <a:off x="6773897" y="2702478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7</a:t>
              </a:r>
            </a:p>
          </p:txBody>
        </p:sp>
        <p:sp>
          <p:nvSpPr>
            <p:cNvPr id="94" name="Text Box 78"/>
            <p:cNvSpPr txBox="1">
              <a:spLocks noChangeArrowheads="1"/>
            </p:cNvSpPr>
            <p:nvPr/>
          </p:nvSpPr>
          <p:spPr bwMode="auto">
            <a:xfrm>
              <a:off x="7131088" y="1488032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7567639" y="2773916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5</a:t>
              </a: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8061367" y="1946260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143240" y="2428868"/>
            <a:ext cx="2663826" cy="714380"/>
            <a:chOff x="3143240" y="2428868"/>
            <a:chExt cx="2663826" cy="714380"/>
          </a:xfrm>
        </p:grpSpPr>
        <p:sp>
          <p:nvSpPr>
            <p:cNvPr id="47188" name="Text Box 84"/>
            <p:cNvSpPr txBox="1">
              <a:spLocks noChangeArrowheads="1"/>
            </p:cNvSpPr>
            <p:nvPr/>
          </p:nvSpPr>
          <p:spPr bwMode="auto">
            <a:xfrm>
              <a:off x="3286116" y="2428868"/>
              <a:ext cx="252095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按边</a:t>
              </a:r>
              <a:r>
                <a:rPr lang="zh-CN" altLang="en-US" sz="180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大小</a:t>
              </a:r>
              <a:r>
                <a:rPr lang="zh-CN" altLang="en-US" sz="1800" smtClean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递增排序</a:t>
              </a:r>
              <a:endParaRPr lang="zh-CN" altLang="en-US" sz="1800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7" name="右箭头 96"/>
            <p:cNvSpPr/>
            <p:nvPr/>
          </p:nvSpPr>
          <p:spPr bwMode="auto">
            <a:xfrm>
              <a:off x="3143240" y="2928934"/>
              <a:ext cx="2643206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28850" y="315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24000" y="5348288"/>
            <a:ext cx="58340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克鲁斯卡尔算法求解最小生成树的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号边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323851" y="260350"/>
            <a:ext cx="3962398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err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1290610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2371698" y="167853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714348" y="2543719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1363635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2298673" y="32628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8668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27304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1650973" y="189443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" name="Freeform 14"/>
          <p:cNvSpPr>
            <a:spLocks/>
          </p:cNvSpPr>
          <p:nvPr/>
        </p:nvSpPr>
        <p:spPr bwMode="auto">
          <a:xfrm>
            <a:off x="931835" y="201508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" name="Freeform 15"/>
          <p:cNvSpPr>
            <a:spLocks/>
          </p:cNvSpPr>
          <p:nvPr/>
        </p:nvSpPr>
        <p:spPr bwMode="auto">
          <a:xfrm>
            <a:off x="996923" y="2942181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Freeform 16"/>
          <p:cNvSpPr>
            <a:spLocks/>
          </p:cNvSpPr>
          <p:nvPr/>
        </p:nvSpPr>
        <p:spPr bwMode="auto">
          <a:xfrm>
            <a:off x="1722410" y="351368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2" name="Freeform 17"/>
          <p:cNvSpPr>
            <a:spLocks/>
          </p:cNvSpPr>
          <p:nvPr/>
        </p:nvSpPr>
        <p:spPr bwMode="auto">
          <a:xfrm>
            <a:off x="1579535" y="2840581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>
            <a:off x="2143098" y="286915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H="1">
            <a:off x="2143098" y="2064294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2659035" y="2038894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6" name="Freeform 21"/>
          <p:cNvSpPr>
            <a:spLocks/>
          </p:cNvSpPr>
          <p:nvPr/>
        </p:nvSpPr>
        <p:spPr bwMode="auto">
          <a:xfrm>
            <a:off x="2601885" y="2899319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Text Box 71"/>
          <p:cNvSpPr txBox="1">
            <a:spLocks noChangeArrowheads="1"/>
          </p:cNvSpPr>
          <p:nvPr/>
        </p:nvSpPr>
        <p:spPr bwMode="auto">
          <a:xfrm>
            <a:off x="793724" y="1988098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2722550" y="3013619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9" name="Text Box 73"/>
          <p:cNvSpPr txBox="1">
            <a:spLocks noChangeArrowheads="1"/>
          </p:cNvSpPr>
          <p:nvPr/>
        </p:nvSpPr>
        <p:spPr bwMode="auto">
          <a:xfrm>
            <a:off x="2006585" y="2003969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0" name="Text Box 75"/>
          <p:cNvSpPr txBox="1">
            <a:spLocks noChangeArrowheads="1"/>
          </p:cNvSpPr>
          <p:nvPr/>
        </p:nvSpPr>
        <p:spPr bwMode="auto">
          <a:xfrm>
            <a:off x="860398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1865294" y="348829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12" name="Text Box 77"/>
          <p:cNvSpPr txBox="1">
            <a:spLocks noChangeArrowheads="1"/>
          </p:cNvSpPr>
          <p:nvPr/>
        </p:nvSpPr>
        <p:spPr bwMode="auto">
          <a:xfrm>
            <a:off x="1506518" y="2761774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1863709" y="154732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14" name="Text Box 79"/>
          <p:cNvSpPr txBox="1">
            <a:spLocks noChangeArrowheads="1"/>
          </p:cNvSpPr>
          <p:nvPr/>
        </p:nvSpPr>
        <p:spPr bwMode="auto">
          <a:xfrm>
            <a:off x="1998646" y="291679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2793988" y="200555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5915047" y="160709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6996135" y="1607093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5338785" y="247228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0" name="Oval 9"/>
          <p:cNvSpPr>
            <a:spLocks noChangeArrowheads="1"/>
          </p:cNvSpPr>
          <p:nvPr/>
        </p:nvSpPr>
        <p:spPr bwMode="auto">
          <a:xfrm>
            <a:off x="5988072" y="319141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1" name="Oval 10"/>
          <p:cNvSpPr>
            <a:spLocks noChangeArrowheads="1"/>
          </p:cNvSpPr>
          <p:nvPr/>
        </p:nvSpPr>
        <p:spPr bwMode="auto">
          <a:xfrm>
            <a:off x="6923110" y="3191418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2" name="Oval 11"/>
          <p:cNvSpPr>
            <a:spLocks noChangeArrowheads="1"/>
          </p:cNvSpPr>
          <p:nvPr/>
        </p:nvSpPr>
        <p:spPr bwMode="auto">
          <a:xfrm>
            <a:off x="64913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73549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5" name="Freeform 14"/>
          <p:cNvSpPr>
            <a:spLocks/>
          </p:cNvSpPr>
          <p:nvPr/>
        </p:nvSpPr>
        <p:spPr bwMode="auto">
          <a:xfrm>
            <a:off x="5556272" y="194364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Freeform 15"/>
          <p:cNvSpPr>
            <a:spLocks/>
          </p:cNvSpPr>
          <p:nvPr/>
        </p:nvSpPr>
        <p:spPr bwMode="auto">
          <a:xfrm>
            <a:off x="5621360" y="2870743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Freeform 16"/>
          <p:cNvSpPr>
            <a:spLocks/>
          </p:cNvSpPr>
          <p:nvPr/>
        </p:nvSpPr>
        <p:spPr bwMode="auto">
          <a:xfrm>
            <a:off x="6346847" y="3442243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8" name="Freeform 17"/>
          <p:cNvSpPr>
            <a:spLocks/>
          </p:cNvSpPr>
          <p:nvPr/>
        </p:nvSpPr>
        <p:spPr bwMode="auto">
          <a:xfrm>
            <a:off x="6203972" y="2769143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H="1">
            <a:off x="6767535" y="1992856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>
            <a:off x="7283472" y="1967456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Freeform 21"/>
          <p:cNvSpPr>
            <a:spLocks/>
          </p:cNvSpPr>
          <p:nvPr/>
        </p:nvSpPr>
        <p:spPr bwMode="auto">
          <a:xfrm>
            <a:off x="7226322" y="2827881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2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43" name="Line 18"/>
          <p:cNvSpPr>
            <a:spLocks noChangeShapeType="1"/>
          </p:cNvSpPr>
          <p:nvPr/>
        </p:nvSpPr>
        <p:spPr bwMode="auto">
          <a:xfrm>
            <a:off x="6786897" y="280669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4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46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47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48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49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14744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操作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14678" y="357187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选取了</a:t>
            </a:r>
            <a:r>
              <a:rPr lang="en-US" altLang="zh-CN" sz="2000" i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条边</a:t>
            </a:r>
            <a:endParaRPr lang="zh-CN" altLang="en-US" sz="20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7858148" y="1709828"/>
            <a:ext cx="928694" cy="1862048"/>
            <a:chOff x="7715272" y="1424076"/>
            <a:chExt cx="928694" cy="1862048"/>
          </a:xfrm>
        </p:grpSpPr>
        <p:sp>
          <p:nvSpPr>
            <p:cNvPr id="153" name="Text Box 99"/>
            <p:cNvSpPr txBox="1">
              <a:spLocks noChangeArrowheads="1"/>
            </p:cNvSpPr>
            <p:nvPr/>
          </p:nvSpPr>
          <p:spPr bwMode="auto">
            <a:xfrm>
              <a:off x="8196273" y="1424076"/>
              <a:ext cx="447693" cy="186204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小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生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成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4" name="左箭头 153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85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30" grpId="0" animBg="1"/>
      <p:bldP spid="131" grpId="0" animBg="1"/>
      <p:bldP spid="132" grpId="0" animBg="1"/>
      <p:bldP spid="142" grpId="0" animBg="1"/>
      <p:bldP spid="143" grpId="0" animBg="1"/>
      <p:bldP spid="143" grpId="1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500034" y="571480"/>
            <a:ext cx="450059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算法设计（解决</a:t>
            </a:r>
            <a:r>
              <a:rPr kumimoji="1"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个问题）：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643182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如何解决加入一条边后是否出现回路？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550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图采用哪种存储结构更合适？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989827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边的排序问题？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344598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endParaRPr lang="zh-CN" altLang="en-US" sz="22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1989827"/>
            <a:ext cx="3643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这里采用直接插入排序算法</a:t>
            </a:r>
            <a:endParaRPr lang="zh-CN" altLang="en-US" sz="22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3314642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采用连通分量编号或顶点集合编号</a:t>
            </a:r>
            <a:endParaRPr lang="zh-CN" altLang="en-US" sz="2200">
              <a:solidFill>
                <a:srgbClr val="FF00FF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6985000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算法如何解决出现回路的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问题演示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2228850" y="2862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号边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1354117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50003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1354117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21137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reeform 14"/>
          <p:cNvSpPr>
            <a:spLocks/>
          </p:cNvSpPr>
          <p:nvPr/>
        </p:nvSpPr>
        <p:spPr bwMode="auto">
          <a:xfrm>
            <a:off x="781020" y="1987540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795308" y="2916780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1689080" y="2857496"/>
            <a:ext cx="571504" cy="519113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784200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646084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1214414" y="250030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</a:rPr>
              <a:t>3</a:t>
            </a:r>
            <a:endParaRPr lang="en-US" altLang="zh-CN" sz="1800" dirty="0">
              <a:solidFill>
                <a:srgbClr val="FF3300"/>
              </a:solidFill>
            </a:endParaRP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1771632" y="277391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9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00430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操作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43504" y="265193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1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72396" y="2571744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3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45250" y="141603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0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120" name="直接连接符 119"/>
          <p:cNvCxnSpPr>
            <a:stCxn id="57" idx="4"/>
            <a:endCxn id="60" idx="0"/>
          </p:cNvCxnSpPr>
          <p:nvPr/>
        </p:nvCxnSpPr>
        <p:spPr>
          <a:xfrm rot="5400000">
            <a:off x="958037" y="2686593"/>
            <a:ext cx="1152525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62" idx="1"/>
          </p:cNvCxnSpPr>
          <p:nvPr/>
        </p:nvCxnSpPr>
        <p:spPr>
          <a:xfrm rot="16200000" flipH="1">
            <a:off x="1694445" y="1990666"/>
            <a:ext cx="602439" cy="5369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79"/>
          <p:cNvSpPr txBox="1">
            <a:spLocks noChangeArrowheads="1"/>
          </p:cNvSpPr>
          <p:nvPr/>
        </p:nvSpPr>
        <p:spPr bwMode="auto">
          <a:xfrm>
            <a:off x="1998646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</a:rPr>
              <a:t>4</a:t>
            </a:r>
            <a:endParaRPr lang="en-US" altLang="zh-CN" sz="1800" dirty="0">
              <a:solidFill>
                <a:srgbClr val="FF3300"/>
              </a:solidFill>
            </a:endParaRPr>
          </a:p>
        </p:txBody>
      </p:sp>
      <p:sp>
        <p:nvSpPr>
          <p:cNvPr id="127" name="Oval 6"/>
          <p:cNvSpPr>
            <a:spLocks noChangeArrowheads="1"/>
          </p:cNvSpPr>
          <p:nvPr/>
        </p:nvSpPr>
        <p:spPr bwMode="auto">
          <a:xfrm>
            <a:off x="6354777" y="17144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8" name="Oval 8"/>
          <p:cNvSpPr>
            <a:spLocks noChangeArrowheads="1"/>
          </p:cNvSpPr>
          <p:nvPr/>
        </p:nvSpPr>
        <p:spPr bwMode="auto">
          <a:xfrm>
            <a:off x="550069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9" name="Oval 9"/>
          <p:cNvSpPr>
            <a:spLocks noChangeArrowheads="1"/>
          </p:cNvSpPr>
          <p:nvPr/>
        </p:nvSpPr>
        <p:spPr bwMode="auto">
          <a:xfrm>
            <a:off x="6354777" y="32988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30" name="Oval 11"/>
          <p:cNvSpPr>
            <a:spLocks noChangeArrowheads="1"/>
          </p:cNvSpPr>
          <p:nvPr/>
        </p:nvSpPr>
        <p:spPr bwMode="auto">
          <a:xfrm>
            <a:off x="721203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Freeform 14"/>
          <p:cNvSpPr>
            <a:spLocks/>
          </p:cNvSpPr>
          <p:nvPr/>
        </p:nvSpPr>
        <p:spPr bwMode="auto">
          <a:xfrm>
            <a:off x="5781680" y="2023497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Freeform 15"/>
          <p:cNvSpPr>
            <a:spLocks/>
          </p:cNvSpPr>
          <p:nvPr/>
        </p:nvSpPr>
        <p:spPr bwMode="auto">
          <a:xfrm>
            <a:off x="5795968" y="2952737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2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43504" y="265193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0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0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边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71736" y="3929066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号边的两个顶点的</a:t>
            </a:r>
            <a:r>
              <a:rPr lang="en-US" altLang="zh-CN" sz="2000" dirty="0" err="1" smtClean="0">
                <a:ea typeface="楷体" pitchFamily="49" charset="-122"/>
                <a:cs typeface="Times New Roman" pitchFamily="18" charset="0"/>
              </a:rPr>
              <a:t>vset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值相同，不能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添加！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143636" y="85723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err="1" smtClean="0">
                <a:ea typeface="楷体" pitchFamily="49" charset="-122"/>
                <a:cs typeface="Times New Roman" pitchFamily="18" charset="0"/>
              </a:rPr>
              <a:t>vset</a:t>
            </a:r>
            <a:r>
              <a:rPr lang="en-US" altLang="zh-CN" sz="1800" smtClean="0">
                <a:ea typeface="楷体" pitchFamily="49" charset="-122"/>
                <a:cs typeface="Times New Roman" pitchFamily="18" charset="0"/>
              </a:rPr>
              <a:t>[0]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：连通分量编号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48" name="直接箭头连接符 147"/>
          <p:cNvCxnSpPr>
            <a:stCxn id="146" idx="2"/>
          </p:cNvCxnSpPr>
          <p:nvPr/>
        </p:nvCxnSpPr>
        <p:spPr>
          <a:xfrm rot="5400000">
            <a:off x="6953384" y="916887"/>
            <a:ext cx="202179" cy="821532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 animBg="1"/>
      <p:bldP spid="66" grpId="0" animBg="1"/>
      <p:bldP spid="96" grpId="0" animBg="1"/>
      <p:bldP spid="112" grpId="0" animBg="1"/>
      <p:bldP spid="117" grpId="0" animBg="1"/>
      <p:bldP spid="117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1" grpId="0" animBg="1"/>
      <p:bldP spid="132" grpId="0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95288" y="664321"/>
            <a:ext cx="85344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实现克鲁斯卡尔算法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Kruskal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时，用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数组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存放图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边，其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类型如下：</a:t>
            </a:r>
            <a:endParaRPr kumimoji="1" lang="zh-CN" altLang="en-US" sz="2000" dirty="0">
              <a:solidFill>
                <a:srgbClr val="9966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1500167" y="2000240"/>
            <a:ext cx="4286280" cy="1975102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252000" rIns="252000" bIns="180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u;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边的起始顶点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v;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边的终止顶点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w;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边的权值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</a:t>
            </a:fld>
            <a:r>
              <a:rPr lang="en-US" altLang="zh-CN" smtClean="0"/>
              <a:t>/14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928794" y="4357694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/>
              <a:t>Edge E[MAXV];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28596" y="998551"/>
            <a:ext cx="8037538" cy="459968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Kruskal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(MatGraph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Edge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存放所有边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k=0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数组的下标从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开始计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产生的边集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][j]!=0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][j]!=INF)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E[k].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u=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E[k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v=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E[k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].w=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InsertSort(E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用直接插入排序对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数组按权值递增排序</a:t>
            </a: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初始化辅助数组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1047"/>
          <p:cNvSpPr txBox="1">
            <a:spLocks noChangeArrowheads="1"/>
          </p:cNvSpPr>
          <p:nvPr/>
        </p:nvSpPr>
        <p:spPr bwMode="auto">
          <a:xfrm rot="172254">
            <a:off x="428596" y="357166"/>
            <a:ext cx="4824412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克鲁斯卡尔（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Kruskal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）算法如下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8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71406" y="246075"/>
            <a:ext cx="8143900" cy="532453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k=1;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表示当前构造生成树的第几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边，初值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j=0;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中边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下标，初值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(k&lt;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生成的边数小于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=E[j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u;v1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=E[j].v;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取一条边的头尾顶点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分别得到两个顶点所属的集合编号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两顶点属于不同的集合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(%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):%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d\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E[j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].w);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k++;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生成边数增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两个集合统一编号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集合编号为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的改为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sn1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j++;			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扫描下一条边</a:t>
            </a:r>
          </a:p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9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00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</TotalTime>
  <Words>715</Words>
  <Application>Microsoft PowerPoint</Application>
  <PresentationFormat>全屏显示(4:3)</PresentationFormat>
  <Paragraphs>220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1151</cp:revision>
  <dcterms:created xsi:type="dcterms:W3CDTF">2004-10-20T02:22:59Z</dcterms:created>
  <dcterms:modified xsi:type="dcterms:W3CDTF">2017-05-20T06:36:38Z</dcterms:modified>
</cp:coreProperties>
</file>