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3"/>
  </p:notesMasterIdLst>
  <p:sldIdLst>
    <p:sldId id="350" r:id="rId2"/>
    <p:sldId id="300" r:id="rId3"/>
    <p:sldId id="351" r:id="rId4"/>
    <p:sldId id="301" r:id="rId5"/>
    <p:sldId id="447" r:id="rId6"/>
    <p:sldId id="448" r:id="rId7"/>
    <p:sldId id="369" r:id="rId8"/>
    <p:sldId id="449" r:id="rId9"/>
    <p:sldId id="450" r:id="rId10"/>
    <p:sldId id="427" r:id="rId11"/>
    <p:sldId id="462" r:id="rId12"/>
    <p:sldId id="302" r:id="rId13"/>
    <p:sldId id="463" r:id="rId14"/>
    <p:sldId id="464" r:id="rId15"/>
    <p:sldId id="474" r:id="rId16"/>
    <p:sldId id="475" r:id="rId17"/>
    <p:sldId id="451" r:id="rId18"/>
    <p:sldId id="471" r:id="rId19"/>
    <p:sldId id="472" r:id="rId20"/>
    <p:sldId id="473" r:id="rId21"/>
    <p:sldId id="446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1000E4"/>
    <a:srgbClr val="339933"/>
    <a:srgbClr val="3333FF"/>
    <a:srgbClr val="006600"/>
    <a:srgbClr val="6600CC"/>
    <a:srgbClr val="FFFFCC"/>
    <a:srgbClr val="339966"/>
    <a:srgbClr val="DDDDDD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893" autoAdjust="0"/>
    <p:restoredTop sz="94685" autoAdjust="0"/>
  </p:normalViewPr>
  <p:slideViewPr>
    <p:cSldViewPr>
      <p:cViewPr varScale="1">
        <p:scale>
          <a:sx n="60" d="100"/>
          <a:sy n="60" d="100"/>
        </p:scale>
        <p:origin x="-15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CD90D-AD7E-473A-94B2-FCD1B1A64294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6958E-D616-4E9A-8F30-50F381816D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8EE1-5537-4FCF-8D22-93EF4BEB8B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913-9D6D-423D-A162-368BA94F9E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BF42-FDB1-4562-A2E8-E6E8CF712C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23B8-1B14-4E3E-842D-AE83AA4C0C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6463-AEE0-47E1-BB58-16FEC30E25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D4-460E-472B-A0AD-81597DB6E3F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0C5E-8969-4562-8A58-0564B79EC6B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6479-A6FD-4891-94B6-9A81326C69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579A434-B909-4E1D-8AE8-70603324F228}" type="slidenum">
              <a:rPr lang="en-US" altLang="zh-CN" smtClean="0"/>
              <a:pPr/>
              <a:t>‹#›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9718-FD80-4922-8B44-24C4E3E2B1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9EEA-E8B3-4399-B4FB-F3C9E06B96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1138B-A218-40E1-8032-9F12CDF697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428596" y="2090725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考虑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带权有向图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，把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一条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路径（仅仅考虑</a:t>
            </a:r>
            <a:r>
              <a:rPr kumimoji="1" lang="zh-CN" altLang="en-US" dirty="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简单路径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）上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所经边的权值之和定义为该路径的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路径长度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或称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带权路径长度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3" descr="粉色面巾纸"/>
          <p:cNvSpPr txBox="1">
            <a:spLocks noChangeArrowheads="1"/>
          </p:cNvSpPr>
          <p:nvPr/>
        </p:nvSpPr>
        <p:spPr bwMode="auto">
          <a:xfrm>
            <a:off x="428596" y="1285860"/>
            <a:ext cx="3382962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rgbClr val="FF0000"/>
                </a:solidFill>
                <a:ea typeface="隶书" pitchFamily="49" charset="-122"/>
              </a:rPr>
              <a:t>8.5.1  </a:t>
            </a:r>
            <a:r>
              <a:rPr kumimoji="1" lang="zh-CN" altLang="en-US" sz="2800" dirty="0">
                <a:solidFill>
                  <a:srgbClr val="FF0000"/>
                </a:solidFill>
                <a:ea typeface="隶书" pitchFamily="49" charset="-122"/>
              </a:rPr>
              <a:t>路径的概念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305435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  从源点到终点可能不止一条路径，把路径长度最短的那条路径称为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最短路径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 Box 12" descr="信纸"/>
          <p:cNvSpPr txBox="1">
            <a:spLocks noChangeArrowheads="1"/>
          </p:cNvSpPr>
          <p:nvPr/>
        </p:nvSpPr>
        <p:spPr bwMode="auto">
          <a:xfrm>
            <a:off x="2428860" y="357166"/>
            <a:ext cx="3744912" cy="57943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8.5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最短路径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85852" y="3233733"/>
            <a:ext cx="5897850" cy="682876"/>
            <a:chOff x="1285852" y="3429000"/>
            <a:chExt cx="5897850" cy="682876"/>
          </a:xfrm>
        </p:grpSpPr>
        <p:sp>
          <p:nvSpPr>
            <p:cNvPr id="6" name="椭圆 5"/>
            <p:cNvSpPr/>
            <p:nvPr/>
          </p:nvSpPr>
          <p:spPr>
            <a:xfrm>
              <a:off x="1285852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endParaRPr lang="zh-CN" altLang="en-US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03240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14524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i="1" baseline="-25000" dirty="0" err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643702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endParaRPr lang="zh-CN" alt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>
              <a:stCxn id="6" idx="6"/>
              <a:endCxn id="7" idx="2"/>
            </p:cNvCxnSpPr>
            <p:nvPr/>
          </p:nvCxnSpPr>
          <p:spPr>
            <a:xfrm>
              <a:off x="1825852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71670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/>
                <a:t>c</a:t>
              </a:r>
              <a:r>
                <a:rPr lang="en-US" altLang="zh-CN" sz="2000" baseline="-25000" dirty="0" err="1" smtClean="0"/>
                <a:t>1</a:t>
              </a:r>
              <a:endParaRPr lang="zh-CN" altLang="en-US" sz="2000" baseline="-25000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3151670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397488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/>
                <a:t>c</a:t>
              </a:r>
              <a:r>
                <a:rPr lang="en-US" altLang="zh-CN" sz="2000" baseline="-25000" dirty="0" err="1" smtClean="0"/>
                <a:t>2</a:t>
              </a:r>
              <a:endParaRPr lang="zh-CN" altLang="en-US" sz="2000" baseline="-25000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4458192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704010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/>
                <a:t>c</a:t>
              </a:r>
              <a:r>
                <a:rPr lang="en-US" altLang="zh-CN" sz="2000" baseline="-25000" dirty="0" err="1" smtClean="0"/>
                <a:t>3</a:t>
              </a:r>
              <a:endParaRPr lang="zh-CN" alt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9080" y="352583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ym typeface="Symbol"/>
                </a:rPr>
                <a:t>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5866314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12132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smtClean="0"/>
                <a:t>c</a:t>
              </a:r>
              <a:r>
                <a:rPr lang="en-US" altLang="zh-CN" sz="2000" i="1" baseline="-25000" dirty="0" smtClean="0"/>
                <a:t>m</a:t>
              </a:r>
              <a:endParaRPr lang="zh-CN" altLang="en-US" sz="2000" i="1" baseline="-250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85852" y="4162427"/>
            <a:ext cx="428628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路径长度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200" i="1" dirty="0" err="1" smtClean="0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200" baseline="-25000" dirty="0" err="1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baseline="-25000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+ </a:t>
            </a:r>
            <a:r>
              <a:rPr kumimoji="1" lang="en-US" altLang="zh-CN" sz="2200" i="1" dirty="0" err="1" smtClean="0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200" baseline="-25000" dirty="0" err="1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baseline="-25000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+ </a:t>
            </a:r>
            <a:r>
              <a:rPr kumimoji="1" lang="en-US" altLang="zh-CN" sz="2200" smtClean="0">
                <a:latin typeface="宋体"/>
                <a:ea typeface="宋体"/>
                <a:cs typeface="Times New Roman" pitchFamily="18" charset="0"/>
              </a:rPr>
              <a:t>…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  <a:sym typeface="Symbol"/>
              </a:rPr>
              <a:t>+ </a:t>
            </a:r>
            <a:r>
              <a:rPr kumimoji="1" lang="en-US" altLang="zh-CN" sz="2200" i="1" dirty="0" smtClean="0">
                <a:ea typeface="楷体" pitchFamily="49" charset="-122"/>
                <a:cs typeface="Times New Roman" pitchFamily="18" charset="0"/>
                <a:sym typeface="Symbol"/>
              </a:rPr>
              <a:t>c</a:t>
            </a:r>
            <a:r>
              <a:rPr kumimoji="1" lang="en-US" altLang="zh-CN" sz="2200" i="1" baseline="-25000" dirty="0" smtClean="0">
                <a:ea typeface="楷体" pitchFamily="49" charset="-122"/>
                <a:cs typeface="Times New Roman" pitchFamily="18" charset="0"/>
                <a:sym typeface="Symbol"/>
              </a:rPr>
              <a:t>m</a:t>
            </a:r>
            <a:endParaRPr lang="zh-CN" altLang="en-US" sz="2200" i="1" baseline="-25000" dirty="0" smtClean="0"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路径：（</a:t>
            </a:r>
            <a:r>
              <a:rPr kumimoji="1" lang="en-US" altLang="zh-CN" sz="2200" i="1" dirty="0" smtClean="0"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dirty="0" err="1" smtClean="0"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200" baseline="-25000" dirty="0" err="1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err="1" smtClean="0"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200" baseline="-25000" err="1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latin typeface="宋体"/>
                <a:ea typeface="宋体"/>
                <a:cs typeface="Times New Roman" pitchFamily="18" charset="0"/>
              </a:rPr>
              <a:t>… 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  <a:sym typeface="Symbol"/>
              </a:rPr>
              <a:t>，</a:t>
            </a:r>
            <a:r>
              <a:rPr kumimoji="1" lang="en-US" altLang="zh-CN" sz="2200" i="1" dirty="0" smtClean="0">
                <a:ea typeface="楷体" pitchFamily="49" charset="-122"/>
                <a:cs typeface="Times New Roman" pitchFamily="18" charset="0"/>
                <a:sym typeface="Symbol"/>
              </a:rPr>
              <a:t>u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  <a:sym typeface="Symbol"/>
              </a:rPr>
              <a:t>）</a:t>
            </a:r>
            <a:endParaRPr lang="zh-CN" altLang="en-US" sz="2200" i="1" baseline="-25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142844" y="260350"/>
            <a:ext cx="6337300" cy="53553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改进的方法是采用一维数组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来保存：</a:t>
            </a:r>
          </a:p>
        </p:txBody>
      </p:sp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214281" y="1047750"/>
            <a:ext cx="4967288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若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从源点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v  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的最短路径如下：</a:t>
            </a:r>
          </a:p>
        </p:txBody>
      </p:sp>
      <p:sp>
        <p:nvSpPr>
          <p:cNvPr id="225295" name="Text Box 15"/>
          <p:cNvSpPr txBox="1">
            <a:spLocks noChangeArrowheads="1"/>
          </p:cNvSpPr>
          <p:nvPr/>
        </p:nvSpPr>
        <p:spPr bwMode="auto">
          <a:xfrm>
            <a:off x="172980" y="2335405"/>
            <a:ext cx="35877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则</a:t>
            </a:r>
          </a:p>
        </p:txBody>
      </p:sp>
      <p:sp>
        <p:nvSpPr>
          <p:cNvPr id="225304" name="Text Box 24"/>
          <p:cNvSpPr txBox="1">
            <a:spLocks noChangeArrowheads="1"/>
          </p:cNvSpPr>
          <p:nvPr/>
        </p:nvSpPr>
        <p:spPr bwMode="auto">
          <a:xfrm>
            <a:off x="5060898" y="2714620"/>
            <a:ext cx="3686227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一定是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从源点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v  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的最短路径</a:t>
            </a:r>
          </a:p>
        </p:txBody>
      </p:sp>
      <p:sp>
        <p:nvSpPr>
          <p:cNvPr id="225305" name="Text Box 25"/>
          <p:cNvSpPr txBox="1">
            <a:spLocks noChangeArrowheads="1"/>
          </p:cNvSpPr>
          <p:nvPr/>
        </p:nvSpPr>
        <p:spPr bwMode="auto">
          <a:xfrm>
            <a:off x="8712232" y="2513011"/>
            <a:ext cx="503238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</a:rPr>
              <a:t>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657183" y="1643050"/>
            <a:ext cx="5189533" cy="431800"/>
            <a:chOff x="657183" y="1643050"/>
            <a:chExt cx="5189533" cy="431800"/>
          </a:xfrm>
        </p:grpSpPr>
        <p:sp>
          <p:nvSpPr>
            <p:cNvPr id="225286" name="Oval 6"/>
            <p:cNvSpPr>
              <a:spLocks noChangeArrowheads="1"/>
            </p:cNvSpPr>
            <p:nvPr/>
          </p:nvSpPr>
          <p:spPr bwMode="auto">
            <a:xfrm>
              <a:off x="657183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sp>
          <p:nvSpPr>
            <p:cNvPr id="225287" name="Oval 7"/>
            <p:cNvSpPr>
              <a:spLocks noChangeArrowheads="1"/>
            </p:cNvSpPr>
            <p:nvPr/>
          </p:nvSpPr>
          <p:spPr bwMode="auto">
            <a:xfrm>
              <a:off x="4549729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225288" name="Oval 8"/>
            <p:cNvSpPr>
              <a:spLocks noChangeArrowheads="1"/>
            </p:cNvSpPr>
            <p:nvPr/>
          </p:nvSpPr>
          <p:spPr bwMode="auto">
            <a:xfrm>
              <a:off x="5414916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225289" name="Line 9"/>
            <p:cNvSpPr>
              <a:spLocks noChangeShapeType="1"/>
            </p:cNvSpPr>
            <p:nvPr/>
          </p:nvSpPr>
          <p:spPr bwMode="auto">
            <a:xfrm>
              <a:off x="1088983" y="1858950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290" name="Text Box 10"/>
            <p:cNvSpPr txBox="1">
              <a:spLocks noChangeArrowheads="1"/>
            </p:cNvSpPr>
            <p:nvPr/>
          </p:nvSpPr>
          <p:spPr bwMode="auto">
            <a:xfrm>
              <a:off x="1546161" y="1693853"/>
              <a:ext cx="576262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5291" name="Line 11"/>
            <p:cNvSpPr>
              <a:spLocks noChangeShapeType="1"/>
            </p:cNvSpPr>
            <p:nvPr/>
          </p:nvSpPr>
          <p:spPr bwMode="auto">
            <a:xfrm>
              <a:off x="4117929" y="1858950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292" name="Line 12"/>
            <p:cNvSpPr>
              <a:spLocks noChangeShapeType="1"/>
            </p:cNvSpPr>
            <p:nvPr/>
          </p:nvSpPr>
          <p:spPr bwMode="auto">
            <a:xfrm>
              <a:off x="4981529" y="1858950"/>
              <a:ext cx="433387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2546293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2117665" y="1857364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3013051" y="1866885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3470229" y="1701788"/>
              <a:ext cx="576262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31742" y="2643182"/>
            <a:ext cx="4324346" cy="431800"/>
            <a:chOff x="631742" y="2643182"/>
            <a:chExt cx="4324346" cy="431800"/>
          </a:xfrm>
        </p:grpSpPr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2520852" y="264318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631742" y="264318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4524288" y="264318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1063542" y="2859082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520720" y="2693985"/>
              <a:ext cx="576262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092488" y="2859082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2092224" y="2857496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2987610" y="2867017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3444788" y="2701920"/>
              <a:ext cx="576262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000100" y="4497398"/>
            <a:ext cx="5189533" cy="431800"/>
            <a:chOff x="1000100" y="4497398"/>
            <a:chExt cx="5189533" cy="431800"/>
          </a:xfrm>
        </p:grpSpPr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1000100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4892646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5757833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1431900" y="4713298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1889078" y="4548201"/>
              <a:ext cx="576262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4460846" y="4713298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>
              <a:off x="5324446" y="4713298"/>
              <a:ext cx="433387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2889210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>
              <a:off x="2460582" y="4711712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>
              <a:off x="3355968" y="4721233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3813146" y="4556136"/>
              <a:ext cx="576262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2925754" y="378619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zh-CN" sz="2000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直接箭头连接符 46"/>
          <p:cNvCxnSpPr>
            <a:stCxn id="34" idx="7"/>
            <a:endCxn id="45" idx="2"/>
          </p:cNvCxnSpPr>
          <p:nvPr/>
        </p:nvCxnSpPr>
        <p:spPr>
          <a:xfrm rot="5400000" flipH="1" flipV="1">
            <a:off x="1867937" y="3502817"/>
            <a:ext cx="558544" cy="1557090"/>
          </a:xfrm>
          <a:prstGeom prst="straightConnector1">
            <a:avLst/>
          </a:prstGeom>
          <a:ln w="28575">
            <a:solidFill>
              <a:srgbClr val="339966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6"/>
            <a:endCxn id="35" idx="1"/>
          </p:cNvCxnSpPr>
          <p:nvPr/>
        </p:nvCxnSpPr>
        <p:spPr>
          <a:xfrm>
            <a:off x="3357554" y="4002090"/>
            <a:ext cx="1598328" cy="558544"/>
          </a:xfrm>
          <a:prstGeom prst="straightConnector1">
            <a:avLst/>
          </a:prstGeom>
          <a:ln w="28575">
            <a:solidFill>
              <a:srgbClr val="339966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7158" y="3500438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反证法证明：</a:t>
            </a:r>
            <a:endParaRPr lang="zh-CN" altLang="en-US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>
            <a:off x="1270000" y="3678767"/>
            <a:ext cx="4686300" cy="791633"/>
          </a:xfrm>
          <a:custGeom>
            <a:avLst/>
            <a:gdLst>
              <a:gd name="connsiteX0" fmla="*/ 0 w 4686300"/>
              <a:gd name="connsiteY0" fmla="*/ 791633 h 791633"/>
              <a:gd name="connsiteX1" fmla="*/ 355600 w 4686300"/>
              <a:gd name="connsiteY1" fmla="*/ 639233 h 791633"/>
              <a:gd name="connsiteX2" fmla="*/ 1511300 w 4686300"/>
              <a:gd name="connsiteY2" fmla="*/ 156633 h 791633"/>
              <a:gd name="connsiteX3" fmla="*/ 2019300 w 4686300"/>
              <a:gd name="connsiteY3" fmla="*/ 67733 h 791633"/>
              <a:gd name="connsiteX4" fmla="*/ 3225800 w 4686300"/>
              <a:gd name="connsiteY4" fmla="*/ 563033 h 791633"/>
              <a:gd name="connsiteX5" fmla="*/ 3746500 w 4686300"/>
              <a:gd name="connsiteY5" fmla="*/ 753533 h 791633"/>
              <a:gd name="connsiteX6" fmla="*/ 4686300 w 4686300"/>
              <a:gd name="connsiteY6" fmla="*/ 766233 h 79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6300" h="791633">
                <a:moveTo>
                  <a:pt x="0" y="791633"/>
                </a:moveTo>
                <a:lnTo>
                  <a:pt x="355600" y="639233"/>
                </a:lnTo>
                <a:cubicBezTo>
                  <a:pt x="607483" y="533400"/>
                  <a:pt x="1234017" y="251883"/>
                  <a:pt x="1511300" y="156633"/>
                </a:cubicBezTo>
                <a:cubicBezTo>
                  <a:pt x="1788583" y="61383"/>
                  <a:pt x="1733550" y="0"/>
                  <a:pt x="2019300" y="67733"/>
                </a:cubicBezTo>
                <a:cubicBezTo>
                  <a:pt x="2305050" y="135466"/>
                  <a:pt x="2937933" y="448733"/>
                  <a:pt x="3225800" y="563033"/>
                </a:cubicBezTo>
                <a:cubicBezTo>
                  <a:pt x="3513667" y="677333"/>
                  <a:pt x="3503083" y="719666"/>
                  <a:pt x="3746500" y="753533"/>
                </a:cubicBezTo>
                <a:cubicBezTo>
                  <a:pt x="3989917" y="787400"/>
                  <a:pt x="4338108" y="776816"/>
                  <a:pt x="4686300" y="766233"/>
                </a:cubicBezTo>
              </a:path>
            </a:pathLst>
          </a:custGeom>
          <a:ln w="28575">
            <a:solidFill>
              <a:srgbClr val="6600CC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00034" y="5286388"/>
            <a:ext cx="8215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而通过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的路径更短，则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 → </a:t>
            </a:r>
            <a:r>
              <a:rPr lang="en-US" altLang="zh-CN" sz="2200" smtClean="0">
                <a:latin typeface="宋体"/>
                <a:ea typeface="宋体"/>
                <a:cs typeface="Times New Roman" pitchFamily="18" charset="0"/>
              </a:rPr>
              <a:t>…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 → </a:t>
            </a:r>
            <a:r>
              <a:rPr lang="en-US" altLang="zh-CN" sz="2200" smtClean="0">
                <a:latin typeface="宋体"/>
                <a:ea typeface="宋体"/>
                <a:cs typeface="Times New Roman" pitchFamily="18" charset="0"/>
              </a:rPr>
              <a:t>… 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u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 → 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不是最短路径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4000496" y="3643314"/>
            <a:ext cx="3143272" cy="571504"/>
            <a:chOff x="4000496" y="3643314"/>
            <a:chExt cx="3143272" cy="571504"/>
          </a:xfrm>
        </p:grpSpPr>
        <p:cxnSp>
          <p:nvCxnSpPr>
            <p:cNvPr id="56" name="直接箭头连接符 55"/>
            <p:cNvCxnSpPr/>
            <p:nvPr/>
          </p:nvCxnSpPr>
          <p:spPr>
            <a:xfrm rot="10800000" flipV="1">
              <a:off x="4000496" y="3929066"/>
              <a:ext cx="571504" cy="285752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572000" y="3643314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是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v  </a:t>
              </a:r>
              <a:r>
                <a:rPr lang="en-US" altLang="zh-CN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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  <a:sym typeface="Wingdings"/>
                </a:rPr>
                <a:t>  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的最短路径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28596" y="5824855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与假设矛盾，问题得到证明。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286248" y="1071546"/>
            <a:ext cx="4214842" cy="563303"/>
            <a:chOff x="4286248" y="1071546"/>
            <a:chExt cx="4214842" cy="563303"/>
          </a:xfrm>
        </p:grpSpPr>
        <p:sp>
          <p:nvSpPr>
            <p:cNvPr id="55" name="TextBox 54"/>
            <p:cNvSpPr txBox="1"/>
            <p:nvPr/>
          </p:nvSpPr>
          <p:spPr>
            <a:xfrm>
              <a:off x="4286248" y="1071546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/>
                <a:t>v</a:t>
              </a:r>
              <a:r>
                <a:rPr lang="en-US" altLang="zh-CN" sz="2000" smtClean="0"/>
                <a:t> </a:t>
              </a:r>
              <a:r>
                <a:rPr kumimoji="1" lang="zh-CN" altLang="en-US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 </a:t>
              </a:r>
              <a:r>
                <a:rPr kumimoji="1" lang="en-US" altLang="zh-CN" sz="2000" i="1" smtClean="0">
                  <a:solidFill>
                    <a:srgbClr val="1000E4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j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最短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  <a:sym typeface="Wingdings"/>
                </a:rPr>
                <a:t>路径中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  <a:sym typeface="Wingdings"/>
                </a:rPr>
                <a:t>j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  <a:sym typeface="Wingdings"/>
                </a:rPr>
                <a:t>的前一个顶点</a:t>
              </a:r>
              <a:endParaRPr lang="zh-CN" altLang="en-US" sz="2000"/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10800000" flipV="1">
              <a:off x="4918294" y="1428737"/>
              <a:ext cx="225211" cy="20611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23B8-1B14-4E3E-842D-AE83AA4C0C85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4" grpId="0"/>
      <p:bldP spid="225295" grpId="0"/>
      <p:bldP spid="225304" grpId="0"/>
      <p:bldP spid="225305" grpId="0"/>
      <p:bldP spid="45" grpId="0" animBg="1"/>
      <p:bldP spid="50" grpId="0"/>
      <p:bldP spid="52" grpId="0" animBg="1"/>
      <p:bldP spid="46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928662" y="3143248"/>
            <a:ext cx="5103819" cy="97603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从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推出的逆路径：</a:t>
            </a:r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v</a:t>
            </a:r>
            <a:endParaRPr lang="zh-CN" altLang="en-US" sz="2200" i="1" dirty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对应的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最短路径为：</a:t>
            </a:r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v 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→ </a:t>
            </a:r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u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 → </a:t>
            </a:r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 → </a:t>
            </a:r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j</a:t>
            </a:r>
            <a:endParaRPr lang="en-US" altLang="zh-CN" sz="2200" i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25286" name="Oval 6"/>
          <p:cNvSpPr>
            <a:spLocks noChangeArrowheads="1"/>
          </p:cNvSpPr>
          <p:nvPr/>
        </p:nvSpPr>
        <p:spPr bwMode="auto">
          <a:xfrm>
            <a:off x="1254130" y="11175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sp>
        <p:nvSpPr>
          <p:cNvPr id="225287" name="Oval 7"/>
          <p:cNvSpPr>
            <a:spLocks noChangeArrowheads="1"/>
          </p:cNvSpPr>
          <p:nvPr/>
        </p:nvSpPr>
        <p:spPr bwMode="auto">
          <a:xfrm>
            <a:off x="4311648" y="11175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25288" name="Oval 8"/>
          <p:cNvSpPr>
            <a:spLocks noChangeArrowheads="1"/>
          </p:cNvSpPr>
          <p:nvPr/>
        </p:nvSpPr>
        <p:spPr bwMode="auto">
          <a:xfrm>
            <a:off x="5854712" y="11175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V="1">
            <a:off x="1685930" y="1338565"/>
            <a:ext cx="1080000" cy="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643570" y="1681944"/>
            <a:ext cx="1428760" cy="746924"/>
            <a:chOff x="5643570" y="1681944"/>
            <a:chExt cx="1428760" cy="746924"/>
          </a:xfrm>
        </p:grpSpPr>
        <p:cxnSp>
          <p:nvCxnSpPr>
            <p:cNvPr id="22" name="直接箭头连接符 21"/>
            <p:cNvCxnSpPr/>
            <p:nvPr/>
          </p:nvCxnSpPr>
          <p:spPr>
            <a:xfrm rot="5400000" flipH="1" flipV="1">
              <a:off x="5911065" y="1859745"/>
              <a:ext cx="35719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43570" y="2028758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path[</a:t>
              </a:r>
              <a:r>
                <a:rPr lang="en-US" altLang="zh-CN" sz="2000" i="1" dirty="0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]=</a:t>
              </a:r>
              <a:r>
                <a:rPr lang="en-US" altLang="zh-CN" sz="2000" i="1" dirty="0" smtClean="0">
                  <a:solidFill>
                    <a:srgbClr val="DB0303"/>
                  </a:solidFill>
                  <a:ea typeface="楷体" pitchFamily="49" charset="-122"/>
                  <a:cs typeface="Times New Roman" pitchFamily="18" charset="0"/>
                </a:rPr>
                <a:t>w</a:t>
              </a:r>
              <a:endParaRPr lang="zh-CN" altLang="en-US" sz="2000" dirty="0"/>
            </a:p>
          </p:txBody>
        </p:sp>
      </p:grp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2786050" y="11175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3217850" y="1338565"/>
            <a:ext cx="1080000" cy="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4752976" y="1338565"/>
            <a:ext cx="1080000" cy="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1472" y="285728"/>
            <a:ext cx="2643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v </a:t>
            </a:r>
            <a:r>
              <a:rPr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的最短路径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:</a:t>
            </a:r>
            <a:endParaRPr lang="zh-CN" altLang="en-US" sz="22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4071934" y="1681944"/>
            <a:ext cx="1428760" cy="746924"/>
            <a:chOff x="5643570" y="1681944"/>
            <a:chExt cx="1428760" cy="746924"/>
          </a:xfrm>
        </p:grpSpPr>
        <p:cxnSp>
          <p:nvCxnSpPr>
            <p:cNvPr id="30" name="直接箭头连接符 29"/>
            <p:cNvCxnSpPr/>
            <p:nvPr/>
          </p:nvCxnSpPr>
          <p:spPr>
            <a:xfrm rot="5400000" flipH="1" flipV="1">
              <a:off x="5911065" y="1859745"/>
              <a:ext cx="35719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643570" y="2028758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path[</a:t>
              </a:r>
              <a:r>
                <a:rPr lang="en-US" altLang="zh-CN" sz="2000" i="1" dirty="0" smtClean="0">
                  <a:ea typeface="楷体" pitchFamily="49" charset="-122"/>
                  <a:cs typeface="Times New Roman" pitchFamily="18" charset="0"/>
                </a:rPr>
                <a:t>w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]=</a:t>
              </a:r>
              <a:r>
                <a:rPr lang="en-US" altLang="zh-CN" sz="2000" i="1" dirty="0" smtClean="0">
                  <a:solidFill>
                    <a:srgbClr val="DB0303"/>
                  </a:solidFill>
                  <a:ea typeface="楷体" pitchFamily="49" charset="-122"/>
                  <a:cs typeface="Times New Roman" pitchFamily="18" charset="0"/>
                </a:rPr>
                <a:t>u</a:t>
              </a:r>
              <a:endParaRPr lang="zh-CN" altLang="en-US" sz="20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571736" y="1681944"/>
            <a:ext cx="1428760" cy="746924"/>
            <a:chOff x="5643570" y="1681944"/>
            <a:chExt cx="1428760" cy="746924"/>
          </a:xfrm>
        </p:grpSpPr>
        <p:cxnSp>
          <p:nvCxnSpPr>
            <p:cNvPr id="33" name="直接箭头连接符 32"/>
            <p:cNvCxnSpPr/>
            <p:nvPr/>
          </p:nvCxnSpPr>
          <p:spPr>
            <a:xfrm rot="5400000" flipH="1" flipV="1">
              <a:off x="5911065" y="1859745"/>
              <a:ext cx="35719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643570" y="2028758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path[</a:t>
              </a:r>
              <a:r>
                <a:rPr lang="en-US" altLang="zh-CN" sz="2000" i="1" dirty="0" smtClean="0"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]=</a:t>
              </a:r>
              <a:r>
                <a:rPr lang="en-US" altLang="zh-CN" sz="2000" i="1" dirty="0" smtClean="0">
                  <a:solidFill>
                    <a:srgbClr val="DB0303"/>
                  </a:solidFill>
                  <a:ea typeface="楷体" pitchFamily="49" charset="-122"/>
                  <a:cs typeface="Times New Roman" pitchFamily="18" charset="0"/>
                </a:rPr>
                <a:t>v</a:t>
              </a:r>
              <a:endParaRPr lang="zh-CN" altLang="en-US" sz="2000" dirty="0"/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709988" y="2833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05911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779838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3851275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50056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435600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435600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6227763" y="8366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3309938" y="431800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3348038" y="981075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289300" y="1090613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068763" y="333375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4140200" y="1628775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4102100" y="1052513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4043363" y="476250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4795838" y="477838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4787900" y="1052513"/>
            <a:ext cx="6477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5580063" y="549275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5724525" y="1150938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5724525" y="379413"/>
            <a:ext cx="576263" cy="50323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3203575" y="260350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4500563" y="-26988"/>
            <a:ext cx="433387" cy="39687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7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4714875" y="414338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5461000" y="754063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5867400" y="295275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881688" y="1282700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4427538" y="1557338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5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3203575" y="1160463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3635375" y="633413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4024313" y="1054100"/>
            <a:ext cx="29845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2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884738" y="895350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140200" y="333375"/>
            <a:ext cx="287338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323850" y="1982788"/>
            <a:ext cx="8208963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kumimoji="1" lang="en-US" altLang="zh-CN" sz="2000">
                <a:solidFill>
                  <a:srgbClr val="FF00FF"/>
                </a:solidFill>
              </a:rPr>
              <a:t>S	               U	                     dist[]                            path[]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3670300" y="2454275"/>
            <a:ext cx="22320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0   1  2  3   4    5    6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6418263" y="2420938"/>
            <a:ext cx="20161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/>
              <a:t>0  1  2  3   4   5    6</a:t>
            </a:r>
          </a:p>
        </p:txBody>
      </p:sp>
      <p:sp>
        <p:nvSpPr>
          <p:cNvPr id="51242" name="Text Box 42"/>
          <p:cNvSpPr txBox="1">
            <a:spLocks noChangeArrowheads="1"/>
          </p:cNvSpPr>
          <p:nvPr/>
        </p:nvSpPr>
        <p:spPr bwMode="auto">
          <a:xfrm>
            <a:off x="250825" y="2824163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en-US" altLang="zh-CN" sz="2000" dirty="0"/>
              <a:t>}</a:t>
            </a:r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1619250" y="2824163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{1,2,3,4,5,6}</a:t>
            </a:r>
          </a:p>
        </p:txBody>
      </p:sp>
      <p:sp>
        <p:nvSpPr>
          <p:cNvPr id="51244" name="Text Box 44"/>
          <p:cNvSpPr txBox="1">
            <a:spLocks noChangeArrowheads="1"/>
          </p:cNvSpPr>
          <p:nvPr/>
        </p:nvSpPr>
        <p:spPr bwMode="auto">
          <a:xfrm>
            <a:off x="3563938" y="2836863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 </a:t>
            </a:r>
            <a:r>
              <a:rPr lang="en-US" altLang="zh-CN" sz="2000" u="heavy" dirty="0">
                <a:uFill>
                  <a:solidFill>
                    <a:srgbClr val="C00000"/>
                  </a:solidFill>
                </a:uFill>
              </a:rPr>
              <a:t>4, 6, 6, ∞, ∞, ∞</a:t>
            </a:r>
            <a:r>
              <a:rPr lang="en-US" altLang="zh-CN" sz="2000" dirty="0"/>
              <a:t>}</a:t>
            </a:r>
          </a:p>
        </p:txBody>
      </p:sp>
      <p:sp>
        <p:nvSpPr>
          <p:cNvPr id="51245" name="Text Box 45"/>
          <p:cNvSpPr txBox="1">
            <a:spLocks noChangeArrowheads="1"/>
          </p:cNvSpPr>
          <p:nvPr/>
        </p:nvSpPr>
        <p:spPr bwMode="auto">
          <a:xfrm>
            <a:off x="6300788" y="2836863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/>
              <a:t>{0, 0, 0, 0, -1, -1, -1}</a:t>
            </a:r>
          </a:p>
        </p:txBody>
      </p:sp>
      <p:sp>
        <p:nvSpPr>
          <p:cNvPr id="51246" name="Text Box 46"/>
          <p:cNvSpPr txBox="1">
            <a:spLocks noChangeArrowheads="1"/>
          </p:cNvSpPr>
          <p:nvPr/>
        </p:nvSpPr>
        <p:spPr bwMode="auto">
          <a:xfrm>
            <a:off x="249238" y="378619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{0,</a:t>
            </a:r>
            <a:r>
              <a:rPr lang="en-US" altLang="zh-CN" sz="2000" dirty="0">
                <a:solidFill>
                  <a:srgbClr val="FF3300"/>
                </a:solidFill>
              </a:rPr>
              <a:t>1</a:t>
            </a:r>
            <a:r>
              <a:rPr lang="en-US" altLang="zh-CN" sz="2000" dirty="0"/>
              <a:t>}</a:t>
            </a:r>
          </a:p>
        </p:txBody>
      </p:sp>
      <p:sp>
        <p:nvSpPr>
          <p:cNvPr id="51247" name="Text Box 47"/>
          <p:cNvSpPr txBox="1">
            <a:spLocks noChangeArrowheads="1"/>
          </p:cNvSpPr>
          <p:nvPr/>
        </p:nvSpPr>
        <p:spPr bwMode="auto">
          <a:xfrm>
            <a:off x="1617663" y="3786190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{2,3,4,5,6}</a:t>
            </a:r>
          </a:p>
        </p:txBody>
      </p:sp>
      <p:sp>
        <p:nvSpPr>
          <p:cNvPr id="51248" name="Text Box 48"/>
          <p:cNvSpPr txBox="1">
            <a:spLocks noChangeArrowheads="1"/>
          </p:cNvSpPr>
          <p:nvPr/>
        </p:nvSpPr>
        <p:spPr bwMode="auto">
          <a:xfrm>
            <a:off x="3562351" y="3786190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 </a:t>
            </a:r>
            <a:r>
              <a:rPr lang="en-US" altLang="zh-CN" sz="2000" dirty="0">
                <a:solidFill>
                  <a:srgbClr val="0000FF"/>
                </a:solidFill>
              </a:rPr>
              <a:t>4,</a:t>
            </a:r>
            <a:r>
              <a:rPr lang="en-US" altLang="zh-CN" sz="2000" dirty="0">
                <a:solidFill>
                  <a:srgbClr val="FF3300"/>
                </a:solidFill>
              </a:rPr>
              <a:t> </a:t>
            </a:r>
            <a:r>
              <a:rPr lang="en-US" altLang="zh-CN" sz="2000" u="heavy" dirty="0">
                <a:solidFill>
                  <a:srgbClr val="FF0000"/>
                </a:solidFill>
                <a:uFill>
                  <a:solidFill>
                    <a:srgbClr val="6600CC"/>
                  </a:solidFill>
                </a:uFill>
              </a:rPr>
              <a:t>5</a:t>
            </a:r>
            <a:r>
              <a:rPr lang="en-US" altLang="zh-CN" sz="2000" u="heavy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</a:rPr>
              <a:t>, </a:t>
            </a:r>
            <a:r>
              <a:rPr lang="en-US" altLang="zh-CN" sz="2000" u="heavy" dirty="0">
                <a:uFill>
                  <a:solidFill>
                    <a:srgbClr val="6600CC"/>
                  </a:solidFill>
                </a:uFill>
              </a:rPr>
              <a:t>6</a:t>
            </a:r>
            <a:r>
              <a:rPr lang="en-US" altLang="zh-CN" sz="2000" u="heavy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</a:rPr>
              <a:t>, </a:t>
            </a:r>
            <a:r>
              <a:rPr lang="en-US" altLang="zh-CN" sz="2000" u="heavy" dirty="0">
                <a:solidFill>
                  <a:srgbClr val="FF0000"/>
                </a:solidFill>
                <a:uFill>
                  <a:solidFill>
                    <a:srgbClr val="6600CC"/>
                  </a:solidFill>
                </a:uFill>
              </a:rPr>
              <a:t>11</a:t>
            </a:r>
            <a:r>
              <a:rPr lang="en-US" altLang="zh-CN" sz="2000" u="heavy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</a:rPr>
              <a:t>, </a:t>
            </a:r>
            <a:r>
              <a:rPr lang="en-US" altLang="zh-CN" sz="2000" u="heavy" dirty="0">
                <a:uFill>
                  <a:solidFill>
                    <a:srgbClr val="6600CC"/>
                  </a:solidFill>
                </a:uFill>
              </a:rPr>
              <a:t>∞, ∞</a:t>
            </a:r>
            <a:r>
              <a:rPr lang="en-US" altLang="zh-CN" sz="2000" dirty="0"/>
              <a:t>}</a:t>
            </a:r>
          </a:p>
        </p:txBody>
      </p:sp>
      <p:sp>
        <p:nvSpPr>
          <p:cNvPr id="51249" name="Text Box 49"/>
          <p:cNvSpPr txBox="1">
            <a:spLocks noChangeArrowheads="1"/>
          </p:cNvSpPr>
          <p:nvPr/>
        </p:nvSpPr>
        <p:spPr bwMode="auto">
          <a:xfrm>
            <a:off x="6299201" y="3786190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0, 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en-US" altLang="zh-CN" sz="2000" dirty="0"/>
              <a:t>, 0,  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en-US" altLang="zh-CN" sz="2000" dirty="0"/>
              <a:t>, -1, -1}</a:t>
            </a:r>
          </a:p>
        </p:txBody>
      </p:sp>
      <p:sp>
        <p:nvSpPr>
          <p:cNvPr id="51250" name="Text Box 50"/>
          <p:cNvSpPr txBox="1">
            <a:spLocks noChangeArrowheads="1"/>
          </p:cNvSpPr>
          <p:nvPr/>
        </p:nvSpPr>
        <p:spPr bwMode="auto">
          <a:xfrm>
            <a:off x="250825" y="4786322"/>
            <a:ext cx="7921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{0,1,</a:t>
            </a:r>
            <a:r>
              <a:rPr lang="en-US" altLang="zh-CN" sz="2000" dirty="0">
                <a:solidFill>
                  <a:srgbClr val="FF3300"/>
                </a:solidFill>
              </a:rPr>
              <a:t>2</a:t>
            </a:r>
            <a:r>
              <a:rPr lang="en-US" altLang="zh-CN" sz="2000" dirty="0"/>
              <a:t>}</a:t>
            </a:r>
          </a:p>
        </p:txBody>
      </p:sp>
      <p:sp>
        <p:nvSpPr>
          <p:cNvPr id="51251" name="Text Box 51"/>
          <p:cNvSpPr txBox="1">
            <a:spLocks noChangeArrowheads="1"/>
          </p:cNvSpPr>
          <p:nvPr/>
        </p:nvSpPr>
        <p:spPr bwMode="auto">
          <a:xfrm>
            <a:off x="1619250" y="4786322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{3,4,5,6}</a:t>
            </a:r>
          </a:p>
        </p:txBody>
      </p:sp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3563938" y="4799022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 </a:t>
            </a:r>
            <a:r>
              <a:rPr lang="en-US" altLang="zh-CN" sz="2000" dirty="0">
                <a:solidFill>
                  <a:srgbClr val="0000FF"/>
                </a:solidFill>
              </a:rPr>
              <a:t>4,</a:t>
            </a:r>
            <a:r>
              <a:rPr lang="en-US" altLang="zh-CN" sz="2000" dirty="0">
                <a:solidFill>
                  <a:srgbClr val="FF3300"/>
                </a:solidFill>
              </a:rPr>
              <a:t> </a:t>
            </a:r>
            <a:r>
              <a:rPr lang="en-US" altLang="zh-CN" sz="2000" dirty="0"/>
              <a:t>5,</a:t>
            </a:r>
            <a:r>
              <a:rPr lang="en-US" altLang="zh-CN" sz="2000" u="sng" dirty="0"/>
              <a:t> </a:t>
            </a:r>
            <a:r>
              <a:rPr lang="en-US" altLang="zh-CN" sz="2000" u="heavy" dirty="0">
                <a:uFill>
                  <a:solidFill>
                    <a:srgbClr val="C00000"/>
                  </a:solidFill>
                </a:uFill>
              </a:rPr>
              <a:t>6, 11,</a:t>
            </a:r>
            <a:r>
              <a:rPr lang="en-US" altLang="zh-CN" sz="20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lang="en-US" altLang="zh-CN" sz="20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9</a:t>
            </a:r>
            <a:r>
              <a:rPr lang="en-US" altLang="zh-CN" sz="20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</a:rPr>
              <a:t>, </a:t>
            </a:r>
            <a:r>
              <a:rPr lang="en-US" altLang="zh-CN" sz="2000" u="heavy" dirty="0">
                <a:uFill>
                  <a:solidFill>
                    <a:srgbClr val="C00000"/>
                  </a:solidFill>
                </a:uFill>
              </a:rPr>
              <a:t>∞</a:t>
            </a:r>
            <a:r>
              <a:rPr lang="en-US" altLang="zh-CN" sz="2000" dirty="0"/>
              <a:t>}</a:t>
            </a:r>
          </a:p>
        </p:txBody>
      </p:sp>
      <p:sp>
        <p:nvSpPr>
          <p:cNvPr id="51253" name="Text Box 53"/>
          <p:cNvSpPr txBox="1">
            <a:spLocks noChangeArrowheads="1"/>
          </p:cNvSpPr>
          <p:nvPr/>
        </p:nvSpPr>
        <p:spPr bwMode="auto">
          <a:xfrm>
            <a:off x="6300788" y="4799022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0, 1, 0,  1,  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en-US" altLang="zh-CN" sz="2000" dirty="0"/>
              <a:t>, -1}</a:t>
            </a:r>
          </a:p>
        </p:txBody>
      </p:sp>
      <p:sp>
        <p:nvSpPr>
          <p:cNvPr id="51277" name="Text Box 77"/>
          <p:cNvSpPr txBox="1">
            <a:spLocks noChangeArrowheads="1"/>
          </p:cNvSpPr>
          <p:nvPr/>
        </p:nvSpPr>
        <p:spPr bwMode="auto">
          <a:xfrm>
            <a:off x="214282" y="241679"/>
            <a:ext cx="1603357" cy="6155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Dijkstra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示例演示</a:t>
            </a:r>
            <a:endParaRPr lang="zh-CN" altLang="en-US" sz="2000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635500" y="3113086"/>
            <a:ext cx="2143140" cy="428628"/>
            <a:chOff x="4572000" y="3214686"/>
            <a:chExt cx="2143140" cy="428628"/>
          </a:xfrm>
        </p:grpSpPr>
        <p:sp>
          <p:nvSpPr>
            <p:cNvPr id="73" name="下箭头 72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ea typeface="楷体" pitchFamily="49" charset="-122"/>
                  <a:cs typeface="Times New Roman" pitchFamily="18" charset="0"/>
                </a:rPr>
                <a:t>最小的顶点：</a:t>
              </a:r>
              <a:r>
                <a:rPr lang="en-US" altLang="zh-CN" sz="1800" dirty="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786314" y="4071942"/>
            <a:ext cx="2143140" cy="428628"/>
            <a:chOff x="4572000" y="3214686"/>
            <a:chExt cx="2143140" cy="428628"/>
          </a:xfrm>
        </p:grpSpPr>
        <p:sp>
          <p:nvSpPr>
            <p:cNvPr id="77" name="下箭头 76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ea typeface="楷体" pitchFamily="49" charset="-122"/>
                  <a:cs typeface="Times New Roman" pitchFamily="18" charset="0"/>
                </a:rPr>
                <a:t>最小的顶点：</a:t>
              </a:r>
              <a:r>
                <a:rPr lang="en-US" altLang="zh-CN" sz="1800" dirty="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12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1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12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512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512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512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51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512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512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6" grpId="0" animBg="1"/>
      <p:bldP spid="51208" grpId="0" animBg="1"/>
      <p:bldP spid="51212" grpId="0" animBg="1"/>
      <p:bldP spid="51213" grpId="0" animBg="1"/>
      <p:bldP spid="51214" grpId="0" animBg="1"/>
      <p:bldP spid="51215" grpId="0" animBg="1"/>
      <p:bldP spid="51218" grpId="0" animBg="1"/>
      <p:bldP spid="51219" grpId="0" animBg="1"/>
      <p:bldP spid="51220" grpId="0" animBg="1"/>
      <p:bldP spid="51242" grpId="0"/>
      <p:bldP spid="51243" grpId="0"/>
      <p:bldP spid="51244" grpId="0"/>
      <p:bldP spid="51245" grpId="0"/>
      <p:bldP spid="51246" grpId="0"/>
      <p:bldP spid="51247" grpId="0"/>
      <p:bldP spid="51248" grpId="0"/>
      <p:bldP spid="51249" grpId="0"/>
      <p:bldP spid="51250" grpId="0"/>
      <p:bldP spid="51251" grpId="0"/>
      <p:bldP spid="51252" grpId="0"/>
      <p:bldP spid="512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709988" y="2833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05911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779838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3851275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50056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435600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435600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6227763" y="8366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3309938" y="431800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3348038" y="981075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289300" y="1090613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068763" y="333375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4140200" y="1628775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4102100" y="1052513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4043363" y="476250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4795838" y="477838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4787900" y="1052513"/>
            <a:ext cx="6477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5580063" y="549275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5724525" y="1150938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5724525" y="379413"/>
            <a:ext cx="576263" cy="50323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3203575" y="260350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4500563" y="-26988"/>
            <a:ext cx="433387" cy="39687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7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4714875" y="414338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5461000" y="754063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5867400" y="295275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881688" y="1282700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4427538" y="1557338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5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3203575" y="1160463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3635375" y="633413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4024313" y="1054100"/>
            <a:ext cx="29845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2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884738" y="895350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140200" y="333375"/>
            <a:ext cx="287338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323850" y="1982788"/>
            <a:ext cx="8208963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kumimoji="1" lang="en-US" altLang="zh-CN" sz="2000">
                <a:solidFill>
                  <a:srgbClr val="FF00FF"/>
                </a:solidFill>
              </a:rPr>
              <a:t>S	               U	                     dist[]                            path[]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3670300" y="2454275"/>
            <a:ext cx="22320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0   1  2  3   4    5    6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6418263" y="2420938"/>
            <a:ext cx="20161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/>
              <a:t>0  1  2  3   4   5    6</a:t>
            </a:r>
          </a:p>
        </p:txBody>
      </p:sp>
      <p:sp>
        <p:nvSpPr>
          <p:cNvPr id="51250" name="Text Box 50"/>
          <p:cNvSpPr txBox="1">
            <a:spLocks noChangeArrowheads="1"/>
          </p:cNvSpPr>
          <p:nvPr/>
        </p:nvSpPr>
        <p:spPr bwMode="auto">
          <a:xfrm>
            <a:off x="250825" y="2895596"/>
            <a:ext cx="7921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{0,1,</a:t>
            </a:r>
            <a:r>
              <a:rPr lang="en-US" altLang="zh-CN" sz="2000" dirty="0">
                <a:solidFill>
                  <a:srgbClr val="FF3300"/>
                </a:solidFill>
              </a:rPr>
              <a:t>2</a:t>
            </a:r>
            <a:r>
              <a:rPr lang="en-US" altLang="zh-CN" sz="2000" dirty="0"/>
              <a:t>}</a:t>
            </a:r>
          </a:p>
        </p:txBody>
      </p:sp>
      <p:sp>
        <p:nvSpPr>
          <p:cNvPr id="51251" name="Text Box 51"/>
          <p:cNvSpPr txBox="1">
            <a:spLocks noChangeArrowheads="1"/>
          </p:cNvSpPr>
          <p:nvPr/>
        </p:nvSpPr>
        <p:spPr bwMode="auto">
          <a:xfrm>
            <a:off x="1619250" y="2895596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{3,4,5,6}</a:t>
            </a:r>
          </a:p>
        </p:txBody>
      </p:sp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3563938" y="2908296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 </a:t>
            </a:r>
            <a:r>
              <a:rPr lang="en-US" altLang="zh-CN" sz="2000" dirty="0">
                <a:solidFill>
                  <a:srgbClr val="0000FF"/>
                </a:solidFill>
              </a:rPr>
              <a:t>4,</a:t>
            </a:r>
            <a:r>
              <a:rPr lang="en-US" altLang="zh-CN" sz="2000" dirty="0">
                <a:solidFill>
                  <a:srgbClr val="FF3300"/>
                </a:solidFill>
              </a:rPr>
              <a:t> </a:t>
            </a:r>
            <a:r>
              <a:rPr lang="en-US" altLang="zh-CN" sz="2000" dirty="0"/>
              <a:t>5, </a:t>
            </a:r>
            <a:r>
              <a:rPr lang="en-US" altLang="zh-CN" sz="2000" u="heavy" dirty="0">
                <a:uFill>
                  <a:solidFill>
                    <a:srgbClr val="C00000"/>
                  </a:solidFill>
                </a:uFill>
              </a:rPr>
              <a:t>6, 11,</a:t>
            </a:r>
            <a:r>
              <a:rPr lang="en-US" altLang="zh-CN" sz="20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lang="en-US" altLang="zh-CN" sz="20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9</a:t>
            </a:r>
            <a:r>
              <a:rPr lang="en-US" altLang="zh-CN" sz="20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</a:rPr>
              <a:t>, </a:t>
            </a:r>
            <a:r>
              <a:rPr lang="en-US" altLang="zh-CN" sz="2000" u="heavy" dirty="0">
                <a:uFill>
                  <a:solidFill>
                    <a:srgbClr val="C00000"/>
                  </a:solidFill>
                </a:uFill>
              </a:rPr>
              <a:t>∞</a:t>
            </a:r>
            <a:r>
              <a:rPr lang="en-US" altLang="zh-CN" sz="2000" dirty="0"/>
              <a:t>}</a:t>
            </a:r>
          </a:p>
        </p:txBody>
      </p:sp>
      <p:sp>
        <p:nvSpPr>
          <p:cNvPr id="51253" name="Text Box 53"/>
          <p:cNvSpPr txBox="1">
            <a:spLocks noChangeArrowheads="1"/>
          </p:cNvSpPr>
          <p:nvPr/>
        </p:nvSpPr>
        <p:spPr bwMode="auto">
          <a:xfrm>
            <a:off x="6300788" y="2908296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0, 1, 0,  1,  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en-US" altLang="zh-CN" sz="2000" dirty="0"/>
              <a:t>, -1}</a:t>
            </a:r>
          </a:p>
        </p:txBody>
      </p:sp>
      <p:sp>
        <p:nvSpPr>
          <p:cNvPr id="51277" name="Text Box 77"/>
          <p:cNvSpPr txBox="1">
            <a:spLocks noChangeArrowheads="1"/>
          </p:cNvSpPr>
          <p:nvPr/>
        </p:nvSpPr>
        <p:spPr bwMode="auto">
          <a:xfrm>
            <a:off x="214282" y="241679"/>
            <a:ext cx="1603357" cy="6155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Dijkstra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示例演示</a:t>
            </a:r>
            <a:endParaRPr lang="zh-CN" altLang="en-US" sz="2000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" name="组合 75"/>
          <p:cNvGrpSpPr/>
          <p:nvPr/>
        </p:nvGrpSpPr>
        <p:grpSpPr>
          <a:xfrm>
            <a:off x="4908552" y="3189286"/>
            <a:ext cx="2143140" cy="428628"/>
            <a:chOff x="4572000" y="3214686"/>
            <a:chExt cx="2143140" cy="428628"/>
          </a:xfrm>
        </p:grpSpPr>
        <p:sp>
          <p:nvSpPr>
            <p:cNvPr id="77" name="下箭头 76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ea typeface="楷体" pitchFamily="49" charset="-122"/>
                  <a:cs typeface="Times New Roman" pitchFamily="18" charset="0"/>
                </a:rPr>
                <a:t>最小的顶点：</a:t>
              </a:r>
              <a:r>
                <a:rPr lang="en-US" altLang="zh-CN" sz="1800" dirty="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250825" y="3786190"/>
            <a:ext cx="936625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{0,1,2,</a:t>
            </a:r>
            <a:r>
              <a:rPr lang="en-US" altLang="zh-CN" sz="2000" dirty="0">
                <a:solidFill>
                  <a:srgbClr val="FF3300"/>
                </a:solidFill>
              </a:rPr>
              <a:t>3</a:t>
            </a:r>
            <a:r>
              <a:rPr lang="en-US" altLang="zh-CN" sz="2000" dirty="0"/>
              <a:t>}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1619250" y="3786190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/>
              <a:t>{4,5,6}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3563938" y="3798890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 </a:t>
            </a:r>
            <a:r>
              <a:rPr lang="en-US" altLang="zh-CN" sz="2000" dirty="0">
                <a:solidFill>
                  <a:srgbClr val="0000FF"/>
                </a:solidFill>
              </a:rPr>
              <a:t>4,</a:t>
            </a:r>
            <a:r>
              <a:rPr lang="en-US" altLang="zh-CN" sz="2000" dirty="0">
                <a:solidFill>
                  <a:srgbClr val="FF3300"/>
                </a:solidFill>
              </a:rPr>
              <a:t> </a:t>
            </a:r>
            <a:r>
              <a:rPr lang="en-US" altLang="zh-CN" sz="2000" dirty="0"/>
              <a:t>5, 6</a:t>
            </a:r>
            <a:r>
              <a:rPr lang="en-US" altLang="zh-CN" sz="2000" dirty="0">
                <a:uFill>
                  <a:solidFill>
                    <a:srgbClr val="C00000"/>
                  </a:solidFill>
                </a:uFill>
              </a:rPr>
              <a:t>, </a:t>
            </a:r>
            <a:r>
              <a:rPr lang="en-US" altLang="zh-CN" sz="2000" u="heavy" dirty="0">
                <a:uFill>
                  <a:solidFill>
                    <a:srgbClr val="C00000"/>
                  </a:solidFill>
                </a:uFill>
              </a:rPr>
              <a:t>11, 9,</a:t>
            </a:r>
            <a:r>
              <a:rPr lang="en-US" altLang="zh-CN" sz="20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lang="en-US" altLang="zh-CN" sz="2000" u="heavy" dirty="0">
                <a:uFill>
                  <a:solidFill>
                    <a:srgbClr val="C00000"/>
                  </a:solidFill>
                </a:uFill>
              </a:rPr>
              <a:t>∞</a:t>
            </a:r>
            <a:r>
              <a:rPr lang="en-US" altLang="zh-CN" sz="2000" dirty="0"/>
              <a:t>}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6300788" y="3798890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/>
              <a:t>{0, 0, 1, 0,  1,  2, -1}</a:t>
            </a:r>
          </a:p>
        </p:txBody>
      </p:sp>
      <p:grpSp>
        <p:nvGrpSpPr>
          <p:cNvPr id="61" name="组合 75"/>
          <p:cNvGrpSpPr/>
          <p:nvPr/>
        </p:nvGrpSpPr>
        <p:grpSpPr>
          <a:xfrm>
            <a:off x="5064128" y="4071942"/>
            <a:ext cx="2143140" cy="428628"/>
            <a:chOff x="4572000" y="3214686"/>
            <a:chExt cx="2143140" cy="428628"/>
          </a:xfrm>
        </p:grpSpPr>
        <p:sp>
          <p:nvSpPr>
            <p:cNvPr id="62" name="下箭头 61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ea typeface="楷体" pitchFamily="49" charset="-122"/>
                  <a:cs typeface="Times New Roman" pitchFamily="18" charset="0"/>
                </a:rPr>
                <a:t>最小的顶点：</a:t>
              </a:r>
              <a:r>
                <a:rPr lang="en-US" altLang="zh-CN" sz="1800" dirty="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5</a:t>
              </a:r>
              <a:endParaRPr lang="zh-CN" altLang="en-US" sz="1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250825" y="4714884"/>
            <a:ext cx="1081088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{0,1,2,3,</a:t>
            </a:r>
            <a:r>
              <a:rPr lang="en-US" altLang="zh-CN" sz="2000" dirty="0">
                <a:solidFill>
                  <a:srgbClr val="FF3300"/>
                </a:solidFill>
              </a:rPr>
              <a:t>5</a:t>
            </a:r>
            <a:r>
              <a:rPr lang="en-US" altLang="zh-CN" sz="2000" dirty="0"/>
              <a:t>}</a:t>
            </a: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1619250" y="4714884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/>
              <a:t>{4,6}</a:t>
            </a: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3563938" y="4727584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 </a:t>
            </a:r>
            <a:r>
              <a:rPr lang="en-US" altLang="zh-CN" sz="2000" dirty="0">
                <a:solidFill>
                  <a:srgbClr val="0000FF"/>
                </a:solidFill>
              </a:rPr>
              <a:t>4,</a:t>
            </a:r>
            <a:r>
              <a:rPr lang="en-US" altLang="zh-CN" sz="2000" dirty="0">
                <a:solidFill>
                  <a:srgbClr val="FF3300"/>
                </a:solidFill>
              </a:rPr>
              <a:t> </a:t>
            </a:r>
            <a:r>
              <a:rPr lang="en-US" altLang="zh-CN" sz="2000" dirty="0"/>
              <a:t>5, 6, </a:t>
            </a:r>
            <a:r>
              <a:rPr lang="en-US" altLang="zh-CN" sz="20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10</a:t>
            </a:r>
            <a:r>
              <a:rPr lang="en-US" altLang="zh-CN" sz="2000" dirty="0">
                <a:solidFill>
                  <a:srgbClr val="6600CC"/>
                </a:solidFill>
              </a:rPr>
              <a:t>, </a:t>
            </a:r>
            <a:r>
              <a:rPr lang="en-US" altLang="zh-CN" sz="2000" dirty="0"/>
              <a:t>9,</a:t>
            </a:r>
            <a:r>
              <a:rPr lang="en-US" altLang="zh-CN" sz="2000" u="sng" dirty="0">
                <a:solidFill>
                  <a:srgbClr val="6600CC"/>
                </a:solidFill>
              </a:rPr>
              <a:t> </a:t>
            </a:r>
            <a:r>
              <a:rPr lang="en-US" altLang="zh-CN" sz="20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17</a:t>
            </a:r>
            <a:r>
              <a:rPr lang="en-US" altLang="zh-CN" sz="2000" dirty="0"/>
              <a:t>}</a:t>
            </a:r>
          </a:p>
        </p:txBody>
      </p:sp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6300788" y="4727584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0, 1, 0,  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en-US" altLang="zh-CN" sz="2000" dirty="0"/>
              <a:t>,  2,  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en-US" altLang="zh-CN" sz="2000" dirty="0"/>
              <a:t>}</a:t>
            </a:r>
          </a:p>
        </p:txBody>
      </p:sp>
      <p:sp>
        <p:nvSpPr>
          <p:cNvPr id="69" name="灯片编号占位符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12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12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12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12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12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512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 animBg="1"/>
      <p:bldP spid="51210" grpId="0" animBg="1"/>
      <p:bldP spid="51216" grpId="0" animBg="1"/>
      <p:bldP spid="51217" grpId="0" animBg="1"/>
      <p:bldP spid="51221" grpId="0" animBg="1"/>
      <p:bldP spid="51222" grpId="0" animBg="1"/>
      <p:bldP spid="57" grpId="0"/>
      <p:bldP spid="58" grpId="0"/>
      <p:bldP spid="59" grpId="0"/>
      <p:bldP spid="60" grpId="0"/>
      <p:bldP spid="65" grpId="0"/>
      <p:bldP spid="66" grpId="0"/>
      <p:bldP spid="67" grpId="0"/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709988" y="2833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05911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779838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3851275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50056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435600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435600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6227763" y="8366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3309938" y="431800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3348038" y="981075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289300" y="1090613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068763" y="333375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4140200" y="1628775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4102100" y="1052513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4043363" y="476250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4795838" y="477838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4787900" y="1052513"/>
            <a:ext cx="6477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5580063" y="549275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5724525" y="1150938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5724525" y="379413"/>
            <a:ext cx="576263" cy="50323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3203575" y="260350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4500563" y="-26988"/>
            <a:ext cx="433387" cy="39687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7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4714875" y="414338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5461000" y="754063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5867400" y="295275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881688" y="1282700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4427538" y="1557338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5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3203575" y="1160463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3635375" y="633413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6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4024313" y="1054100"/>
            <a:ext cx="29845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2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884738" y="895350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140200" y="333375"/>
            <a:ext cx="287338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323850" y="1982788"/>
            <a:ext cx="8208963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kumimoji="1" lang="en-US" altLang="zh-CN" sz="2000">
                <a:solidFill>
                  <a:srgbClr val="FF00FF"/>
                </a:solidFill>
              </a:rPr>
              <a:t>S	               U	                     dist[]                            path[]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3670300" y="2454275"/>
            <a:ext cx="22320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0   1  2  3   4    5    6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6418263" y="2420938"/>
            <a:ext cx="20161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/>
              <a:t>0  1  2  3   4   5    6</a:t>
            </a:r>
          </a:p>
        </p:txBody>
      </p:sp>
      <p:sp>
        <p:nvSpPr>
          <p:cNvPr id="51277" name="Text Box 77"/>
          <p:cNvSpPr txBox="1">
            <a:spLocks noChangeArrowheads="1"/>
          </p:cNvSpPr>
          <p:nvPr/>
        </p:nvSpPr>
        <p:spPr bwMode="auto">
          <a:xfrm>
            <a:off x="214282" y="241679"/>
            <a:ext cx="1603357" cy="6155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Dijkstra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示例演示</a:t>
            </a:r>
            <a:endParaRPr lang="zh-CN" altLang="en-US" sz="2000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" name="组合 75"/>
          <p:cNvGrpSpPr/>
          <p:nvPr/>
        </p:nvGrpSpPr>
        <p:grpSpPr>
          <a:xfrm>
            <a:off x="5102228" y="3281362"/>
            <a:ext cx="2143140" cy="428628"/>
            <a:chOff x="4572000" y="3214686"/>
            <a:chExt cx="2143140" cy="428628"/>
          </a:xfrm>
        </p:grpSpPr>
        <p:sp>
          <p:nvSpPr>
            <p:cNvPr id="62" name="下箭头 61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ea typeface="楷体" pitchFamily="49" charset="-122"/>
                  <a:cs typeface="Times New Roman" pitchFamily="18" charset="0"/>
                </a:rPr>
                <a:t>最小的顶点：</a:t>
              </a:r>
              <a:r>
                <a:rPr lang="en-US" altLang="zh-CN" sz="1800" dirty="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4</a:t>
              </a:r>
              <a:endParaRPr lang="zh-CN" altLang="en-US" sz="1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250825" y="2825748"/>
            <a:ext cx="1081088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{0,1,2,3,</a:t>
            </a:r>
            <a:r>
              <a:rPr lang="en-US" altLang="zh-CN" sz="2000" dirty="0">
                <a:solidFill>
                  <a:srgbClr val="FF3300"/>
                </a:solidFill>
              </a:rPr>
              <a:t>5</a:t>
            </a:r>
            <a:r>
              <a:rPr lang="en-US" altLang="zh-CN" sz="2000" dirty="0"/>
              <a:t>}</a:t>
            </a: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1619250" y="2825748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/>
              <a:t>{4,6}</a:t>
            </a: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3563938" y="2838448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 </a:t>
            </a:r>
            <a:r>
              <a:rPr lang="en-US" altLang="zh-CN" sz="2000" dirty="0">
                <a:solidFill>
                  <a:srgbClr val="0000FF"/>
                </a:solidFill>
              </a:rPr>
              <a:t>4,</a:t>
            </a:r>
            <a:r>
              <a:rPr lang="en-US" altLang="zh-CN" sz="2000" dirty="0">
                <a:solidFill>
                  <a:srgbClr val="FF3300"/>
                </a:solidFill>
              </a:rPr>
              <a:t> </a:t>
            </a:r>
            <a:r>
              <a:rPr lang="en-US" altLang="zh-CN" sz="2000" dirty="0"/>
              <a:t>5, 6, </a:t>
            </a:r>
            <a:r>
              <a:rPr lang="en-US" altLang="zh-CN" sz="20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10</a:t>
            </a:r>
            <a:r>
              <a:rPr lang="en-US" altLang="zh-CN" sz="2000" dirty="0">
                <a:solidFill>
                  <a:srgbClr val="6600CC"/>
                </a:solidFill>
              </a:rPr>
              <a:t>, </a:t>
            </a:r>
            <a:r>
              <a:rPr lang="en-US" altLang="zh-CN" sz="2000" dirty="0"/>
              <a:t>9,</a:t>
            </a:r>
            <a:r>
              <a:rPr lang="en-US" altLang="zh-CN" sz="2000" dirty="0">
                <a:solidFill>
                  <a:srgbClr val="6600CC"/>
                </a:solidFill>
              </a:rPr>
              <a:t> </a:t>
            </a:r>
            <a:r>
              <a:rPr lang="en-US" altLang="zh-CN" sz="20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17</a:t>
            </a:r>
            <a:r>
              <a:rPr lang="en-US" altLang="zh-CN" sz="2000" dirty="0"/>
              <a:t>}</a:t>
            </a:r>
          </a:p>
        </p:txBody>
      </p:sp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6300788" y="2838448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0, 1, 0,  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en-US" altLang="zh-CN" sz="2000" dirty="0"/>
              <a:t>,  2,  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en-US" altLang="zh-CN" sz="2000" dirty="0"/>
              <a:t>}</a:t>
            </a:r>
          </a:p>
        </p:txBody>
      </p:sp>
      <p:sp>
        <p:nvSpPr>
          <p:cNvPr id="56" name="右大括号 55"/>
          <p:cNvSpPr/>
          <p:nvPr/>
        </p:nvSpPr>
        <p:spPr>
          <a:xfrm rot="5400000">
            <a:off x="5097466" y="2827334"/>
            <a:ext cx="142876" cy="714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250825" y="3857628"/>
            <a:ext cx="1296988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{0,1,2,3,5,</a:t>
            </a:r>
            <a:r>
              <a:rPr lang="en-US" altLang="zh-CN" sz="2000" dirty="0">
                <a:solidFill>
                  <a:srgbClr val="FF3300"/>
                </a:solidFill>
              </a:rPr>
              <a:t>4</a:t>
            </a:r>
            <a:r>
              <a:rPr lang="en-US" altLang="zh-CN" sz="2000" dirty="0"/>
              <a:t>}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1619250" y="3857628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/>
              <a:t>{6}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3563938" y="3870328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 </a:t>
            </a:r>
            <a:r>
              <a:rPr lang="en-US" altLang="zh-CN" sz="2000" dirty="0">
                <a:solidFill>
                  <a:srgbClr val="0000FF"/>
                </a:solidFill>
              </a:rPr>
              <a:t>4,</a:t>
            </a:r>
            <a:r>
              <a:rPr lang="en-US" altLang="zh-CN" sz="2000" dirty="0">
                <a:solidFill>
                  <a:srgbClr val="FF3300"/>
                </a:solidFill>
              </a:rPr>
              <a:t> </a:t>
            </a:r>
            <a:r>
              <a:rPr lang="en-US" altLang="zh-CN" sz="2000" dirty="0"/>
              <a:t>5, 6, 10</a:t>
            </a:r>
            <a:r>
              <a:rPr lang="en-US" altLang="zh-CN" sz="2000" dirty="0">
                <a:solidFill>
                  <a:srgbClr val="6600CC"/>
                </a:solidFill>
              </a:rPr>
              <a:t>, </a:t>
            </a:r>
            <a:r>
              <a:rPr lang="en-US" altLang="zh-CN" sz="2000" dirty="0"/>
              <a:t>9,</a:t>
            </a:r>
            <a:r>
              <a:rPr lang="en-US" altLang="zh-CN" sz="2000" u="sng" dirty="0">
                <a:solidFill>
                  <a:srgbClr val="6600CC"/>
                </a:solidFill>
              </a:rPr>
              <a:t> </a:t>
            </a:r>
            <a:r>
              <a:rPr lang="en-US" altLang="zh-CN" sz="20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</a:rPr>
              <a:t>16</a:t>
            </a:r>
            <a:r>
              <a:rPr lang="en-US" altLang="zh-CN" sz="2000" dirty="0"/>
              <a:t>}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6300788" y="3870328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0, 1, 0,  5,  2,  </a:t>
            </a:r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r>
              <a:rPr lang="en-US" altLang="zh-CN" sz="2000" dirty="0"/>
              <a:t>}</a:t>
            </a:r>
          </a:p>
        </p:txBody>
      </p:sp>
      <p:grpSp>
        <p:nvGrpSpPr>
          <p:cNvPr id="72" name="组合 75"/>
          <p:cNvGrpSpPr/>
          <p:nvPr/>
        </p:nvGrpSpPr>
        <p:grpSpPr>
          <a:xfrm>
            <a:off x="5429256" y="4156080"/>
            <a:ext cx="2143140" cy="428628"/>
            <a:chOff x="4572000" y="3214686"/>
            <a:chExt cx="2143140" cy="428628"/>
          </a:xfrm>
        </p:grpSpPr>
        <p:sp>
          <p:nvSpPr>
            <p:cNvPr id="73" name="下箭头 72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ea typeface="楷体" pitchFamily="49" charset="-122"/>
                  <a:cs typeface="Times New Roman" pitchFamily="18" charset="0"/>
                </a:rPr>
                <a:t>最小的顶点：</a:t>
              </a:r>
              <a:r>
                <a:rPr lang="en-US" altLang="zh-CN" sz="1800" dirty="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6</a:t>
              </a:r>
              <a:endParaRPr lang="zh-CN" altLang="en-US" sz="1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76" name="Text Box 66"/>
          <p:cNvSpPr txBox="1">
            <a:spLocks noChangeArrowheads="1"/>
          </p:cNvSpPr>
          <p:nvPr/>
        </p:nvSpPr>
        <p:spPr bwMode="auto">
          <a:xfrm>
            <a:off x="250825" y="4754574"/>
            <a:ext cx="1512888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/>
              <a:t>{0,1,2,3,5,4,</a:t>
            </a:r>
            <a:r>
              <a:rPr lang="en-US" altLang="zh-CN" sz="2000" dirty="0">
                <a:solidFill>
                  <a:srgbClr val="FF3300"/>
                </a:solidFill>
              </a:rPr>
              <a:t>6</a:t>
            </a:r>
            <a:r>
              <a:rPr lang="en-US" altLang="zh-CN" sz="2000" dirty="0"/>
              <a:t>}</a:t>
            </a:r>
          </a:p>
        </p:txBody>
      </p:sp>
      <p:sp>
        <p:nvSpPr>
          <p:cNvPr id="79" name="Text Box 67"/>
          <p:cNvSpPr txBox="1">
            <a:spLocks noChangeArrowheads="1"/>
          </p:cNvSpPr>
          <p:nvPr/>
        </p:nvSpPr>
        <p:spPr bwMode="auto">
          <a:xfrm>
            <a:off x="1619250" y="4754574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/>
              <a:t>{}</a:t>
            </a:r>
          </a:p>
        </p:txBody>
      </p:sp>
      <p:sp>
        <p:nvSpPr>
          <p:cNvPr id="80" name="Text Box 68"/>
          <p:cNvSpPr txBox="1">
            <a:spLocks noChangeArrowheads="1"/>
          </p:cNvSpPr>
          <p:nvPr/>
        </p:nvSpPr>
        <p:spPr bwMode="auto">
          <a:xfrm>
            <a:off x="3563938" y="4767274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 </a:t>
            </a:r>
            <a:r>
              <a:rPr lang="en-US" altLang="zh-CN" sz="2000" dirty="0">
                <a:solidFill>
                  <a:srgbClr val="0000FF"/>
                </a:solidFill>
              </a:rPr>
              <a:t>4,</a:t>
            </a:r>
            <a:r>
              <a:rPr lang="en-US" altLang="zh-CN" sz="2000" dirty="0">
                <a:solidFill>
                  <a:srgbClr val="FF3300"/>
                </a:solidFill>
              </a:rPr>
              <a:t> </a:t>
            </a:r>
            <a:r>
              <a:rPr lang="en-US" altLang="zh-CN" sz="2000" dirty="0"/>
              <a:t>5, 6, 10</a:t>
            </a:r>
            <a:r>
              <a:rPr lang="en-US" altLang="zh-CN" sz="2000" dirty="0">
                <a:solidFill>
                  <a:srgbClr val="6600CC"/>
                </a:solidFill>
              </a:rPr>
              <a:t>, </a:t>
            </a:r>
            <a:r>
              <a:rPr lang="en-US" altLang="zh-CN" sz="2000" dirty="0"/>
              <a:t>9,</a:t>
            </a:r>
            <a:r>
              <a:rPr lang="en-US" altLang="zh-CN" sz="2000" dirty="0">
                <a:solidFill>
                  <a:srgbClr val="6600CC"/>
                </a:solidFill>
              </a:rPr>
              <a:t> </a:t>
            </a:r>
            <a:r>
              <a:rPr lang="en-US" altLang="zh-CN" sz="2000" dirty="0"/>
              <a:t>16}</a:t>
            </a:r>
          </a:p>
        </p:txBody>
      </p:sp>
      <p:sp>
        <p:nvSpPr>
          <p:cNvPr id="81" name="Text Box 69"/>
          <p:cNvSpPr txBox="1">
            <a:spLocks noChangeArrowheads="1"/>
          </p:cNvSpPr>
          <p:nvPr/>
        </p:nvSpPr>
        <p:spPr bwMode="auto">
          <a:xfrm>
            <a:off x="6300788" y="4767274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{0, 0, 1, 0,  5,  2,  4}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3929058" y="5214950"/>
            <a:ext cx="4107685" cy="714380"/>
            <a:chOff x="3929058" y="5214950"/>
            <a:chExt cx="4107685" cy="714380"/>
          </a:xfrm>
        </p:grpSpPr>
        <p:sp>
          <p:nvSpPr>
            <p:cNvPr id="82" name="左大括号 81"/>
            <p:cNvSpPr/>
            <p:nvPr/>
          </p:nvSpPr>
          <p:spPr>
            <a:xfrm rot="16200000">
              <a:off x="5893603" y="3250405"/>
              <a:ext cx="178595" cy="4107685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86380" y="5467665"/>
              <a:ext cx="1571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6600CC"/>
                  </a:solidFill>
                  <a:latin typeface="微软雅黑" pitchFamily="34" charset="-122"/>
                  <a:ea typeface="微软雅黑" pitchFamily="34" charset="-122"/>
                </a:rPr>
                <a:t>最终结果</a:t>
              </a:r>
              <a:endParaRPr lang="zh-CN" altLang="en-US" dirty="0">
                <a:solidFill>
                  <a:srgbClr val="66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1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12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12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 animBg="1"/>
      <p:bldP spid="51211" grpId="0" animBg="1"/>
      <p:bldP spid="51223" grpId="0" animBg="1"/>
      <p:bldP spid="64" grpId="0"/>
      <p:bldP spid="69" grpId="0"/>
      <p:bldP spid="70" grpId="0"/>
      <p:bldP spid="71" grpId="0"/>
      <p:bldP spid="76" grpId="0"/>
      <p:bldP spid="79" grpId="0"/>
      <p:bldP spid="80" grpId="0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026"/>
          <p:cNvSpPr txBox="1">
            <a:spLocks noChangeArrowheads="1"/>
          </p:cNvSpPr>
          <p:nvPr/>
        </p:nvSpPr>
        <p:spPr bwMode="auto">
          <a:xfrm>
            <a:off x="152400" y="180975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狄克斯特拉算法如下（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为源点编号）：</a:t>
            </a:r>
          </a:p>
        </p:txBody>
      </p:sp>
      <p:sp>
        <p:nvSpPr>
          <p:cNvPr id="76803" name="Text Box 1027"/>
          <p:cNvSpPr txBox="1">
            <a:spLocks noChangeArrowheads="1"/>
          </p:cNvSpPr>
          <p:nvPr/>
        </p:nvSpPr>
        <p:spPr bwMode="auto">
          <a:xfrm>
            <a:off x="322265" y="743815"/>
            <a:ext cx="6607189" cy="4328259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800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Dijkstra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(MatGraph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v)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dist[MAXV]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path[MAXV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mindis,i,j,u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for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    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dist[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[v][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距离初始化</a:t>
            </a: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]=0;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//s[]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置空</a:t>
            </a: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[v][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]&lt;INF)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路径初始化</a:t>
            </a: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]=v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有边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path[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]=-1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没边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lang="en-US" altLang="zh-CN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s[v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]=1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 	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源点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放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入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604810" y="2084378"/>
            <a:ext cx="8001056" cy="2428892"/>
            <a:chOff x="500034" y="2071678"/>
            <a:chExt cx="8001056" cy="2428892"/>
          </a:xfrm>
        </p:grpSpPr>
        <p:sp>
          <p:nvSpPr>
            <p:cNvPr id="4" name="矩形 3"/>
            <p:cNvSpPr/>
            <p:nvPr/>
          </p:nvSpPr>
          <p:spPr>
            <a:xfrm>
              <a:off x="500034" y="2071678"/>
              <a:ext cx="5786478" cy="242889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00892" y="2935428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dist</a:t>
              </a: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和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path</a:t>
              </a: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数组初始化</a:t>
              </a:r>
              <a:endParaRPr lang="zh-CN" altLang="en-US" sz="2000" i="1" dirty="0"/>
            </a:p>
          </p:txBody>
        </p:sp>
        <p:cxnSp>
          <p:nvCxnSpPr>
            <p:cNvPr id="6" name="直接连接符 5"/>
            <p:cNvCxnSpPr>
              <a:stCxn id="4" idx="3"/>
              <a:endCxn id="5" idx="1"/>
            </p:cNvCxnSpPr>
            <p:nvPr/>
          </p:nvCxnSpPr>
          <p:spPr>
            <a:xfrm>
              <a:off x="6286512" y="3286124"/>
              <a:ext cx="714380" cy="3247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252444" y="304800"/>
            <a:ext cx="8320084" cy="53245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n-1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mindis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=INF;</a:t>
            </a:r>
            <a:endParaRPr kumimoji="1" lang="zh-CN" altLang="en-US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(j=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g.n;j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(s[j]==0 &amp;&amp; dist[j]&lt;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mindis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=j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mindis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=dist[j];</a:t>
            </a: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s[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]=1;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加入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(j=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g.n;j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修改不在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中的顶点的距离</a:t>
            </a:r>
          </a:p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(s[j]==0)</a:t>
            </a: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][j]&lt;INF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&amp;&amp;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dist[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]+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][j]&lt;dist[j])</a:t>
            </a: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dist[j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]=dist[u]+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[u][j];</a:t>
            </a: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	   path[j]=u;</a:t>
            </a: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}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Dispath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dist,path,s,g.n,v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输出最短路径</a:t>
            </a: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77831" name="Text Box 1031"/>
          <p:cNvSpPr txBox="1">
            <a:spLocks noChangeArrowheads="1"/>
          </p:cNvSpPr>
          <p:nvPr/>
        </p:nvSpPr>
        <p:spPr bwMode="auto">
          <a:xfrm>
            <a:off x="684213" y="5876925"/>
            <a:ext cx="5688012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dirty="0">
                <a:ea typeface="楷体" pitchFamily="49" charset="-122"/>
                <a:cs typeface="Times New Roman" pitchFamily="18" charset="0"/>
              </a:rPr>
              <a:t>狄克斯特拉算法的时间复杂度为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30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1214414" y="714356"/>
            <a:ext cx="6786610" cy="1785950"/>
            <a:chOff x="1214414" y="714356"/>
            <a:chExt cx="6786610" cy="1785950"/>
          </a:xfrm>
        </p:grpSpPr>
        <p:sp>
          <p:nvSpPr>
            <p:cNvPr id="4" name="矩形 3"/>
            <p:cNvSpPr/>
            <p:nvPr/>
          </p:nvSpPr>
          <p:spPr>
            <a:xfrm>
              <a:off x="1214414" y="714356"/>
              <a:ext cx="3786214" cy="178595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57818" y="1403336"/>
              <a:ext cx="2643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找最小路径长度顶点</a:t>
              </a:r>
              <a:r>
                <a:rPr kumimoji="1" lang="en-US" altLang="zh-CN" sz="2000" i="1" dirty="0" smtClean="0">
                  <a:ea typeface="楷体" pitchFamily="49" charset="-122"/>
                  <a:cs typeface="Times New Roman" pitchFamily="18" charset="0"/>
                </a:rPr>
                <a:t>u</a:t>
              </a:r>
              <a:endParaRPr lang="zh-CN" altLang="en-US" sz="2000" i="1" dirty="0"/>
            </a:p>
          </p:txBody>
        </p:sp>
        <p:cxnSp>
          <p:nvCxnSpPr>
            <p:cNvPr id="7" name="直接连接符 6"/>
            <p:cNvCxnSpPr>
              <a:stCxn id="4" idx="3"/>
              <a:endCxn id="5" idx="1"/>
            </p:cNvCxnSpPr>
            <p:nvPr/>
          </p:nvCxnSpPr>
          <p:spPr>
            <a:xfrm flipV="1">
              <a:off x="5000628" y="1603391"/>
              <a:ext cx="357190" cy="3940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/>
          <p:nvPr/>
        </p:nvGrpSpPr>
        <p:grpSpPr>
          <a:xfrm>
            <a:off x="1214414" y="2786058"/>
            <a:ext cx="7286676" cy="2000264"/>
            <a:chOff x="1214414" y="2786058"/>
            <a:chExt cx="7286676" cy="2000264"/>
          </a:xfrm>
        </p:grpSpPr>
        <p:sp>
          <p:nvSpPr>
            <p:cNvPr id="8" name="矩形 7"/>
            <p:cNvSpPr/>
            <p:nvPr/>
          </p:nvSpPr>
          <p:spPr>
            <a:xfrm>
              <a:off x="1214414" y="2786058"/>
              <a:ext cx="6572296" cy="2000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01024" y="3357562"/>
              <a:ext cx="50006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调</a:t>
              </a:r>
              <a:endParaRPr lang="en-US" altLang="zh-CN" sz="2000" dirty="0" smtClean="0">
                <a:latin typeface="楷体" pitchFamily="49" charset="-122"/>
                <a:ea typeface="楷体" pitchFamily="49" charset="-122"/>
              </a:endParaRPr>
            </a:p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整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" name="直接连接符 9"/>
            <p:cNvCxnSpPr>
              <a:stCxn id="8" idx="3"/>
              <a:endCxn id="9" idx="1"/>
            </p:cNvCxnSpPr>
            <p:nvPr/>
          </p:nvCxnSpPr>
          <p:spPr>
            <a:xfrm>
              <a:off x="7786710" y="3786190"/>
              <a:ext cx="214314" cy="2259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642910" y="642918"/>
            <a:ext cx="3676646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  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求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0 </a:t>
            </a:r>
            <a:r>
              <a:rPr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  <a:sym typeface="Wingdings"/>
              </a:rPr>
              <a:t>6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的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最短路径长度：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016419" y="4910562"/>
            <a:ext cx="3457575" cy="1765300"/>
            <a:chOff x="3924300" y="4949848"/>
            <a:chExt cx="3457575" cy="1765300"/>
          </a:xfrm>
        </p:grpSpPr>
        <p:sp>
          <p:nvSpPr>
            <p:cNvPr id="262154" name="Oval 10"/>
            <p:cNvSpPr>
              <a:spLocks noChangeArrowheads="1"/>
            </p:cNvSpPr>
            <p:nvPr/>
          </p:nvSpPr>
          <p:spPr bwMode="auto">
            <a:xfrm>
              <a:off x="3924300" y="55261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62155" name="Oval 11"/>
            <p:cNvSpPr>
              <a:spLocks noChangeArrowheads="1"/>
            </p:cNvSpPr>
            <p:nvPr/>
          </p:nvSpPr>
          <p:spPr bwMode="auto">
            <a:xfrm>
              <a:off x="4645025" y="4949848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2156" name="Oval 12"/>
            <p:cNvSpPr>
              <a:spLocks noChangeArrowheads="1"/>
            </p:cNvSpPr>
            <p:nvPr/>
          </p:nvSpPr>
          <p:spPr bwMode="auto">
            <a:xfrm>
              <a:off x="4716463" y="61738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2157" name="Oval 13"/>
            <p:cNvSpPr>
              <a:spLocks noChangeArrowheads="1"/>
            </p:cNvSpPr>
            <p:nvPr/>
          </p:nvSpPr>
          <p:spPr bwMode="auto">
            <a:xfrm>
              <a:off x="5365750" y="55261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2158" name="Oval 14"/>
            <p:cNvSpPr>
              <a:spLocks noChangeArrowheads="1"/>
            </p:cNvSpPr>
            <p:nvPr/>
          </p:nvSpPr>
          <p:spPr bwMode="auto">
            <a:xfrm>
              <a:off x="6300788" y="4949848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62159" name="Oval 15"/>
            <p:cNvSpPr>
              <a:spLocks noChangeArrowheads="1"/>
            </p:cNvSpPr>
            <p:nvPr/>
          </p:nvSpPr>
          <p:spPr bwMode="auto">
            <a:xfrm>
              <a:off x="6300788" y="61738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62160" name="Oval 16"/>
            <p:cNvSpPr>
              <a:spLocks noChangeArrowheads="1"/>
            </p:cNvSpPr>
            <p:nvPr/>
          </p:nvSpPr>
          <p:spPr bwMode="auto">
            <a:xfrm>
              <a:off x="7092950" y="5597548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262161" name="Freeform 17"/>
            <p:cNvSpPr>
              <a:spLocks/>
            </p:cNvSpPr>
            <p:nvPr/>
          </p:nvSpPr>
          <p:spPr bwMode="auto">
            <a:xfrm>
              <a:off x="4175125" y="5192735"/>
              <a:ext cx="469900" cy="38100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96" y="0"/>
                </a:cxn>
              </a:cxnLst>
              <a:rect l="0" t="0" r="r" b="b"/>
              <a:pathLst>
                <a:path w="296" h="240">
                  <a:moveTo>
                    <a:pt x="0" y="240"/>
                  </a:moveTo>
                  <a:lnTo>
                    <a:pt x="296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162" name="Line 18"/>
            <p:cNvSpPr>
              <a:spLocks noChangeShapeType="1"/>
            </p:cNvSpPr>
            <p:nvPr/>
          </p:nvSpPr>
          <p:spPr bwMode="auto">
            <a:xfrm>
              <a:off x="4213225" y="5742010"/>
              <a:ext cx="11525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163" name="Line 19"/>
            <p:cNvSpPr>
              <a:spLocks noChangeShapeType="1"/>
            </p:cNvSpPr>
            <p:nvPr/>
          </p:nvSpPr>
          <p:spPr bwMode="auto">
            <a:xfrm>
              <a:off x="4154488" y="5851548"/>
              <a:ext cx="574675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164" name="Line 20"/>
            <p:cNvSpPr>
              <a:spLocks noChangeShapeType="1"/>
            </p:cNvSpPr>
            <p:nvPr/>
          </p:nvSpPr>
          <p:spPr bwMode="auto">
            <a:xfrm>
              <a:off x="4933950" y="5094310"/>
              <a:ext cx="1366838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165" name="Line 21"/>
            <p:cNvSpPr>
              <a:spLocks noChangeShapeType="1"/>
            </p:cNvSpPr>
            <p:nvPr/>
          </p:nvSpPr>
          <p:spPr bwMode="auto">
            <a:xfrm>
              <a:off x="5005388" y="6389710"/>
              <a:ext cx="12954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166" name="Freeform 22"/>
            <p:cNvSpPr>
              <a:spLocks/>
            </p:cNvSpPr>
            <p:nvPr/>
          </p:nvSpPr>
          <p:spPr bwMode="auto">
            <a:xfrm>
              <a:off x="4967288" y="5813448"/>
              <a:ext cx="469900" cy="407987"/>
            </a:xfrm>
            <a:custGeom>
              <a:avLst/>
              <a:gdLst/>
              <a:ahLst/>
              <a:cxnLst>
                <a:cxn ang="0">
                  <a:pos x="0" y="257"/>
                </a:cxn>
                <a:cxn ang="0">
                  <a:pos x="296" y="0"/>
                </a:cxn>
              </a:cxnLst>
              <a:rect l="0" t="0" r="r" b="b"/>
              <a:pathLst>
                <a:path w="296" h="257">
                  <a:moveTo>
                    <a:pt x="0" y="257"/>
                  </a:moveTo>
                  <a:lnTo>
                    <a:pt x="296" y="0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167" name="Line 23"/>
            <p:cNvSpPr>
              <a:spLocks noChangeShapeType="1"/>
            </p:cNvSpPr>
            <p:nvPr/>
          </p:nvSpPr>
          <p:spPr bwMode="auto">
            <a:xfrm>
              <a:off x="4908550" y="5237185"/>
              <a:ext cx="503238" cy="360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168" name="Freeform 24"/>
            <p:cNvSpPr>
              <a:spLocks/>
            </p:cNvSpPr>
            <p:nvPr/>
          </p:nvSpPr>
          <p:spPr bwMode="auto">
            <a:xfrm>
              <a:off x="5661025" y="5238773"/>
              <a:ext cx="639763" cy="411162"/>
            </a:xfrm>
            <a:custGeom>
              <a:avLst/>
              <a:gdLst/>
              <a:ahLst/>
              <a:cxnLst>
                <a:cxn ang="0">
                  <a:pos x="0" y="259"/>
                </a:cxn>
                <a:cxn ang="0">
                  <a:pos x="403" y="0"/>
                </a:cxn>
              </a:cxnLst>
              <a:rect l="0" t="0" r="r" b="b"/>
              <a:pathLst>
                <a:path w="403" h="259">
                  <a:moveTo>
                    <a:pt x="0" y="259"/>
                  </a:moveTo>
                  <a:lnTo>
                    <a:pt x="403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169" name="Line 25"/>
            <p:cNvSpPr>
              <a:spLocks noChangeShapeType="1"/>
            </p:cNvSpPr>
            <p:nvPr/>
          </p:nvSpPr>
          <p:spPr bwMode="auto">
            <a:xfrm>
              <a:off x="5653088" y="5813448"/>
              <a:ext cx="647700" cy="431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170" name="Line 26"/>
            <p:cNvSpPr>
              <a:spLocks noChangeShapeType="1"/>
            </p:cNvSpPr>
            <p:nvPr/>
          </p:nvSpPr>
          <p:spPr bwMode="auto">
            <a:xfrm flipV="1">
              <a:off x="6445250" y="5310210"/>
              <a:ext cx="0" cy="863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171" name="Line 27"/>
            <p:cNvSpPr>
              <a:spLocks noChangeShapeType="1"/>
            </p:cNvSpPr>
            <p:nvPr/>
          </p:nvSpPr>
          <p:spPr bwMode="auto">
            <a:xfrm flipV="1">
              <a:off x="6589713" y="5911873"/>
              <a:ext cx="576262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172" name="Line 28"/>
            <p:cNvSpPr>
              <a:spLocks noChangeShapeType="1"/>
            </p:cNvSpPr>
            <p:nvPr/>
          </p:nvSpPr>
          <p:spPr bwMode="auto">
            <a:xfrm>
              <a:off x="6589713" y="5140348"/>
              <a:ext cx="576262" cy="5032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173" name="Text Box 29"/>
            <p:cNvSpPr txBox="1">
              <a:spLocks noChangeArrowheads="1"/>
            </p:cNvSpPr>
            <p:nvPr/>
          </p:nvSpPr>
          <p:spPr bwMode="auto">
            <a:xfrm>
              <a:off x="4068763" y="5021285"/>
              <a:ext cx="433387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9933"/>
                  </a:solidFill>
                </a:rPr>
                <a:t>4</a:t>
              </a:r>
            </a:p>
          </p:txBody>
        </p:sp>
        <p:sp>
          <p:nvSpPr>
            <p:cNvPr id="262174" name="Text Box 30"/>
            <p:cNvSpPr txBox="1">
              <a:spLocks noChangeArrowheads="1"/>
            </p:cNvSpPr>
            <p:nvPr/>
          </p:nvSpPr>
          <p:spPr bwMode="auto">
            <a:xfrm>
              <a:off x="5580063" y="5175273"/>
              <a:ext cx="433387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9933"/>
                  </a:solidFill>
                </a:rPr>
                <a:t>6</a:t>
              </a:r>
            </a:p>
          </p:txBody>
        </p:sp>
        <p:sp>
          <p:nvSpPr>
            <p:cNvPr id="262175" name="Text Box 31"/>
            <p:cNvSpPr txBox="1">
              <a:spLocks noChangeArrowheads="1"/>
            </p:cNvSpPr>
            <p:nvPr/>
          </p:nvSpPr>
          <p:spPr bwMode="auto">
            <a:xfrm>
              <a:off x="6326188" y="5514998"/>
              <a:ext cx="433387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9933"/>
                  </a:solidFill>
                </a:rPr>
                <a:t>1</a:t>
              </a:r>
            </a:p>
          </p:txBody>
        </p:sp>
        <p:sp>
          <p:nvSpPr>
            <p:cNvPr id="262176" name="Text Box 32"/>
            <p:cNvSpPr txBox="1">
              <a:spLocks noChangeArrowheads="1"/>
            </p:cNvSpPr>
            <p:nvPr/>
          </p:nvSpPr>
          <p:spPr bwMode="auto">
            <a:xfrm>
              <a:off x="6732588" y="5056210"/>
              <a:ext cx="433387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9933"/>
                  </a:solidFill>
                </a:rPr>
                <a:t>6</a:t>
              </a:r>
            </a:p>
          </p:txBody>
        </p:sp>
        <p:sp>
          <p:nvSpPr>
            <p:cNvPr id="262177" name="Text Box 33"/>
            <p:cNvSpPr txBox="1">
              <a:spLocks noChangeArrowheads="1"/>
            </p:cNvSpPr>
            <p:nvPr/>
          </p:nvSpPr>
          <p:spPr bwMode="auto">
            <a:xfrm>
              <a:off x="6746875" y="6056335"/>
              <a:ext cx="433388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339933"/>
                  </a:solidFill>
                </a:rPr>
                <a:t>8</a:t>
              </a:r>
            </a:p>
          </p:txBody>
        </p:sp>
        <p:sp>
          <p:nvSpPr>
            <p:cNvPr id="262178" name="Text Box 34"/>
            <p:cNvSpPr txBox="1">
              <a:spLocks noChangeArrowheads="1"/>
            </p:cNvSpPr>
            <p:nvPr/>
          </p:nvSpPr>
          <p:spPr bwMode="auto">
            <a:xfrm>
              <a:off x="5292725" y="6318273"/>
              <a:ext cx="433388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9933"/>
                  </a:solidFill>
                </a:rPr>
                <a:t>5</a:t>
              </a:r>
            </a:p>
          </p:txBody>
        </p:sp>
        <p:sp>
          <p:nvSpPr>
            <p:cNvPr id="262179" name="Text Box 35"/>
            <p:cNvSpPr txBox="1">
              <a:spLocks noChangeArrowheads="1"/>
            </p:cNvSpPr>
            <p:nvPr/>
          </p:nvSpPr>
          <p:spPr bwMode="auto">
            <a:xfrm>
              <a:off x="4068763" y="5921398"/>
              <a:ext cx="433387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9933"/>
                  </a:solidFill>
                </a:rPr>
                <a:t>6</a:t>
              </a:r>
            </a:p>
          </p:txBody>
        </p:sp>
        <p:sp>
          <p:nvSpPr>
            <p:cNvPr id="262180" name="Text Box 36"/>
            <p:cNvSpPr txBox="1">
              <a:spLocks noChangeArrowheads="1"/>
            </p:cNvSpPr>
            <p:nvPr/>
          </p:nvSpPr>
          <p:spPr bwMode="auto">
            <a:xfrm>
              <a:off x="4500563" y="5394348"/>
              <a:ext cx="433387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9933"/>
                  </a:solidFill>
                </a:rPr>
                <a:t>6</a:t>
              </a:r>
            </a:p>
          </p:txBody>
        </p:sp>
        <p:sp>
          <p:nvSpPr>
            <p:cNvPr id="262181" name="Text Box 37"/>
            <p:cNvSpPr txBox="1">
              <a:spLocks noChangeArrowheads="1"/>
            </p:cNvSpPr>
            <p:nvPr/>
          </p:nvSpPr>
          <p:spPr bwMode="auto">
            <a:xfrm>
              <a:off x="4889500" y="5815035"/>
              <a:ext cx="298450" cy="3048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9933"/>
                  </a:solidFill>
                </a:rPr>
                <a:t>2</a:t>
              </a:r>
            </a:p>
          </p:txBody>
        </p:sp>
        <p:sp>
          <p:nvSpPr>
            <p:cNvPr id="262182" name="Text Box 38"/>
            <p:cNvSpPr txBox="1">
              <a:spLocks noChangeArrowheads="1"/>
            </p:cNvSpPr>
            <p:nvPr/>
          </p:nvSpPr>
          <p:spPr bwMode="auto">
            <a:xfrm>
              <a:off x="5749925" y="5656285"/>
              <a:ext cx="433388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9933"/>
                  </a:solidFill>
                </a:rPr>
                <a:t>4</a:t>
              </a:r>
            </a:p>
          </p:txBody>
        </p:sp>
        <p:sp>
          <p:nvSpPr>
            <p:cNvPr id="262183" name="Text Box 39"/>
            <p:cNvSpPr txBox="1">
              <a:spLocks noChangeArrowheads="1"/>
            </p:cNvSpPr>
            <p:nvPr/>
          </p:nvSpPr>
          <p:spPr bwMode="auto">
            <a:xfrm>
              <a:off x="5005388" y="5094310"/>
              <a:ext cx="287337" cy="3048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9933"/>
                  </a:solidFill>
                </a:rPr>
                <a:t>1</a:t>
              </a:r>
            </a:p>
          </p:txBody>
        </p:sp>
      </p:grpSp>
      <p:sp>
        <p:nvSpPr>
          <p:cNvPr id="262185" name="Text Box 41"/>
          <p:cNvSpPr txBox="1">
            <a:spLocks noChangeArrowheads="1"/>
          </p:cNvSpPr>
          <p:nvPr/>
        </p:nvSpPr>
        <p:spPr bwMode="auto">
          <a:xfrm>
            <a:off x="1014438" y="3740589"/>
            <a:ext cx="2447925" cy="16959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4</a:t>
            </a:r>
          </a:p>
          <a:p>
            <a:pPr>
              <a:lnSpc>
                <a:spcPct val="70000"/>
              </a:lnSpc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5</a:t>
            </a:r>
          </a:p>
          <a:p>
            <a:pPr>
              <a:lnSpc>
                <a:spcPct val="70000"/>
              </a:lnSpc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sz="20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  <a:p>
            <a:pPr>
              <a:lnSpc>
                <a:spcPct val="70000"/>
              </a:lnSpc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dirty="0">
                <a:solidFill>
                  <a:srgbClr val="002060"/>
                </a:solidFill>
                <a:ea typeface="楷体" pitchFamily="49" charset="-122"/>
                <a:cs typeface="Times New Roman" pitchFamily="18" charset="0"/>
              </a:rPr>
              <a:t>1</a:t>
            </a:r>
          </a:p>
          <a:p>
            <a:pPr>
              <a:lnSpc>
                <a:spcPct val="70000"/>
              </a:lnSpc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sz="2000" dirty="0">
                <a:solidFill>
                  <a:srgbClr val="00206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到源点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3259152" y="3748520"/>
            <a:ext cx="4956186" cy="1643074"/>
            <a:chOff x="3000364" y="3409966"/>
            <a:chExt cx="4956186" cy="1643074"/>
          </a:xfrm>
        </p:grpSpPr>
        <p:sp>
          <p:nvSpPr>
            <p:cNvPr id="262186" name="Text Box 42"/>
            <p:cNvSpPr txBox="1">
              <a:spLocks noChangeArrowheads="1"/>
            </p:cNvSpPr>
            <p:nvPr/>
          </p:nvSpPr>
          <p:spPr bwMode="auto">
            <a:xfrm>
              <a:off x="3419475" y="4122760"/>
              <a:ext cx="4537075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最短路径为：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0→1 →2 →5 →4</a:t>
              </a:r>
            </a:p>
          </p:txBody>
        </p:sp>
        <p:sp>
          <p:nvSpPr>
            <p:cNvPr id="38" name="右大括号 37"/>
            <p:cNvSpPr/>
            <p:nvPr/>
          </p:nvSpPr>
          <p:spPr>
            <a:xfrm>
              <a:off x="3000364" y="3409966"/>
              <a:ext cx="252000" cy="1643074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44508" y="2481670"/>
            <a:ext cx="3429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求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0 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 6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的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最短路径：</a:t>
            </a:r>
            <a:endParaRPr lang="zh-CN" altLang="en-US" sz="2200" dirty="0" smtClean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085877" y="1009990"/>
            <a:ext cx="2959094" cy="668234"/>
            <a:chOff x="827089" y="671436"/>
            <a:chExt cx="2959094" cy="668234"/>
          </a:xfrm>
        </p:grpSpPr>
        <p:sp>
          <p:nvSpPr>
            <p:cNvPr id="262151" name="Text Box 7"/>
            <p:cNvSpPr txBox="1">
              <a:spLocks noChangeArrowheads="1"/>
            </p:cNvSpPr>
            <p:nvPr/>
          </p:nvSpPr>
          <p:spPr bwMode="auto">
            <a:xfrm>
              <a:off x="827089" y="1031893"/>
              <a:ext cx="2959094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dist={0,  </a:t>
              </a:r>
              <a:r>
                <a:rPr lang="en-US" altLang="zh-CN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4,</a:t>
              </a:r>
              <a:r>
                <a:rPr lang="en-US" altLang="zh-CN" sz="2000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5, 6, 10</a:t>
              </a:r>
              <a:r>
                <a:rPr lang="en-US" altLang="zh-CN" sz="2000" dirty="0">
                  <a:solidFill>
                    <a:srgbClr val="6600CC"/>
                  </a:solidFill>
                  <a:ea typeface="楷体" pitchFamily="49" charset="-122"/>
                  <a:cs typeface="Times New Roman" pitchFamily="18" charset="0"/>
                </a:rPr>
                <a:t>, 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9,</a:t>
              </a:r>
              <a:r>
                <a:rPr lang="en-US" altLang="zh-CN" sz="2000" dirty="0">
                  <a:solidFill>
                    <a:srgbClr val="6600CC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16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}</a:t>
              </a:r>
              <a:endParaRPr lang="en-US" altLang="zh-CN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95390" y="671436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0   1  2  3   4   5   6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73268" y="1676008"/>
            <a:ext cx="3786214" cy="662786"/>
            <a:chOff x="1714480" y="1337454"/>
            <a:chExt cx="3786214" cy="662786"/>
          </a:xfrm>
        </p:grpSpPr>
        <p:sp>
          <p:nvSpPr>
            <p:cNvPr id="262184" name="Text Box 40"/>
            <p:cNvSpPr txBox="1">
              <a:spLocks noChangeArrowheads="1"/>
            </p:cNvSpPr>
            <p:nvPr/>
          </p:nvSpPr>
          <p:spPr bwMode="auto">
            <a:xfrm>
              <a:off x="1714480" y="1815574"/>
              <a:ext cx="3786214" cy="18466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从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en-US" altLang="zh-CN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 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6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的最短路径长度为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16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rot="5400000" flipH="1" flipV="1">
              <a:off x="3100816" y="1534660"/>
              <a:ext cx="396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1000100" y="2910298"/>
            <a:ext cx="3429024" cy="642942"/>
            <a:chOff x="785786" y="2071678"/>
            <a:chExt cx="3429024" cy="642942"/>
          </a:xfrm>
        </p:grpSpPr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785786" y="2406843"/>
              <a:ext cx="3429024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path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={0, 0, 1, 0,  5,  2,  4}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16028" y="2071678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0   1  2  3   4   5   6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2" name="右弧形箭头 51"/>
          <p:cNvSpPr/>
          <p:nvPr/>
        </p:nvSpPr>
        <p:spPr>
          <a:xfrm>
            <a:off x="7331118" y="4624810"/>
            <a:ext cx="285752" cy="857256"/>
          </a:xfrm>
          <a:prstGeom prst="curved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4282" y="109815"/>
            <a:ext cx="600079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利用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dist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path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求最短路径长度和最短路径</a:t>
            </a:r>
            <a:endParaRPr lang="zh-CN" altLang="en-US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1071538" y="1255228"/>
            <a:ext cx="269079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/>
              <a:t>S={0, 1, 2, 3, 5, 4, 6</a:t>
            </a:r>
            <a:r>
              <a:rPr lang="en-US" altLang="zh-CN" dirty="0"/>
              <a:t>}</a:t>
            </a:r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4694255" y="1267928"/>
            <a:ext cx="3663959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mtClean="0"/>
              <a:t>dist={0</a:t>
            </a:r>
            <a:r>
              <a:rPr lang="en-US" altLang="zh-CN" dirty="0"/>
              <a:t>,  </a:t>
            </a:r>
            <a:r>
              <a:rPr lang="en-US" altLang="zh-CN" dirty="0">
                <a:solidFill>
                  <a:srgbClr val="0000FF"/>
                </a:solidFill>
              </a:rPr>
              <a:t>4</a:t>
            </a:r>
            <a:r>
              <a:rPr lang="en-US" altLang="zh-CN">
                <a:solidFill>
                  <a:srgbClr val="0000FF"/>
                </a:solidFill>
              </a:rPr>
              <a:t>,</a:t>
            </a: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en-US" altLang="zh-CN" smtClean="0">
                <a:solidFill>
                  <a:srgbClr val="FF3300"/>
                </a:solidFill>
              </a:rPr>
              <a:t> </a:t>
            </a:r>
            <a:r>
              <a:rPr lang="en-US" altLang="zh-CN" smtClean="0"/>
              <a:t>5</a:t>
            </a:r>
            <a:r>
              <a:rPr lang="en-US" altLang="zh-CN" dirty="0"/>
              <a:t>, 6, 10</a:t>
            </a:r>
            <a:r>
              <a:rPr lang="en-US" altLang="zh-CN" dirty="0">
                <a:solidFill>
                  <a:srgbClr val="6600CC"/>
                </a:solidFill>
              </a:rPr>
              <a:t>, </a:t>
            </a:r>
            <a:r>
              <a:rPr lang="en-US" altLang="zh-CN" dirty="0"/>
              <a:t>9,</a:t>
            </a:r>
            <a:r>
              <a:rPr lang="en-US" altLang="zh-CN" dirty="0">
                <a:solidFill>
                  <a:srgbClr val="6600CC"/>
                </a:solidFill>
              </a:rPr>
              <a:t> </a:t>
            </a:r>
            <a:r>
              <a:rPr lang="en-US" altLang="zh-CN" dirty="0"/>
              <a:t>16}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708566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源点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=0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81253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观察求解结果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571604" y="2280202"/>
            <a:ext cx="3143272" cy="2319053"/>
            <a:chOff x="1571604" y="2928934"/>
            <a:chExt cx="3143272" cy="2319053"/>
          </a:xfrm>
        </p:grpSpPr>
        <p:cxnSp>
          <p:nvCxnSpPr>
            <p:cNvPr id="27" name="直接箭头连接符 26"/>
            <p:cNvCxnSpPr/>
            <p:nvPr/>
          </p:nvCxnSpPr>
          <p:spPr>
            <a:xfrm rot="16200000" flipH="1">
              <a:off x="1535885" y="2964653"/>
              <a:ext cx="2071702" cy="2000264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643306" y="4786322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递增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00034" y="1625354"/>
            <a:ext cx="3252810" cy="2364297"/>
            <a:chOff x="500034" y="2274086"/>
            <a:chExt cx="3252810" cy="2364297"/>
          </a:xfrm>
        </p:grpSpPr>
        <p:cxnSp>
          <p:nvCxnSpPr>
            <p:cNvPr id="9" name="直接箭头连接符 8"/>
            <p:cNvCxnSpPr/>
            <p:nvPr/>
          </p:nvCxnSpPr>
          <p:spPr>
            <a:xfrm rot="5400000">
              <a:off x="1820232" y="2465992"/>
              <a:ext cx="36000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11318" y="2571744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1962778" y="2598086"/>
              <a:ext cx="64800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97070" y="2949572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>
              <a:off x="2035951" y="2821777"/>
              <a:ext cx="107157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403460" y="3286124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6</a:t>
              </a:r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rot="5400000">
              <a:off x="2143108" y="3000372"/>
              <a:ext cx="142876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706674" y="3635677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9</a:t>
              </a:r>
              <a:endParaRPr lang="zh-CN" altLang="en-US"/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5400000">
              <a:off x="2393141" y="3107529"/>
              <a:ext cx="164307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987664" y="3832529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zh-CN" altLang="en-US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rot="5400000">
              <a:off x="2500298" y="3286124"/>
              <a:ext cx="200026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252778" y="4176718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16</a:t>
              </a:r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034" y="3571876"/>
              <a:ext cx="15001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源点到各个顶点的最短路径长度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14480" y="4742131"/>
            <a:ext cx="692948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mtClean="0">
                <a:ea typeface="微软雅黑" pitchFamily="34" charset="-122"/>
                <a:cs typeface="Times New Roman" pitchFamily="18" charset="0"/>
                <a:sym typeface="Wingdings"/>
              </a:rPr>
              <a:t></a:t>
            </a:r>
            <a:r>
              <a:rPr lang="zh-CN" altLang="en-US" sz="2200" smtClean="0">
                <a:ea typeface="微软雅黑" pitchFamily="34" charset="-122"/>
                <a:cs typeface="Times New Roman" pitchFamily="18" charset="0"/>
                <a:sym typeface="Wingdings"/>
              </a:rPr>
              <a:t>   </a:t>
            </a:r>
            <a:r>
              <a:rPr lang="zh-CN" altLang="en-US" sz="2200" smtClean="0">
                <a:ea typeface="微软雅黑" pitchFamily="34" charset="-122"/>
                <a:cs typeface="Times New Roman" pitchFamily="18" charset="0"/>
              </a:rPr>
              <a:t>按顶点进入</a:t>
            </a:r>
            <a:r>
              <a:rPr lang="en-US" altLang="zh-CN" sz="2200" smtClean="0"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2200" smtClean="0">
                <a:ea typeface="微软雅黑" pitchFamily="34" charset="-122"/>
                <a:cs typeface="Times New Roman" pitchFamily="18" charset="0"/>
              </a:rPr>
              <a:t>的先后顺序，最短路径长度越来越长。</a:t>
            </a:r>
            <a:endParaRPr lang="en-US" altLang="zh-CN" sz="2200" smtClean="0">
              <a:ea typeface="微软雅黑" pitchFamily="34" charset="-122"/>
              <a:cs typeface="Times New Roman" pitchFamily="18" charset="0"/>
            </a:endParaRPr>
          </a:p>
          <a:p>
            <a:pPr marL="457200" indent="-457200"/>
            <a:r>
              <a:rPr lang="zh-CN" altLang="en-US" smtClean="0">
                <a:ea typeface="微软雅黑" pitchFamily="34" charset="-122"/>
                <a:cs typeface="Times New Roman" pitchFamily="18" charset="0"/>
                <a:sym typeface="Wingdings"/>
              </a:rPr>
              <a:t></a:t>
            </a:r>
            <a:r>
              <a:rPr lang="zh-CN" altLang="en-US" sz="2200" smtClean="0">
                <a:ea typeface="微软雅黑" pitchFamily="34" charset="-122"/>
                <a:cs typeface="Times New Roman" pitchFamily="18" charset="0"/>
                <a:sym typeface="Wingdings"/>
              </a:rPr>
              <a:t>    </a:t>
            </a:r>
            <a:r>
              <a:rPr lang="zh-CN" altLang="en-US" sz="2200" smtClean="0">
                <a:ea typeface="微软雅黑" pitchFamily="34" charset="-122"/>
                <a:cs typeface="Times New Roman" pitchFamily="18" charset="0"/>
              </a:rPr>
              <a:t>一个顶点一旦进入</a:t>
            </a:r>
            <a:r>
              <a:rPr lang="en-US" altLang="zh-CN" sz="2200" smtClean="0"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2200" smtClean="0">
                <a:ea typeface="微软雅黑" pitchFamily="34" charset="-122"/>
                <a:cs typeface="Times New Roman" pitchFamily="18" charset="0"/>
              </a:rPr>
              <a:t>后，其最短路径长度不再改变（调整）。</a:t>
            </a:r>
            <a:endParaRPr lang="en-US" altLang="zh-CN" sz="2200" smtClean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1472" y="4714884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结论：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65756" y="851442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FF"/>
                </a:solidFill>
              </a:rPr>
              <a:t>0     1   2   3    4    5    6</a:t>
            </a:r>
            <a:endParaRPr lang="zh-CN" altLang="en-US" sz="2000">
              <a:solidFill>
                <a:srgbClr val="FF00FF"/>
              </a:solidFill>
            </a:endParaRPr>
          </a:p>
        </p:txBody>
      </p:sp>
      <p:sp>
        <p:nvSpPr>
          <p:cNvPr id="37" name="直角双向箭头 36"/>
          <p:cNvSpPr/>
          <p:nvPr/>
        </p:nvSpPr>
        <p:spPr>
          <a:xfrm>
            <a:off x="3714744" y="1643050"/>
            <a:ext cx="1500198" cy="1571636"/>
          </a:xfrm>
          <a:prstGeom prst="leftUpArrow">
            <a:avLst>
              <a:gd name="adj1" fmla="val 10791"/>
              <a:gd name="adj2" fmla="val 9628"/>
              <a:gd name="adj3" fmla="val 2584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000100" y="1285860"/>
            <a:ext cx="7143800" cy="1214142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思考题：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Dijkstra</a:t>
            </a:r>
            <a:r>
              <a:rPr lang="zh-CN" altLang="en-US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算法为什么不适合负权值的情况？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95288" y="1412875"/>
            <a:ext cx="80010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问题描述：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给定一个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带权有向图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与源点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，求从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到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中其他顶点的最短路径，并限定各边上的权值大于或等于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</a:p>
        </p:txBody>
      </p:sp>
      <p:sp>
        <p:nvSpPr>
          <p:cNvPr id="49155" name="Text Box 3" descr="再生纸"/>
          <p:cNvSpPr txBox="1">
            <a:spLocks noChangeArrowheads="1"/>
          </p:cNvSpPr>
          <p:nvPr/>
        </p:nvSpPr>
        <p:spPr bwMode="auto">
          <a:xfrm>
            <a:off x="395289" y="480995"/>
            <a:ext cx="7034231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rgbClr val="FF0000"/>
                </a:solidFill>
                <a:ea typeface="隶书" pitchFamily="49" charset="-122"/>
              </a:rPr>
              <a:t>8.5.2  </a:t>
            </a:r>
            <a:r>
              <a:rPr kumimoji="1" lang="zh-CN" altLang="en-US" sz="2800" dirty="0">
                <a:solidFill>
                  <a:srgbClr val="FF0000"/>
                </a:solidFill>
                <a:ea typeface="隶书" pitchFamily="49" charset="-122"/>
              </a:rPr>
              <a:t>从一个顶点到其余各顶点的最短路径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971550" y="2565400"/>
            <a:ext cx="504031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ea typeface="楷体" pitchFamily="49" charset="-122"/>
                <a:cs typeface="Times New Roman" pitchFamily="18" charset="0"/>
              </a:rPr>
              <a:t>单源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最短路径问题：</a:t>
            </a:r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Dijkstra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算法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49158" name="Picture 6" descr="u=2633281212,2919734535&amp;fm=21&amp;g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3214686"/>
            <a:ext cx="2947991" cy="2210993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142984"/>
            <a:ext cx="8072494" cy="12141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kumimoji="1" lang="zh-CN" altLang="en-US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狄克斯特拉算法可以用于带权无向图求最短路径吗？</a:t>
            </a:r>
            <a:r>
              <a:rPr lang="en-US" altLang="zh-CN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20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179388" y="714356"/>
            <a:ext cx="868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G=(V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E)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是一个带权有向图， 把图中顶点集合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分成两组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：     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539750" y="188913"/>
            <a:ext cx="4897438" cy="461665"/>
          </a:xfrm>
          <a:prstGeom prst="rect">
            <a:avLst/>
          </a:prstGeom>
          <a:solidFill>
            <a:srgbClr val="6600CC"/>
          </a:solidFill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狄克斯特拉（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Dijkstra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求解思路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357290" y="4127519"/>
            <a:ext cx="576263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dirty="0"/>
              <a:t>S</a:t>
            </a:r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857224" y="4559318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2" name="Oval 6"/>
          <p:cNvSpPr>
            <a:spLocks noChangeArrowheads="1"/>
          </p:cNvSpPr>
          <p:nvPr/>
        </p:nvSpPr>
        <p:spPr bwMode="auto">
          <a:xfrm>
            <a:off x="1466794" y="512606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sp>
        <p:nvSpPr>
          <p:cNvPr id="101385" name="Oval 9"/>
          <p:cNvSpPr>
            <a:spLocks noChangeArrowheads="1"/>
          </p:cNvSpPr>
          <p:nvPr/>
        </p:nvSpPr>
        <p:spPr bwMode="auto">
          <a:xfrm>
            <a:off x="6200799" y="4559318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6561161" y="4056081"/>
            <a:ext cx="1008063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dirty="0"/>
              <a:t>U=V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dirty="0"/>
              <a:t>S</a:t>
            </a:r>
          </a:p>
        </p:txBody>
      </p:sp>
      <p:sp>
        <p:nvSpPr>
          <p:cNvPr id="101387" name="Oval 11"/>
          <p:cNvSpPr>
            <a:spLocks noChangeArrowheads="1"/>
          </p:cNvSpPr>
          <p:nvPr/>
        </p:nvSpPr>
        <p:spPr bwMode="auto">
          <a:xfrm>
            <a:off x="7137424" y="477521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01388" name="Oval 12"/>
          <p:cNvSpPr>
            <a:spLocks noChangeArrowheads="1"/>
          </p:cNvSpPr>
          <p:nvPr/>
        </p:nvSpPr>
        <p:spPr bwMode="auto">
          <a:xfrm>
            <a:off x="7064399" y="542291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389" name="Oval 13"/>
          <p:cNvSpPr>
            <a:spLocks noChangeArrowheads="1"/>
          </p:cNvSpPr>
          <p:nvPr/>
        </p:nvSpPr>
        <p:spPr bwMode="auto">
          <a:xfrm>
            <a:off x="6489724" y="506414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2910" y="1665508"/>
            <a:ext cx="8215370" cy="2192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组为已求出最短路径的顶点集合（用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表示，初始时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中只有一个源点，以后每求得一条最短路径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latin typeface="宋体"/>
                <a:cs typeface="Times New Roman" pitchFamily="18" charset="0"/>
              </a:rPr>
              <a:t>… 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，就将</a:t>
            </a:r>
            <a:r>
              <a:rPr kumimoji="1" lang="en-US" altLang="zh-CN" sz="2000" i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加入到集合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中，直到全部顶点都加入到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中，算法就结束了）。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组为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其余未求出最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短路径的顶点集合（用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表示）。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</a:t>
            </a:fld>
            <a:r>
              <a:rPr lang="en-US" altLang="zh-CN" smtClean="0"/>
              <a:t>/21</a:t>
            </a:r>
            <a:endParaRPr lang="en-US" altLang="zh-CN"/>
          </a:p>
        </p:txBody>
      </p:sp>
      <p:grpSp>
        <p:nvGrpSpPr>
          <p:cNvPr id="21" name="组合 20"/>
          <p:cNvGrpSpPr/>
          <p:nvPr/>
        </p:nvGrpSpPr>
        <p:grpSpPr>
          <a:xfrm>
            <a:off x="2714612" y="4178392"/>
            <a:ext cx="3500462" cy="1322310"/>
            <a:chOff x="2714612" y="3964078"/>
            <a:chExt cx="3500462" cy="1322310"/>
          </a:xfrm>
        </p:grpSpPr>
        <p:sp>
          <p:nvSpPr>
            <p:cNvPr id="16" name="TextBox 15"/>
            <p:cNvSpPr txBox="1"/>
            <p:nvPr/>
          </p:nvSpPr>
          <p:spPr>
            <a:xfrm>
              <a:off x="2714612" y="3964078"/>
              <a:ext cx="350046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      每一步求出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v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到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中一个顶点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最短路径，并将</a:t>
              </a:r>
              <a:r>
                <a:rPr kumimoji="1" lang="en-US" altLang="zh-CN" sz="2200" i="1" smtClean="0">
                  <a:ea typeface="楷体" pitchFamily="49" charset="-122"/>
                  <a:cs typeface="Times New Roman" pitchFamily="18" charset="0"/>
                </a:rPr>
                <a:t>u</a:t>
              </a: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移动到</a:t>
              </a:r>
              <a:r>
                <a:rPr kumimoji="1" lang="en-US" altLang="zh-CN" sz="2200" smtClean="0">
                  <a:ea typeface="楷体" pitchFamily="49" charset="-122"/>
                  <a:cs typeface="Times New Roman" pitchFamily="18" charset="0"/>
                </a:rPr>
                <a:t>S</a:t>
              </a: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中。直到</a:t>
              </a:r>
              <a:r>
                <a:rPr kumimoji="1" lang="en-US" altLang="zh-CN" sz="2200" smtClean="0">
                  <a:ea typeface="楷体" pitchFamily="49" charset="-122"/>
                  <a:cs typeface="Times New Roman" pitchFamily="18" charset="0"/>
                </a:rPr>
                <a:t>U</a:t>
              </a: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为空。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0" name="左箭头 19"/>
            <p:cNvSpPr/>
            <p:nvPr/>
          </p:nvSpPr>
          <p:spPr>
            <a:xfrm>
              <a:off x="3000364" y="5143512"/>
              <a:ext cx="3000396" cy="142876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 descr="羊皮纸"/>
          <p:cNvSpPr txBox="1">
            <a:spLocks noChangeArrowheads="1"/>
          </p:cNvSpPr>
          <p:nvPr/>
        </p:nvSpPr>
        <p:spPr bwMode="auto">
          <a:xfrm>
            <a:off x="395288" y="1125538"/>
            <a:ext cx="8280400" cy="17877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初始化：，</a:t>
            </a:r>
            <a:r>
              <a:rPr kumimoji="1" lang="en-US" altLang="zh-CN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只包含源点即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S={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的最短路径为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包含除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外的其他顶点，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中顶点</a:t>
            </a:r>
            <a:r>
              <a:rPr kumimoji="1" lang="en-US" altLang="zh-CN" sz="2200" i="1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距离为边上的权值（若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与</a:t>
            </a:r>
            <a:r>
              <a:rPr kumimoji="1" lang="en-US" altLang="zh-CN" sz="2200" i="1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有边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）或∞（若</a:t>
            </a:r>
            <a:r>
              <a:rPr kumimoji="1" lang="en-US" altLang="zh-CN" sz="2200" i="1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不是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的出边邻接点）。    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95288" y="404813"/>
            <a:ext cx="3671887" cy="457200"/>
          </a:xfrm>
          <a:prstGeom prst="rect">
            <a:avLst/>
          </a:prstGeom>
          <a:solidFill>
            <a:schemeClr val="folHlink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狄克斯特拉算法的过程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252676" y="3000372"/>
            <a:ext cx="4176712" cy="2592387"/>
            <a:chOff x="2252676" y="3000372"/>
            <a:chExt cx="4176712" cy="2592387"/>
          </a:xfrm>
        </p:grpSpPr>
        <p:sp>
          <p:nvSpPr>
            <p:cNvPr id="50180" name="Oval 4"/>
            <p:cNvSpPr>
              <a:spLocks noChangeArrowheads="1"/>
            </p:cNvSpPr>
            <p:nvPr/>
          </p:nvSpPr>
          <p:spPr bwMode="auto">
            <a:xfrm>
              <a:off x="2252676" y="3503610"/>
              <a:ext cx="1728787" cy="151288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38100" algn="ctr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1" name="Text Box 5"/>
            <p:cNvSpPr txBox="1">
              <a:spLocks noChangeArrowheads="1"/>
            </p:cNvSpPr>
            <p:nvPr/>
          </p:nvSpPr>
          <p:spPr bwMode="auto">
            <a:xfrm>
              <a:off x="2828938" y="3000372"/>
              <a:ext cx="576262" cy="36512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/>
                <a:t>S</a:t>
              </a:r>
            </a:p>
          </p:txBody>
        </p:sp>
        <p:sp>
          <p:nvSpPr>
            <p:cNvPr id="50182" name="Oval 6"/>
            <p:cNvSpPr>
              <a:spLocks noChangeArrowheads="1"/>
            </p:cNvSpPr>
            <p:nvPr/>
          </p:nvSpPr>
          <p:spPr bwMode="auto">
            <a:xfrm>
              <a:off x="2973401" y="404336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sp>
          <p:nvSpPr>
            <p:cNvPr id="50185" name="Oval 9"/>
            <p:cNvSpPr>
              <a:spLocks noChangeArrowheads="1"/>
            </p:cNvSpPr>
            <p:nvPr/>
          </p:nvSpPr>
          <p:spPr bwMode="auto">
            <a:xfrm>
              <a:off x="4700601" y="3503610"/>
              <a:ext cx="1728787" cy="151288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38100" algn="ctr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6" name="Text Box 10"/>
            <p:cNvSpPr txBox="1">
              <a:spLocks noChangeArrowheads="1"/>
            </p:cNvSpPr>
            <p:nvPr/>
          </p:nvSpPr>
          <p:spPr bwMode="auto">
            <a:xfrm>
              <a:off x="5060963" y="3000372"/>
              <a:ext cx="1008062" cy="36512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/>
                <a:t>U=V</a:t>
              </a:r>
              <a:r>
                <a:rPr lang="en-US" altLang="zh-CN"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/>
                <a:t>S</a:t>
              </a:r>
            </a:p>
          </p:txBody>
        </p:sp>
        <p:sp>
          <p:nvSpPr>
            <p:cNvPr id="50187" name="Oval 11"/>
            <p:cNvSpPr>
              <a:spLocks noChangeArrowheads="1"/>
            </p:cNvSpPr>
            <p:nvPr/>
          </p:nvSpPr>
          <p:spPr bwMode="auto">
            <a:xfrm>
              <a:off x="4916501" y="404336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50188" name="Oval 12"/>
            <p:cNvSpPr>
              <a:spLocks noChangeArrowheads="1"/>
            </p:cNvSpPr>
            <p:nvPr/>
          </p:nvSpPr>
          <p:spPr bwMode="auto">
            <a:xfrm>
              <a:off x="5564201" y="436721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189" name="Oval 13"/>
            <p:cNvSpPr>
              <a:spLocks noChangeArrowheads="1"/>
            </p:cNvSpPr>
            <p:nvPr/>
          </p:nvSpPr>
          <p:spPr bwMode="auto">
            <a:xfrm>
              <a:off x="5492763" y="375602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3044838" y="5195884"/>
              <a:ext cx="27368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000" i="1" dirty="0">
                  <a:ea typeface="楷体" pitchFamily="49" charset="-122"/>
                  <a:cs typeface="Times New Roman" pitchFamily="18" charset="0"/>
                </a:rPr>
                <a:t>v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与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U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中</a:t>
              </a: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kumimoji="1" lang="en-US" altLang="zh-CN" sz="2000" i="1" dirty="0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的边</a:t>
              </a:r>
              <a:endParaRPr kumimoji="1" lang="zh-CN" altLang="en-US" sz="2000" i="1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>
              <a:off x="3405201" y="4259259"/>
              <a:ext cx="15113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4268801" y="4259259"/>
              <a:ext cx="0" cy="1008063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6" name="Oval 8"/>
          <p:cNvSpPr>
            <a:spLocks noChangeArrowheads="1"/>
          </p:cNvSpPr>
          <p:nvPr/>
        </p:nvSpPr>
        <p:spPr bwMode="auto">
          <a:xfrm>
            <a:off x="4498975" y="2503478"/>
            <a:ext cx="1728788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3" name="Oval 5"/>
          <p:cNvSpPr>
            <a:spLocks noChangeArrowheads="1"/>
          </p:cNvSpPr>
          <p:nvPr/>
        </p:nvSpPr>
        <p:spPr bwMode="auto">
          <a:xfrm>
            <a:off x="2057394" y="2503478"/>
            <a:ext cx="1728788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0" name="Text Box 2" descr="羊皮纸"/>
          <p:cNvSpPr txBox="1">
            <a:spLocks noChangeArrowheads="1"/>
          </p:cNvSpPr>
          <p:nvPr/>
        </p:nvSpPr>
        <p:spPr bwMode="auto">
          <a:xfrm>
            <a:off x="684212" y="333375"/>
            <a:ext cx="8031191" cy="11758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）从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中选取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个距离</a:t>
            </a:r>
            <a:r>
              <a:rPr kumimoji="1" lang="en-US" altLang="zh-CN" sz="2200" i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最小的顶点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，把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加入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中（该选定的距离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就是</a:t>
            </a:r>
            <a:r>
              <a:rPr kumimoji="1" lang="en-US" altLang="zh-CN" sz="22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 </a:t>
            </a:r>
            <a:r>
              <a:rPr kumimoji="1" lang="en-US" altLang="zh-CN" sz="22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en-US" altLang="zh-CN" sz="22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kumimoji="1" lang="en-US" altLang="zh-CN" sz="22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的最短路径长度）。     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2627313" y="2000240"/>
            <a:ext cx="576262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/>
              <a:t>S</a:t>
            </a:r>
          </a:p>
        </p:txBody>
      </p:sp>
      <p:sp>
        <p:nvSpPr>
          <p:cNvPr id="258055" name="Oval 7"/>
          <p:cNvSpPr>
            <a:spLocks noChangeArrowheads="1"/>
          </p:cNvSpPr>
          <p:nvPr/>
        </p:nvSpPr>
        <p:spPr bwMode="auto">
          <a:xfrm>
            <a:off x="2484438" y="300830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sp>
        <p:nvSpPr>
          <p:cNvPr id="258057" name="Text Box 9"/>
          <p:cNvSpPr txBox="1">
            <a:spLocks noChangeArrowheads="1"/>
          </p:cNvSpPr>
          <p:nvPr/>
        </p:nvSpPr>
        <p:spPr bwMode="auto">
          <a:xfrm>
            <a:off x="4859338" y="2000240"/>
            <a:ext cx="1008062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/>
              <a:t>U=V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/>
              <a:t>S</a:t>
            </a:r>
          </a:p>
        </p:txBody>
      </p:sp>
      <p:sp>
        <p:nvSpPr>
          <p:cNvPr id="258058" name="Oval 10"/>
          <p:cNvSpPr>
            <a:spLocks noChangeArrowheads="1"/>
          </p:cNvSpPr>
          <p:nvPr/>
        </p:nvSpPr>
        <p:spPr bwMode="auto">
          <a:xfrm>
            <a:off x="4714875" y="304322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58059" name="Oval 11"/>
          <p:cNvSpPr>
            <a:spLocks noChangeArrowheads="1"/>
          </p:cNvSpPr>
          <p:nvPr/>
        </p:nvSpPr>
        <p:spPr bwMode="auto">
          <a:xfrm>
            <a:off x="5362575" y="336707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8060" name="Oval 12"/>
          <p:cNvSpPr>
            <a:spLocks noChangeArrowheads="1"/>
          </p:cNvSpPr>
          <p:nvPr/>
        </p:nvSpPr>
        <p:spPr bwMode="auto">
          <a:xfrm>
            <a:off x="5291138" y="275589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8067" name="Freeform 19"/>
          <p:cNvSpPr>
            <a:spLocks/>
          </p:cNvSpPr>
          <p:nvPr/>
        </p:nvSpPr>
        <p:spPr bwMode="auto">
          <a:xfrm>
            <a:off x="2908300" y="3186103"/>
            <a:ext cx="1803400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36" y="40"/>
              </a:cxn>
            </a:cxnLst>
            <a:rect l="0" t="0" r="r" b="b"/>
            <a:pathLst>
              <a:path w="1136" h="40">
                <a:moveTo>
                  <a:pt x="0" y="0"/>
                </a:moveTo>
                <a:lnTo>
                  <a:pt x="1136" y="4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771775" y="3224203"/>
            <a:ext cx="2736850" cy="1333500"/>
            <a:chOff x="2771775" y="3224203"/>
            <a:chExt cx="2736850" cy="1333500"/>
          </a:xfrm>
        </p:grpSpPr>
        <p:sp>
          <p:nvSpPr>
            <p:cNvPr id="258066" name="Text Box 18"/>
            <p:cNvSpPr txBox="1">
              <a:spLocks noChangeArrowheads="1"/>
            </p:cNvSpPr>
            <p:nvPr/>
          </p:nvSpPr>
          <p:spPr bwMode="auto">
            <a:xfrm>
              <a:off x="2771775" y="4160828"/>
              <a:ext cx="27368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000" i="1" dirty="0">
                  <a:ea typeface="楷体" pitchFamily="49" charset="-122"/>
                  <a:cs typeface="Times New Roman" pitchFamily="18" charset="0"/>
                </a:rPr>
                <a:t>v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与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U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中顶点</a:t>
              </a:r>
              <a:r>
                <a:rPr kumimoji="1" lang="en-US" altLang="zh-CN" sz="2000" i="1" dirty="0">
                  <a:ea typeface="楷体" pitchFamily="49" charset="-122"/>
                  <a:cs typeface="Times New Roman" pitchFamily="18" charset="0"/>
                </a:rPr>
                <a:t>u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的边最小</a:t>
              </a:r>
              <a:endParaRPr kumimoji="1" lang="zh-CN" altLang="en-US" sz="2000" i="1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58068" name="Line 20"/>
            <p:cNvSpPr>
              <a:spLocks noChangeShapeType="1"/>
            </p:cNvSpPr>
            <p:nvPr/>
          </p:nvSpPr>
          <p:spPr bwMode="auto">
            <a:xfrm>
              <a:off x="4067175" y="3224203"/>
              <a:ext cx="0" cy="936625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17" name="直接箭头连接符 16"/>
          <p:cNvCxnSpPr>
            <a:stCxn id="258055" idx="5"/>
          </p:cNvCxnSpPr>
          <p:nvPr/>
        </p:nvCxnSpPr>
        <p:spPr>
          <a:xfrm rot="16200000" flipH="1">
            <a:off x="2864898" y="3364971"/>
            <a:ext cx="195009" cy="2188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58055" idx="7"/>
          </p:cNvCxnSpPr>
          <p:nvPr/>
        </p:nvCxnSpPr>
        <p:spPr>
          <a:xfrm rot="5400000" flipH="1" flipV="1">
            <a:off x="3998389" y="1783548"/>
            <a:ext cx="142605" cy="2433378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916238" y="3287703"/>
            <a:ext cx="2441580" cy="284173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96 0.0081 C -0.02726 0.01366 -0.03039 0.01945 -0.03785 0.02662 C -0.04532 0.0338 -0.04341 0.04421 -0.06841 0.0507 C -0.09341 0.05718 -0.16302 0.0625 -0.18785 0.0655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58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8" grpId="0" animBg="1"/>
      <p:bldP spid="2580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 descr="羊皮纸"/>
          <p:cNvSpPr txBox="1">
            <a:spLocks noChangeArrowheads="1"/>
          </p:cNvSpPr>
          <p:nvPr/>
        </p:nvSpPr>
        <p:spPr bwMode="auto">
          <a:xfrm>
            <a:off x="500034" y="453737"/>
            <a:ext cx="8358246" cy="1449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ts val="3200"/>
              </a:lnSpc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（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）以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为新考虑的中间点，修改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中各顶点</a:t>
            </a:r>
            <a:r>
              <a:rPr kumimoji="1" lang="en-US" altLang="zh-CN" sz="2200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的最短路径长度：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若从源点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到顶点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i="1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∈U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的最短路径长度（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经过顶点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比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原来最短路径长度（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不经过顶点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短，则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修改顶点</a:t>
            </a:r>
            <a:r>
              <a:rPr kumimoji="1" lang="en-US" altLang="zh-CN" sz="2200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的最短路径长度。    </a:t>
            </a:r>
            <a:endParaRPr kumimoji="1" lang="zh-CN" altLang="en-US" sz="22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9076" name="Oval 4"/>
          <p:cNvSpPr>
            <a:spLocks noChangeArrowheads="1"/>
          </p:cNvSpPr>
          <p:nvPr/>
        </p:nvSpPr>
        <p:spPr bwMode="auto">
          <a:xfrm>
            <a:off x="1979613" y="2924175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2555875" y="2420938"/>
            <a:ext cx="576263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/>
              <a:t>S</a:t>
            </a:r>
          </a:p>
        </p:txBody>
      </p:sp>
      <p:sp>
        <p:nvSpPr>
          <p:cNvPr id="259078" name="Oval 6"/>
          <p:cNvSpPr>
            <a:spLocks noChangeArrowheads="1"/>
          </p:cNvSpPr>
          <p:nvPr/>
        </p:nvSpPr>
        <p:spPr bwMode="auto">
          <a:xfrm>
            <a:off x="2428860" y="307181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sp>
        <p:nvSpPr>
          <p:cNvPr id="259079" name="Oval 7"/>
          <p:cNvSpPr>
            <a:spLocks noChangeArrowheads="1"/>
          </p:cNvSpPr>
          <p:nvPr/>
        </p:nvSpPr>
        <p:spPr bwMode="auto">
          <a:xfrm>
            <a:off x="4427538" y="2924175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0" name="Text Box 8"/>
          <p:cNvSpPr txBox="1">
            <a:spLocks noChangeArrowheads="1"/>
          </p:cNvSpPr>
          <p:nvPr/>
        </p:nvSpPr>
        <p:spPr bwMode="auto">
          <a:xfrm>
            <a:off x="4787900" y="2420938"/>
            <a:ext cx="1008063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/>
              <a:t>U=V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/>
              <a:t>S</a:t>
            </a:r>
          </a:p>
        </p:txBody>
      </p:sp>
      <p:sp>
        <p:nvSpPr>
          <p:cNvPr id="259081" name="Oval 9"/>
          <p:cNvSpPr>
            <a:spLocks noChangeArrowheads="1"/>
          </p:cNvSpPr>
          <p:nvPr/>
        </p:nvSpPr>
        <p:spPr bwMode="auto">
          <a:xfrm>
            <a:off x="2928926" y="3854456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59082" name="Oval 10"/>
          <p:cNvSpPr>
            <a:spLocks noChangeArrowheads="1"/>
          </p:cNvSpPr>
          <p:nvPr/>
        </p:nvSpPr>
        <p:spPr bwMode="auto">
          <a:xfrm>
            <a:off x="5291138" y="37877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9083" name="Oval 11"/>
          <p:cNvSpPr>
            <a:spLocks noChangeArrowheads="1"/>
          </p:cNvSpPr>
          <p:nvPr/>
        </p:nvSpPr>
        <p:spPr bwMode="auto">
          <a:xfrm>
            <a:off x="4716463" y="32845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59084" name="Oval 12"/>
          <p:cNvSpPr>
            <a:spLocks noChangeArrowheads="1"/>
          </p:cNvSpPr>
          <p:nvPr/>
        </p:nvSpPr>
        <p:spPr bwMode="auto">
          <a:xfrm>
            <a:off x="5364163" y="32131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9085" name="Line 13"/>
          <p:cNvSpPr>
            <a:spLocks noChangeShapeType="1"/>
          </p:cNvSpPr>
          <p:nvPr/>
        </p:nvSpPr>
        <p:spPr bwMode="auto">
          <a:xfrm flipV="1">
            <a:off x="3357554" y="3573461"/>
            <a:ext cx="1358909" cy="42704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9086" name="Line 14"/>
          <p:cNvSpPr>
            <a:spLocks noChangeShapeType="1"/>
          </p:cNvSpPr>
          <p:nvPr/>
        </p:nvSpPr>
        <p:spPr bwMode="auto">
          <a:xfrm>
            <a:off x="2857488" y="3286124"/>
            <a:ext cx="1839926" cy="188914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484438" y="3390901"/>
            <a:ext cx="4587892" cy="2001091"/>
            <a:chOff x="2484438" y="3390901"/>
            <a:chExt cx="4587892" cy="2001091"/>
          </a:xfrm>
        </p:grpSpPr>
        <p:sp>
          <p:nvSpPr>
            <p:cNvPr id="259087" name="Freeform 15"/>
            <p:cNvSpPr>
              <a:spLocks/>
            </p:cNvSpPr>
            <p:nvPr/>
          </p:nvSpPr>
          <p:spPr bwMode="auto">
            <a:xfrm>
              <a:off x="3924301" y="3390901"/>
              <a:ext cx="1588" cy="1249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87"/>
                </a:cxn>
              </a:cxnLst>
              <a:rect l="0" t="0" r="r" b="b"/>
              <a:pathLst>
                <a:path w="1" h="787">
                  <a:moveTo>
                    <a:pt x="0" y="0"/>
                  </a:moveTo>
                  <a:lnTo>
                    <a:pt x="1" y="787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9088" name="Line 16"/>
            <p:cNvSpPr>
              <a:spLocks noChangeShapeType="1"/>
            </p:cNvSpPr>
            <p:nvPr/>
          </p:nvSpPr>
          <p:spPr bwMode="auto">
            <a:xfrm flipH="1">
              <a:off x="4071933" y="3714753"/>
              <a:ext cx="139705" cy="9286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9089" name="Text Box 17"/>
            <p:cNvSpPr txBox="1">
              <a:spLocks noChangeArrowheads="1"/>
            </p:cNvSpPr>
            <p:nvPr/>
          </p:nvSpPr>
          <p:spPr bwMode="auto">
            <a:xfrm>
              <a:off x="2484438" y="4714884"/>
              <a:ext cx="4587892" cy="67710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两条路径进行比较：</a:t>
              </a:r>
            </a:p>
            <a:p>
              <a:pPr>
                <a:lnSpc>
                  <a:spcPct val="70000"/>
                </a:lnSpc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若经过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kumimoji="1" lang="zh-CN" altLang="en-US" sz="2000" smtClean="0">
                  <a:solidFill>
                    <a:srgbClr val="1000E4"/>
                  </a:solidFill>
                  <a:ea typeface="楷体" pitchFamily="49" charset="-122"/>
                  <a:cs typeface="Times New Roman" pitchFamily="18" charset="0"/>
                </a:rPr>
                <a:t>最短路径长度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更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短，则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修正</a:t>
              </a:r>
            </a:p>
          </p:txBody>
        </p:sp>
      </p:grpSp>
      <p:sp>
        <p:nvSpPr>
          <p:cNvPr id="259090" name="Line 18"/>
          <p:cNvSpPr>
            <a:spLocks noChangeShapeType="1"/>
          </p:cNvSpPr>
          <p:nvPr/>
        </p:nvSpPr>
        <p:spPr bwMode="auto">
          <a:xfrm>
            <a:off x="2786050" y="3500438"/>
            <a:ext cx="214314" cy="428628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-285784" y="3048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354104" y="5708650"/>
            <a:ext cx="65040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v 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最短路径长度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＝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MIN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i="1" baseline="-25000" dirty="0" err="1">
                <a:ea typeface="楷体" pitchFamily="49" charset="-122"/>
                <a:cs typeface="Times New Roman" pitchFamily="18" charset="0"/>
              </a:rPr>
              <a:t>vk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en-US" altLang="zh-CN" i="1" baseline="-25000" dirty="0" err="1">
                <a:ea typeface="楷体" pitchFamily="49" charset="-122"/>
                <a:cs typeface="Times New Roman" pitchFamily="18" charset="0"/>
              </a:rPr>
              <a:t>kj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i="1" baseline="-25000" dirty="0" err="1">
                <a:ea typeface="楷体" pitchFamily="49" charset="-122"/>
                <a:cs typeface="Times New Roman" pitchFamily="18" charset="0"/>
              </a:rPr>
              <a:t>vj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21879" name="Oval 23"/>
          <p:cNvSpPr>
            <a:spLocks noChangeArrowheads="1"/>
          </p:cNvSpPr>
          <p:nvPr/>
        </p:nvSpPr>
        <p:spPr bwMode="auto">
          <a:xfrm>
            <a:off x="1693829" y="598488"/>
            <a:ext cx="1728787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2270091" y="95250"/>
            <a:ext cx="576263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/>
              <a:t>S</a:t>
            </a:r>
          </a:p>
        </p:txBody>
      </p:sp>
      <p:sp>
        <p:nvSpPr>
          <p:cNvPr id="121881" name="Oval 25"/>
          <p:cNvSpPr>
            <a:spLocks noChangeArrowheads="1"/>
          </p:cNvSpPr>
          <p:nvPr/>
        </p:nvSpPr>
        <p:spPr bwMode="auto">
          <a:xfrm>
            <a:off x="2071638" y="72229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sp>
        <p:nvSpPr>
          <p:cNvPr id="121882" name="Oval 26"/>
          <p:cNvSpPr>
            <a:spLocks noChangeArrowheads="1"/>
          </p:cNvSpPr>
          <p:nvPr/>
        </p:nvSpPr>
        <p:spPr bwMode="auto">
          <a:xfrm>
            <a:off x="4141754" y="598488"/>
            <a:ext cx="1728787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4502116" y="95250"/>
            <a:ext cx="1008063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/>
              <a:t>U=V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/>
              <a:t>S</a:t>
            </a:r>
          </a:p>
        </p:txBody>
      </p:sp>
      <p:sp>
        <p:nvSpPr>
          <p:cNvPr id="121884" name="Oval 28"/>
          <p:cNvSpPr>
            <a:spLocks noChangeArrowheads="1"/>
          </p:cNvSpPr>
          <p:nvPr/>
        </p:nvSpPr>
        <p:spPr bwMode="auto">
          <a:xfrm>
            <a:off x="2701891" y="142556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1885" name="Oval 29"/>
          <p:cNvSpPr>
            <a:spLocks noChangeArrowheads="1"/>
          </p:cNvSpPr>
          <p:nvPr/>
        </p:nvSpPr>
        <p:spPr bwMode="auto">
          <a:xfrm>
            <a:off x="5005354" y="146208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886" name="Oval 30"/>
          <p:cNvSpPr>
            <a:spLocks noChangeArrowheads="1"/>
          </p:cNvSpPr>
          <p:nvPr/>
        </p:nvSpPr>
        <p:spPr bwMode="auto">
          <a:xfrm>
            <a:off x="4430679" y="9588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121887" name="Oval 31"/>
          <p:cNvSpPr>
            <a:spLocks noChangeArrowheads="1"/>
          </p:cNvSpPr>
          <p:nvPr/>
        </p:nvSpPr>
        <p:spPr bwMode="auto">
          <a:xfrm>
            <a:off x="5078379" y="8874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888" name="Line 32"/>
          <p:cNvSpPr>
            <a:spLocks noChangeShapeType="1"/>
          </p:cNvSpPr>
          <p:nvPr/>
        </p:nvSpPr>
        <p:spPr bwMode="auto">
          <a:xfrm flipV="1">
            <a:off x="3143207" y="1247774"/>
            <a:ext cx="1287471" cy="3238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89" name="Line 33"/>
          <p:cNvSpPr>
            <a:spLocks noChangeShapeType="1"/>
          </p:cNvSpPr>
          <p:nvPr/>
        </p:nvSpPr>
        <p:spPr bwMode="auto">
          <a:xfrm>
            <a:off x="2500266" y="928670"/>
            <a:ext cx="1930413" cy="174643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94" name="Line 38"/>
          <p:cNvSpPr>
            <a:spLocks noChangeShapeType="1"/>
          </p:cNvSpPr>
          <p:nvPr/>
        </p:nvSpPr>
        <p:spPr bwMode="auto">
          <a:xfrm>
            <a:off x="2428828" y="1142984"/>
            <a:ext cx="357190" cy="357190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Dot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1527936" y="1928802"/>
            <a:ext cx="4414043" cy="3459233"/>
            <a:chOff x="1527936" y="1928802"/>
            <a:chExt cx="4414043" cy="3459233"/>
          </a:xfrm>
        </p:grpSpPr>
        <p:grpSp>
          <p:nvGrpSpPr>
            <p:cNvPr id="34" name="组合 33"/>
            <p:cNvGrpSpPr/>
            <p:nvPr/>
          </p:nvGrpSpPr>
          <p:grpSpPr>
            <a:xfrm>
              <a:off x="1527936" y="2776538"/>
              <a:ext cx="4414043" cy="2611497"/>
              <a:chOff x="1813720" y="2776538"/>
              <a:chExt cx="4414043" cy="2611497"/>
            </a:xfrm>
          </p:grpSpPr>
          <p:sp>
            <p:nvSpPr>
              <p:cNvPr id="121863" name="Oval 7"/>
              <p:cNvSpPr>
                <a:spLocks noChangeArrowheads="1"/>
              </p:cNvSpPr>
              <p:nvPr/>
            </p:nvSpPr>
            <p:spPr bwMode="auto">
              <a:xfrm>
                <a:off x="3994151" y="2776538"/>
                <a:ext cx="504825" cy="57626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i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u</a:t>
                </a:r>
              </a:p>
            </p:txBody>
          </p:sp>
          <p:sp>
            <p:nvSpPr>
              <p:cNvPr id="121864" name="Oval 8"/>
              <p:cNvSpPr>
                <a:spLocks noChangeArrowheads="1"/>
              </p:cNvSpPr>
              <p:nvPr/>
            </p:nvSpPr>
            <p:spPr bwMode="auto">
              <a:xfrm>
                <a:off x="2338388" y="4289425"/>
                <a:ext cx="504825" cy="57626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i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</a:p>
            </p:txBody>
          </p:sp>
          <p:sp>
            <p:nvSpPr>
              <p:cNvPr id="121865" name="Oval 9"/>
              <p:cNvSpPr>
                <a:spLocks noChangeArrowheads="1"/>
              </p:cNvSpPr>
              <p:nvPr/>
            </p:nvSpPr>
            <p:spPr bwMode="auto">
              <a:xfrm>
                <a:off x="5722938" y="4289425"/>
                <a:ext cx="504825" cy="57626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i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</a:p>
            </p:txBody>
          </p:sp>
          <p:sp>
            <p:nvSpPr>
              <p:cNvPr id="121866" name="Freeform 10"/>
              <p:cNvSpPr>
                <a:spLocks/>
              </p:cNvSpPr>
              <p:nvPr/>
            </p:nvSpPr>
            <p:spPr bwMode="auto">
              <a:xfrm>
                <a:off x="4473576" y="3176588"/>
                <a:ext cx="1320800" cy="1181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32" y="744"/>
                  </a:cxn>
                </a:cxnLst>
                <a:rect l="0" t="0" r="r" b="b"/>
                <a:pathLst>
                  <a:path w="832" h="744">
                    <a:moveTo>
                      <a:pt x="0" y="0"/>
                    </a:moveTo>
                    <a:lnTo>
                      <a:pt x="832" y="744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867" name="Freeform 11"/>
              <p:cNvSpPr>
                <a:spLocks/>
              </p:cNvSpPr>
              <p:nvPr/>
            </p:nvSpPr>
            <p:spPr bwMode="auto">
              <a:xfrm>
                <a:off x="2724151" y="3976688"/>
                <a:ext cx="339725" cy="347662"/>
              </a:xfrm>
              <a:custGeom>
                <a:avLst/>
                <a:gdLst/>
                <a:ahLst/>
                <a:cxnLst>
                  <a:cxn ang="0">
                    <a:pos x="0" y="219"/>
                  </a:cxn>
                  <a:cxn ang="0">
                    <a:pos x="214" y="0"/>
                  </a:cxn>
                </a:cxnLst>
                <a:rect l="0" t="0" r="r" b="b"/>
                <a:pathLst>
                  <a:path w="214" h="219">
                    <a:moveTo>
                      <a:pt x="0" y="219"/>
                    </a:moveTo>
                    <a:lnTo>
                      <a:pt x="214" y="0"/>
                    </a:ln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868" name="Line 12"/>
              <p:cNvSpPr>
                <a:spLocks noChangeShapeType="1"/>
              </p:cNvSpPr>
              <p:nvPr/>
            </p:nvSpPr>
            <p:spPr bwMode="auto">
              <a:xfrm flipV="1">
                <a:off x="3706813" y="3136900"/>
                <a:ext cx="287338" cy="288925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869" name="Text Box 13"/>
              <p:cNvSpPr txBox="1">
                <a:spLocks noChangeArrowheads="1"/>
              </p:cNvSpPr>
              <p:nvPr/>
            </p:nvSpPr>
            <p:spPr bwMode="auto">
              <a:xfrm rot="8100000">
                <a:off x="3117851" y="3565525"/>
                <a:ext cx="647700" cy="45720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dirty="0"/>
                  <a:t>...</a:t>
                </a:r>
              </a:p>
            </p:txBody>
          </p:sp>
          <p:sp>
            <p:nvSpPr>
              <p:cNvPr id="121870" name="Text Box 14"/>
              <p:cNvSpPr txBox="1">
                <a:spLocks noChangeArrowheads="1"/>
              </p:cNvSpPr>
              <p:nvPr/>
            </p:nvSpPr>
            <p:spPr bwMode="auto">
              <a:xfrm>
                <a:off x="2411413" y="3184525"/>
                <a:ext cx="576263" cy="40011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000" i="1" dirty="0" err="1"/>
                  <a:t>c</a:t>
                </a:r>
                <a:r>
                  <a:rPr lang="en-US" altLang="zh-CN" sz="2000" i="1" baseline="-25000" dirty="0" err="1"/>
                  <a:t>vu</a:t>
                </a:r>
                <a:endParaRPr lang="en-US" altLang="zh-CN" sz="2000" i="1" baseline="-25000" dirty="0"/>
              </a:p>
            </p:txBody>
          </p:sp>
          <p:sp>
            <p:nvSpPr>
              <p:cNvPr id="121871" name="AutoShape 15"/>
              <p:cNvSpPr>
                <a:spLocks/>
              </p:cNvSpPr>
              <p:nvPr/>
            </p:nvSpPr>
            <p:spPr bwMode="auto">
              <a:xfrm rot="2760000">
                <a:off x="2984501" y="2320925"/>
                <a:ext cx="179387" cy="2520950"/>
              </a:xfrm>
              <a:prstGeom prst="leftBrace">
                <a:avLst>
                  <a:gd name="adj1" fmla="val 117109"/>
                  <a:gd name="adj2" fmla="val 50000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872" name="Line 16"/>
              <p:cNvSpPr>
                <a:spLocks noChangeShapeType="1"/>
              </p:cNvSpPr>
              <p:nvPr/>
            </p:nvSpPr>
            <p:spPr bwMode="auto">
              <a:xfrm>
                <a:off x="2843213" y="4576763"/>
                <a:ext cx="576263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873" name="Text Box 17"/>
              <p:cNvSpPr txBox="1">
                <a:spLocks noChangeArrowheads="1"/>
              </p:cNvSpPr>
              <p:nvPr/>
            </p:nvSpPr>
            <p:spPr bwMode="auto">
              <a:xfrm>
                <a:off x="3698876" y="4360863"/>
                <a:ext cx="935038" cy="45720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latin typeface="宋体" pitchFamily="2" charset="-122"/>
                    <a:ea typeface="宋体" pitchFamily="2" charset="-122"/>
                  </a:rPr>
                  <a:t>……</a:t>
                </a:r>
              </a:p>
            </p:txBody>
          </p:sp>
          <p:sp>
            <p:nvSpPr>
              <p:cNvPr id="121874" name="Freeform 18"/>
              <p:cNvSpPr>
                <a:spLocks/>
              </p:cNvSpPr>
              <p:nvPr/>
            </p:nvSpPr>
            <p:spPr bwMode="auto">
              <a:xfrm>
                <a:off x="4786313" y="4637088"/>
                <a:ext cx="906463" cy="127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571" y="0"/>
                  </a:cxn>
                </a:cxnLst>
                <a:rect l="0" t="0" r="r" b="b"/>
                <a:pathLst>
                  <a:path w="571" h="8">
                    <a:moveTo>
                      <a:pt x="0" y="8"/>
                    </a:moveTo>
                    <a:lnTo>
                      <a:pt x="571" y="0"/>
                    </a:ln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875" name="AutoShape 19"/>
              <p:cNvSpPr>
                <a:spLocks/>
              </p:cNvSpPr>
              <p:nvPr/>
            </p:nvSpPr>
            <p:spPr bwMode="auto">
              <a:xfrm rot="5400000">
                <a:off x="4140201" y="3497263"/>
                <a:ext cx="142875" cy="3022600"/>
              </a:xfrm>
              <a:prstGeom prst="rightBrace">
                <a:avLst>
                  <a:gd name="adj1" fmla="val 176296"/>
                  <a:gd name="adj2" fmla="val 50000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876" name="Text Box 20"/>
              <p:cNvSpPr txBox="1">
                <a:spLocks noChangeArrowheads="1"/>
              </p:cNvSpPr>
              <p:nvPr/>
            </p:nvSpPr>
            <p:spPr bwMode="auto">
              <a:xfrm>
                <a:off x="3994151" y="4987925"/>
                <a:ext cx="576263" cy="40011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000" i="1" dirty="0" err="1"/>
                  <a:t>c</a:t>
                </a:r>
                <a:r>
                  <a:rPr lang="en-US" altLang="zh-CN" sz="2000" i="1" baseline="-25000" dirty="0" err="1"/>
                  <a:t>vj</a:t>
                </a:r>
                <a:endParaRPr lang="en-US" altLang="zh-CN" sz="2000" i="1" baseline="-25000" dirty="0"/>
              </a:p>
            </p:txBody>
          </p:sp>
          <p:sp>
            <p:nvSpPr>
              <p:cNvPr id="121877" name="Text Box 21"/>
              <p:cNvSpPr txBox="1">
                <a:spLocks noChangeArrowheads="1"/>
              </p:cNvSpPr>
              <p:nvPr/>
            </p:nvSpPr>
            <p:spPr bwMode="auto">
              <a:xfrm>
                <a:off x="4994276" y="3281363"/>
                <a:ext cx="1223963" cy="40011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2000" dirty="0">
                    <a:ea typeface="楷体" pitchFamily="49" charset="-122"/>
                    <a:cs typeface="Times New Roman" pitchFamily="18" charset="0"/>
                  </a:rPr>
                  <a:t>边</a:t>
                </a:r>
                <a:r>
                  <a:rPr lang="en-US" altLang="zh-CN" sz="2000" i="1" dirty="0" err="1">
                    <a:ea typeface="楷体" pitchFamily="49" charset="-122"/>
                    <a:cs typeface="Times New Roman" pitchFamily="18" charset="0"/>
                  </a:rPr>
                  <a:t>w</a:t>
                </a:r>
                <a:r>
                  <a:rPr lang="en-US" altLang="zh-CN" sz="2000" i="1" baseline="-25000" dirty="0" err="1">
                    <a:ea typeface="楷体" pitchFamily="49" charset="-122"/>
                    <a:cs typeface="Times New Roman" pitchFamily="18" charset="0"/>
                  </a:rPr>
                  <a:t>uj</a:t>
                </a:r>
                <a:endParaRPr lang="en-US" altLang="zh-CN" sz="2000" i="1" baseline="-25000" dirty="0"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121896" name="AutoShape 40"/>
            <p:cNvSpPr>
              <a:spLocks noChangeArrowheads="1"/>
            </p:cNvSpPr>
            <p:nvPr/>
          </p:nvSpPr>
          <p:spPr bwMode="auto">
            <a:xfrm>
              <a:off x="3709954" y="1928802"/>
              <a:ext cx="215900" cy="647700"/>
            </a:xfrm>
            <a:prstGeom prst="downArrow">
              <a:avLst>
                <a:gd name="adj1" fmla="val 50000"/>
                <a:gd name="adj2" fmla="val 75000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72166" y="500042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v </a:t>
            </a:r>
            <a:r>
              <a:rPr lang="en-US" altLang="zh-CN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  <a:sym typeface="Wingdings"/>
              </a:rPr>
              <a:t>j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  <a:sym typeface="Wingdings"/>
              </a:rPr>
              <a:t>的路径：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15042" y="1071546"/>
            <a:ext cx="23574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不经过顶点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u</a:t>
            </a:r>
          </a:p>
          <a:p>
            <a:pPr marL="457200" indent="-457200">
              <a:buBlip>
                <a:blip r:embed="rId2"/>
              </a:buBlip>
            </a:pP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经过顶点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u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5720" y="252691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修改方式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 descr="羊皮纸"/>
          <p:cNvSpPr txBox="1">
            <a:spLocks noChangeArrowheads="1"/>
          </p:cNvSpPr>
          <p:nvPr/>
        </p:nvSpPr>
        <p:spPr bwMode="auto">
          <a:xfrm>
            <a:off x="714348" y="642918"/>
            <a:ext cx="7527953" cy="556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/>
            <a:r>
              <a:rPr kumimoji="1"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）重复步骤（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）和（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）直到所有顶点都包含在</a:t>
            </a:r>
            <a:r>
              <a:rPr kumimoji="1"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中。</a:t>
            </a:r>
          </a:p>
        </p:txBody>
      </p:sp>
      <p:sp>
        <p:nvSpPr>
          <p:cNvPr id="260099" name="Oval 3"/>
          <p:cNvSpPr>
            <a:spLocks noChangeArrowheads="1"/>
          </p:cNvSpPr>
          <p:nvPr/>
        </p:nvSpPr>
        <p:spPr bwMode="auto">
          <a:xfrm>
            <a:off x="1928794" y="231138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sp>
        <p:nvSpPr>
          <p:cNvPr id="260100" name="Oval 4"/>
          <p:cNvSpPr>
            <a:spLocks noChangeArrowheads="1"/>
          </p:cNvSpPr>
          <p:nvPr/>
        </p:nvSpPr>
        <p:spPr bwMode="auto">
          <a:xfrm>
            <a:off x="5600681" y="23844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60101" name="Line 5"/>
          <p:cNvSpPr>
            <a:spLocks noChangeShapeType="1"/>
          </p:cNvSpPr>
          <p:nvPr/>
        </p:nvSpPr>
        <p:spPr bwMode="auto">
          <a:xfrm flipV="1">
            <a:off x="2327256" y="2201850"/>
            <a:ext cx="503238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02" name="Line 6"/>
          <p:cNvSpPr>
            <a:spLocks noChangeShapeType="1"/>
          </p:cNvSpPr>
          <p:nvPr/>
        </p:nvSpPr>
        <p:spPr bwMode="auto">
          <a:xfrm>
            <a:off x="2360594" y="2600313"/>
            <a:ext cx="360362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03" name="Line 7"/>
          <p:cNvSpPr>
            <a:spLocks noChangeShapeType="1"/>
          </p:cNvSpPr>
          <p:nvPr/>
        </p:nvSpPr>
        <p:spPr bwMode="auto">
          <a:xfrm>
            <a:off x="5049819" y="2239950"/>
            <a:ext cx="576262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04" name="Freeform 8"/>
          <p:cNvSpPr>
            <a:spLocks/>
          </p:cNvSpPr>
          <p:nvPr/>
        </p:nvSpPr>
        <p:spPr bwMode="auto">
          <a:xfrm>
            <a:off x="4940281" y="2673338"/>
            <a:ext cx="669925" cy="257175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422" y="0"/>
              </a:cxn>
            </a:cxnLst>
            <a:rect l="0" t="0" r="r" b="b"/>
            <a:pathLst>
              <a:path w="422" h="162">
                <a:moveTo>
                  <a:pt x="0" y="162"/>
                </a:moveTo>
                <a:lnTo>
                  <a:pt x="422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05" name="Oval 9"/>
          <p:cNvSpPr>
            <a:spLocks noChangeArrowheads="1"/>
          </p:cNvSpPr>
          <p:nvPr/>
        </p:nvSpPr>
        <p:spPr bwMode="auto">
          <a:xfrm>
            <a:off x="2776519" y="1714488"/>
            <a:ext cx="2232025" cy="1657350"/>
          </a:xfrm>
          <a:prstGeom prst="ellipse">
            <a:avLst/>
          </a:prstGeom>
          <a:solidFill>
            <a:srgbClr val="FFFFFF">
              <a:alpha val="0"/>
            </a:srgbClr>
          </a:solidFill>
          <a:ln w="28575" algn="ctr">
            <a:solidFill>
              <a:srgbClr val="00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6" name="Line 10"/>
          <p:cNvSpPr>
            <a:spLocks noChangeShapeType="1"/>
          </p:cNvSpPr>
          <p:nvPr/>
        </p:nvSpPr>
        <p:spPr bwMode="auto">
          <a:xfrm flipV="1">
            <a:off x="3957619" y="3379775"/>
            <a:ext cx="0" cy="6477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07" name="Text Box 11"/>
          <p:cNvSpPr txBox="1">
            <a:spLocks noChangeArrowheads="1"/>
          </p:cNvSpPr>
          <p:nvPr/>
        </p:nvSpPr>
        <p:spPr bwMode="auto">
          <a:xfrm>
            <a:off x="2144694" y="4040175"/>
            <a:ext cx="381635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考虑中间其他所有顶点</a:t>
            </a:r>
            <a:r>
              <a:rPr lang="en-US" altLang="zh-CN" sz="2000" i="1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，通过比较</a:t>
            </a:r>
            <a:r>
              <a:rPr lang="zh-CN" altLang="en-US" sz="200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得到</a:t>
            </a:r>
            <a:r>
              <a:rPr lang="en-US" altLang="zh-CN" sz="2000" i="1" smtClean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v </a:t>
            </a: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000" smtClean="0">
                <a:solidFill>
                  <a:srgbClr val="1000E4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000" i="1" smtClean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的最短路径</a:t>
            </a:r>
          </a:p>
        </p:txBody>
      </p:sp>
      <p:sp>
        <p:nvSpPr>
          <p:cNvPr id="260109" name="Oval 13"/>
          <p:cNvSpPr>
            <a:spLocks noChangeArrowheads="1"/>
          </p:cNvSpPr>
          <p:nvPr/>
        </p:nvSpPr>
        <p:spPr bwMode="auto">
          <a:xfrm>
            <a:off x="3729019" y="231138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468313" y="1142984"/>
            <a:ext cx="41751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如何存放最短路径长度：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1116013" y="1709970"/>
            <a:ext cx="7242201" cy="127727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用一维数组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dist[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存储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！</a:t>
            </a:r>
            <a:endParaRPr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源点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默认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 dist[</a:t>
            </a:r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表示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源点  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  <a:sym typeface="Wingdings"/>
              </a:rPr>
              <a:t> 顶点</a:t>
            </a:r>
            <a:r>
              <a:rPr kumimoji="1" lang="en-US" altLang="zh-CN" sz="2200" i="1" dirty="0" smtClean="0">
                <a:ea typeface="楷体" pitchFamily="49" charset="-122"/>
                <a:cs typeface="Times New Roman" pitchFamily="18" charset="0"/>
                <a:sym typeface="Wingdings"/>
              </a:rPr>
              <a:t>j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  <a:sym typeface="Wingdings"/>
              </a:rPr>
              <a:t>的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最短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  <a:sym typeface="Wingdings"/>
              </a:rPr>
              <a:t>路径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长度。如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dist[2]=12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表示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源点 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顶点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  <a:sym typeface="Wingdings"/>
              </a:rPr>
              <a:t>2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  <a:sym typeface="Wingdings"/>
              </a:rPr>
              <a:t>的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最短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  <a:sym typeface="Wingdings"/>
              </a:rPr>
              <a:t>路径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长度为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b="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468313" y="3143248"/>
            <a:ext cx="53990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如何存放最短路径：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1187450" y="3869486"/>
            <a:ext cx="7456516" cy="212365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源点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到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其他顶点的最短路径有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条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，一条最短路径用一个一维数组表示，如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从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 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的最短路径为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，表示为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path[5]={0,2,3,5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}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所有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latin typeface="+mj-ea"/>
                <a:cs typeface="Times New Roman" pitchFamily="18" charset="0"/>
              </a:rPr>
              <a:t>-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条最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短路径可以用二维数组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path[][]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存储。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6929454" y="4857760"/>
            <a:ext cx="1081088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6000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395288" y="404813"/>
            <a:ext cx="4105274" cy="514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72000" rIns="0" bIns="7200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算法设计（解决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个问题）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5" grpId="0"/>
      <p:bldP spid="261126" grpId="0"/>
      <p:bldP spid="261127" grpId="0"/>
      <p:bldP spid="26112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3578</TotalTime>
  <Words>1592</Words>
  <Application>Microsoft PowerPoint</Application>
  <PresentationFormat>全屏显示(4:3)</PresentationFormat>
  <Paragraphs>340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1265</cp:revision>
  <dcterms:created xsi:type="dcterms:W3CDTF">2004-10-20T02:22:59Z</dcterms:created>
  <dcterms:modified xsi:type="dcterms:W3CDTF">2017-05-20T06:39:54Z</dcterms:modified>
</cp:coreProperties>
</file>