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03" r:id="rId2"/>
    <p:sldId id="352" r:id="rId3"/>
    <p:sldId id="370" r:id="rId4"/>
    <p:sldId id="457" r:id="rId5"/>
    <p:sldId id="458" r:id="rId6"/>
    <p:sldId id="466" r:id="rId7"/>
    <p:sldId id="468" r:id="rId8"/>
    <p:sldId id="467" r:id="rId9"/>
    <p:sldId id="469" r:id="rId10"/>
    <p:sldId id="470" r:id="rId11"/>
    <p:sldId id="456" r:id="rId12"/>
    <p:sldId id="465" r:id="rId13"/>
    <p:sldId id="331" r:id="rId14"/>
    <p:sldId id="445" r:id="rId15"/>
    <p:sldId id="452" r:id="rId16"/>
    <p:sldId id="472" r:id="rId17"/>
    <p:sldId id="44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3333FF"/>
    <a:srgbClr val="006600"/>
    <a:srgbClr val="6600CC"/>
    <a:srgbClr val="339933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A41C4-3081-4696-90D5-B763D2A257CD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190B-72A9-49B5-ACE9-FE6F9C5E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问题描述：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对于一个各边权值均大于零的有向图，对每一对顶点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 dirty="0" err="1">
                <a:ea typeface="+mn-ea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，求出顶点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之间的最短路径和最短路径长度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71934" y="4286256"/>
            <a:ext cx="15128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cs typeface="Times New Roman" pitchFamily="18" charset="0"/>
              </a:rPr>
              <a:t>1936~2001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786058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多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源最短路径问题：</a:t>
            </a:r>
            <a:r>
              <a:rPr kumimoji="1" lang="en-US" altLang="zh-CN" dirty="0" smtClean="0">
                <a:solidFill>
                  <a:srgbClr val="0000FF"/>
                </a:solidFill>
              </a:rPr>
              <a:t> Floyd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714356"/>
            <a:ext cx="5214974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8.5.3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每对顶点之间的最短路径</a:t>
            </a:r>
            <a:endParaRPr lang="zh-CN" altLang="en-US" sz="2800" dirty="0"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图片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19883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0→1 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path[0][2]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path[1][2]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 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1→3 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89404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97900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75170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70966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54532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75728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数组可以直接得到两个顶点之间的最短路径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长度。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如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[1][0]=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6</a:t>
            </a:r>
          </a:p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说明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的最短路径长度为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105008" y="1436674"/>
            <a:ext cx="642942" cy="2824183"/>
            <a:chOff x="2105008" y="1436674"/>
            <a:chExt cx="642942" cy="28241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294980" y="3129358"/>
              <a:ext cx="2252678" cy="103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求最终结果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求顶点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的最短路径：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  <a:p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顶点序列为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 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1→3→2→0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3</a:t>
            </a:r>
            <a:endParaRPr lang="zh-CN" altLang="en-US" baseline="-25000"/>
          </a:p>
        </p:txBody>
      </p:sp>
      <p:grpSp>
        <p:nvGrpSpPr>
          <p:cNvPr id="32" name="组合 31"/>
          <p:cNvGrpSpPr/>
          <p:nvPr/>
        </p:nvGrpSpPr>
        <p:grpSpPr>
          <a:xfrm>
            <a:off x="2571736" y="1428736"/>
            <a:ext cx="5572164" cy="3357586"/>
            <a:chOff x="2571736" y="1428736"/>
            <a:chExt cx="5572164" cy="3357586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00298" y="1428736"/>
            <a:ext cx="4475194" cy="2857520"/>
            <a:chOff x="2500298" y="1428736"/>
            <a:chExt cx="4475194" cy="2857520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28860" y="1416036"/>
            <a:ext cx="6357982" cy="3870352"/>
            <a:chOff x="2428860" y="1416036"/>
            <a:chExt cx="6357982" cy="3870352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5" y="79355"/>
            <a:ext cx="314327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5776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Floyd(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求每对顶点之间的最短路径</a:t>
            </a:r>
          </a:p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j, 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	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nb-NO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(j=0;j&lt;g.n;j++) </a:t>
            </a:r>
          </a:p>
          <a:p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nb-NO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 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A[i][j]=g.edges[i][j];</a:t>
            </a:r>
          </a:p>
          <a:p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nb-NO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!=j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][j]&lt;INF)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path[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顶点之间有一条边时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顶点之间没有一条边时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][j]=-1;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3491" y="2443133"/>
            <a:ext cx="8572560" cy="3643338"/>
            <a:chOff x="571472" y="2714620"/>
            <a:chExt cx="8572560" cy="364333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643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168780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数组初始化</a:t>
              </a:r>
              <a:endParaRPr lang="zh-CN" altLang="en-US" sz="2000" i="1" dirty="0"/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522723"/>
              <a:ext cx="357190" cy="13566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8785225" cy="40544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(k=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(i=0;i&lt;g.n;i++)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 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(j=0;j&lt;g.n;j++)</a:t>
            </a:r>
          </a:p>
          <a:p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(A[i][j]&gt;A[i][k]+A[k][j])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找到更短路径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　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A[i][j]=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A[i][k]+A[k][j</a:t>
            </a:r>
            <a:r>
              <a:rPr lang="nb-NO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nb-NO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修改路径长度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　   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path[i][j]=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path[k][j]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nb-NO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修改最短路径为经过顶点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nb-NO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nb-NO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5786" y="857232"/>
            <a:ext cx="8274108" cy="2643206"/>
            <a:chOff x="785786" y="857232"/>
            <a:chExt cx="8274108" cy="2643206"/>
          </a:xfrm>
        </p:grpSpPr>
        <p:sp>
          <p:nvSpPr>
            <p:cNvPr id="5" name="矩形 4"/>
            <p:cNvSpPr/>
            <p:nvPr/>
          </p:nvSpPr>
          <p:spPr>
            <a:xfrm>
              <a:off x="785786" y="857232"/>
              <a:ext cx="7286676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86914"/>
              <a:ext cx="50006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调</a:t>
              </a:r>
              <a:endParaRPr lang="en-US" altLang="zh-CN" sz="2000" dirty="0" smtClean="0">
                <a:latin typeface="楷体" pitchFamily="49" charset="-122"/>
                <a:ea typeface="楷体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整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>
              <a:off x="8072462" y="2178835"/>
              <a:ext cx="487366" cy="49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771774" y="908050"/>
            <a:ext cx="5872191" cy="303672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求所有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顶点之间的最短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可以对每个顶点调用一次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，总共调用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次即可，其时间复杂度为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4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而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Floyd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时间复杂度也为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。两者有什么不同？</a:t>
            </a:r>
          </a:p>
        </p:txBody>
      </p:sp>
      <p:pic>
        <p:nvPicPr>
          <p:cNvPr id="263173" name="Picture 5" descr="u=3058855023,28118641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49275"/>
            <a:ext cx="2219325" cy="3333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728" y="1785926"/>
            <a:ext cx="583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dirty="0" err="1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求所有顶点之间的最短路径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0528" y="3201976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40028" y="2506651"/>
            <a:ext cx="44894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共享前面路径比较所得到的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信息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200" i="1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36790" y="2290751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57158" y="857248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假设有向图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存储。设置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一个二维数组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用于存放当前顶点之间的最短路径长度，分量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表示当前顶点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递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推产生一个矩阵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序列：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aseline="-30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baseline="-30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baseline="-300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算法：迭代（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992" y="3714752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8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8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的路径上所经过的顶点编号不大于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的最短路径长度。</a:t>
            </a:r>
            <a:endParaRPr kumimoji="1" lang="zh-CN" altLang="en-US" b="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3108" y="477204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的顶点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30194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403350" y="4429132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i="1" dirty="0" err="1" smtClean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,</a:t>
            </a:r>
            <a:r>
              <a:rPr lang="en-US" altLang="zh-CN" i="1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]=</a:t>
            </a:r>
            <a:r>
              <a:rPr lang="en-US" altLang="zh-CN" dirty="0">
                <a:solidFill>
                  <a:srgbClr val="DB0303"/>
                </a:solidFill>
              </a:rPr>
              <a:t>MIN</a:t>
            </a:r>
            <a:r>
              <a:rPr lang="en-US" altLang="zh-CN" dirty="0">
                <a:solidFill>
                  <a:srgbClr val="0000FF"/>
                </a:solidFill>
              </a:rPr>
              <a:t>{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-1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,</a:t>
            </a:r>
            <a:r>
              <a:rPr lang="en-US" altLang="zh-CN" i="1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i="1" dirty="0" err="1" smtClean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-1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,</a:t>
            </a:r>
            <a:r>
              <a:rPr lang="en-US" altLang="zh-CN" i="1" dirty="0" err="1" smtClean="0">
                <a:solidFill>
                  <a:srgbClr val="0000FF"/>
                </a:solidFill>
              </a:rPr>
              <a:t>k</a:t>
            </a:r>
            <a:r>
              <a:rPr lang="en-US" altLang="zh-CN" dirty="0" smtClean="0">
                <a:solidFill>
                  <a:srgbClr val="0000FF"/>
                </a:solidFill>
              </a:rPr>
              <a:t>]+</a:t>
            </a:r>
            <a:r>
              <a:rPr lang="en-US" altLang="zh-CN" i="1" dirty="0" err="1" smtClean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-1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err="1" smtClean="0">
                <a:solidFill>
                  <a:srgbClr val="0000FF"/>
                </a:solidFill>
              </a:rPr>
              <a:t>k</a:t>
            </a:r>
            <a:r>
              <a:rPr lang="en-US" altLang="zh-CN" dirty="0" err="1" smtClean="0">
                <a:solidFill>
                  <a:srgbClr val="0000FF"/>
                </a:solidFill>
              </a:rPr>
              <a:t>,</a:t>
            </a:r>
            <a:r>
              <a:rPr lang="en-US" altLang="zh-CN" i="1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43042" y="1428736"/>
            <a:ext cx="5391168" cy="2847369"/>
            <a:chOff x="1752600" y="1590687"/>
            <a:chExt cx="5457825" cy="2888779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87675" y="25987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959100" y="1112849"/>
              <a:ext cx="179388" cy="2592388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/>
                <a:t>A</a:t>
              </a:r>
              <a:r>
                <a:rPr lang="en-US" altLang="zh-CN" sz="2000" i="1" baseline="-25000" dirty="0" err="1" smtClean="0"/>
                <a:t>k</a:t>
              </a:r>
              <a:r>
                <a:rPr lang="en-US" altLang="zh-CN" sz="2000" baseline="-25000" dirty="0" smtClean="0"/>
                <a:t>-1</a:t>
              </a:r>
              <a:r>
                <a:rPr lang="en-US" altLang="zh-CN" sz="2000" dirty="0" smtClean="0"/>
                <a:t>[</a:t>
              </a:r>
              <a:r>
                <a:rPr lang="en-US" altLang="zh-CN" sz="2000" i="1" dirty="0" err="1" smtClean="0"/>
                <a:t>i</a:t>
              </a:r>
              <a:r>
                <a:rPr lang="en-US" altLang="zh-CN" sz="2000" dirty="0" err="1" smtClean="0"/>
                <a:t>,</a:t>
              </a:r>
              <a:r>
                <a:rPr lang="en-US" altLang="zh-CN" sz="2000" i="1" dirty="0" err="1" smtClean="0"/>
                <a:t>k</a:t>
              </a:r>
              <a:r>
                <a:rPr lang="en-US" altLang="zh-CN" sz="2000" dirty="0" smtClean="0"/>
                <a:t>]</a:t>
              </a:r>
              <a:endParaRPr lang="en-US" altLang="zh-CN" sz="2000" dirty="0"/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207000" y="24590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645150" y="1929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/>
                <a:t>A</a:t>
              </a:r>
              <a:r>
                <a:rPr lang="en-US" altLang="zh-CN" sz="2000" i="1" baseline="-25000" dirty="0" err="1" smtClean="0"/>
                <a:t>k</a:t>
              </a:r>
              <a:r>
                <a:rPr lang="en-US" altLang="zh-CN" sz="2000" baseline="-25000" dirty="0" smtClean="0"/>
                <a:t>-1</a:t>
              </a:r>
              <a:r>
                <a:rPr lang="en-US" altLang="zh-CN" sz="2000" dirty="0" smtClean="0"/>
                <a:t>[</a:t>
              </a:r>
              <a:r>
                <a:rPr lang="en-US" altLang="zh-CN" sz="2000" i="1" dirty="0" err="1" smtClean="0"/>
                <a:t>k</a:t>
              </a:r>
              <a:r>
                <a:rPr lang="en-US" altLang="zh-CN" sz="2000" dirty="0" err="1" smtClean="0"/>
                <a:t>,</a:t>
              </a:r>
              <a:r>
                <a:rPr lang="en-US" altLang="zh-CN" sz="2000" i="1" dirty="0" err="1" smtClean="0"/>
                <a:t>j</a:t>
              </a:r>
              <a:r>
                <a:rPr lang="en-US" altLang="zh-CN" sz="2000" dirty="0"/>
                <a:t>]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463256" y="2274106"/>
              <a:ext cx="73025" cy="3455988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/>
                <a:t>A</a:t>
              </a:r>
              <a:r>
                <a:rPr lang="en-US" altLang="zh-CN" sz="2000" i="1" baseline="-25000" dirty="0" err="1" smtClean="0"/>
                <a:t>k</a:t>
              </a:r>
              <a:r>
                <a:rPr lang="en-US" altLang="zh-CN" sz="2000" baseline="-25000" dirty="0" smtClean="0"/>
                <a:t>-1</a:t>
              </a:r>
              <a:r>
                <a:rPr lang="en-US" altLang="zh-CN" sz="2000" dirty="0" smtClean="0"/>
                <a:t>[</a:t>
              </a:r>
              <a:r>
                <a:rPr lang="en-US" altLang="zh-CN" sz="2000" i="1" dirty="0" err="1" smtClean="0"/>
                <a:t>i</a:t>
              </a:r>
              <a:r>
                <a:rPr lang="en-US" altLang="zh-CN" sz="2000" dirty="0" err="1" smtClean="0"/>
                <a:t>,</a:t>
              </a:r>
              <a:r>
                <a:rPr lang="en-US" altLang="zh-CN" sz="2000" i="1" dirty="0" err="1" smtClean="0"/>
                <a:t>j</a:t>
              </a:r>
              <a:r>
                <a:rPr lang="en-US" altLang="zh-CN" sz="2000" dirty="0"/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00014"/>
            <a:ext cx="7775575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时，有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dirty="0" smtClean="0"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的最短路径经过编号为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情况：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左弧形箭头 23"/>
          <p:cNvSpPr/>
          <p:nvPr/>
        </p:nvSpPr>
        <p:spPr>
          <a:xfrm>
            <a:off x="1500166" y="4929198"/>
            <a:ext cx="357190" cy="714380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7356" y="5214950"/>
            <a:ext cx="6643734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30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]=MIN{ 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}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4" y="1412875"/>
            <a:ext cx="610395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）用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二维数组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692307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后得出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最终的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算法设计（解决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个问题）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570863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）用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二维数组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6994516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后得出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最短路径。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最终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最短路径。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4514836" y="1712229"/>
            <a:ext cx="863600" cy="6477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2643174" y="34394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6675424" y="34775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V="1">
            <a:off x="3219436" y="3142567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8100000">
            <a:off x="3506774" y="2720292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269323" name="Freeform 11"/>
          <p:cNvSpPr>
            <a:spLocks/>
          </p:cNvSpPr>
          <p:nvPr/>
        </p:nvSpPr>
        <p:spPr bwMode="auto">
          <a:xfrm>
            <a:off x="4062399" y="2217054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6" name="Freeform 14"/>
          <p:cNvSpPr>
            <a:spLocks/>
          </p:cNvSpPr>
          <p:nvPr/>
        </p:nvSpPr>
        <p:spPr bwMode="auto">
          <a:xfrm>
            <a:off x="5327636" y="2194829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7" name="Freeform 15"/>
          <p:cNvSpPr>
            <a:spLocks/>
          </p:cNvSpPr>
          <p:nvPr/>
        </p:nvSpPr>
        <p:spPr bwMode="auto">
          <a:xfrm>
            <a:off x="6578586" y="3304492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 rot="2147976">
            <a:off x="5440349" y="2271029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269331" name="Freeform 19"/>
          <p:cNvSpPr>
            <a:spLocks/>
          </p:cNvSpPr>
          <p:nvPr/>
        </p:nvSpPr>
        <p:spPr bwMode="auto">
          <a:xfrm>
            <a:off x="3362311" y="3728354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3925874" y="3439429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cs typeface="Times New Roman" pitchFamily="18" charset="0"/>
              </a:rPr>
              <a:t>……</a:t>
            </a:r>
          </a:p>
        </p:txBody>
      </p:sp>
      <p:sp>
        <p:nvSpPr>
          <p:cNvPr id="269333" name="Freeform 21"/>
          <p:cNvSpPr>
            <a:spLocks/>
          </p:cNvSpPr>
          <p:nvPr/>
        </p:nvSpPr>
        <p:spPr bwMode="auto">
          <a:xfrm>
            <a:off x="6222986" y="3723592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5968986" y="2829829"/>
            <a:ext cx="719138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9337" name="Oval 25"/>
          <p:cNvSpPr>
            <a:spLocks noChangeArrowheads="1"/>
          </p:cNvSpPr>
          <p:nvPr/>
        </p:nvSpPr>
        <p:spPr bwMode="auto">
          <a:xfrm>
            <a:off x="5511786" y="3441017"/>
            <a:ext cx="719138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9338" name="Freeform 26"/>
          <p:cNvSpPr>
            <a:spLocks/>
          </p:cNvSpPr>
          <p:nvPr/>
        </p:nvSpPr>
        <p:spPr bwMode="auto">
          <a:xfrm>
            <a:off x="5059349" y="3760104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9" name="Freeform 27"/>
          <p:cNvSpPr>
            <a:spLocks/>
          </p:cNvSpPr>
          <p:nvPr/>
        </p:nvSpPr>
        <p:spPr bwMode="auto">
          <a:xfrm>
            <a:off x="5918186" y="2648854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857224" y="5137864"/>
            <a:ext cx="7500990" cy="897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nb-NO" sz="220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的路径更短： </a:t>
            </a:r>
            <a:r>
              <a:rPr lang="zh-CN" altLang="en-US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 dirty="0" smtClean="0"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i="1" baseline="-25000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dirty="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 = </a:t>
            </a:r>
            <a:r>
              <a:rPr lang="nb-NO" altLang="zh-CN" sz="22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 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i="1" baseline="-2500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 dirty="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dirty="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否则： 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i="1" baseline="-2500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 = </a:t>
            </a:r>
            <a:r>
              <a:rPr lang="en-US" altLang="zh-CN" sz="22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 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i="1" baseline="-2500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smtClean="0">
                <a:ea typeface="楷体" pitchFamily="49" charset="-122"/>
                <a:cs typeface="Times New Roman" pitchFamily="18" charset="0"/>
              </a:rPr>
              <a:t>]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不改变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785794"/>
            <a:ext cx="8572560" cy="6771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path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表示考虑过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的顶点得到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短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路径，该路径上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前一个顶点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182895" y="4087145"/>
            <a:ext cx="3643338" cy="658517"/>
            <a:chOff x="2074846" y="3303586"/>
            <a:chExt cx="3643338" cy="658517"/>
          </a:xfrm>
        </p:grpSpPr>
        <p:sp>
          <p:nvSpPr>
            <p:cNvPr id="22" name="TextBox 21"/>
            <p:cNvSpPr txBox="1"/>
            <p:nvPr/>
          </p:nvSpPr>
          <p:spPr>
            <a:xfrm>
              <a:off x="3286116" y="3500438"/>
              <a:ext cx="17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dirty="0" smtClean="0">
                  <a:cs typeface="Times New Roman" pitchFamily="18" charset="0"/>
                </a:rPr>
                <a:t>path</a:t>
              </a:r>
              <a:r>
                <a:rPr lang="nb-NO" altLang="zh-CN" sz="2000" i="1" baseline="-25000" dirty="0" smtClean="0">
                  <a:cs typeface="Times New Roman" pitchFamily="18" charset="0"/>
                </a:rPr>
                <a:t>k</a:t>
              </a:r>
              <a:r>
                <a:rPr lang="en-US" altLang="zh-CN" sz="2000" baseline="-25000" dirty="0" smtClean="0">
                  <a:cs typeface="Times New Roman" pitchFamily="18" charset="0"/>
                </a:rPr>
                <a:t>-1</a:t>
              </a:r>
              <a:r>
                <a:rPr lang="nb-NO" altLang="zh-CN" sz="2000" dirty="0" smtClean="0">
                  <a:cs typeface="Times New Roman" pitchFamily="18" charset="0"/>
                </a:rPr>
                <a:t>[</a:t>
              </a:r>
              <a:r>
                <a:rPr lang="nb-NO" altLang="zh-CN" sz="2000" i="1" dirty="0" smtClean="0">
                  <a:cs typeface="Times New Roman" pitchFamily="18" charset="0"/>
                </a:rPr>
                <a:t>i</a:t>
              </a:r>
              <a:r>
                <a:rPr lang="nb-NO" altLang="zh-CN" sz="2000" dirty="0" smtClean="0">
                  <a:cs typeface="Times New Roman" pitchFamily="18" charset="0"/>
                </a:rPr>
                <a:t>][</a:t>
              </a:r>
              <a:r>
                <a:rPr lang="nb-NO" altLang="zh-CN" sz="2000" i="1" dirty="0" smtClean="0">
                  <a:cs typeface="Times New Roman" pitchFamily="18" charset="0"/>
                </a:rPr>
                <a:t>j</a:t>
              </a:r>
              <a:r>
                <a:rPr lang="nb-NO" altLang="zh-CN" sz="2000" dirty="0" smtClean="0">
                  <a:cs typeface="Times New Roman" pitchFamily="18" charset="0"/>
                </a:rPr>
                <a:t>]=</a:t>
              </a:r>
              <a:r>
                <a:rPr lang="nb-NO" altLang="zh-CN" i="1" dirty="0" smtClean="0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16730" y="2072011"/>
            <a:ext cx="2816456" cy="615463"/>
            <a:chOff x="3908681" y="1288452"/>
            <a:chExt cx="2816456" cy="615463"/>
          </a:xfrm>
        </p:grpSpPr>
        <p:sp>
          <p:nvSpPr>
            <p:cNvPr id="23" name="TextBox 22"/>
            <p:cNvSpPr txBox="1"/>
            <p:nvPr/>
          </p:nvSpPr>
          <p:spPr>
            <a:xfrm rot="2640977">
              <a:off x="4749252" y="1288452"/>
              <a:ext cx="1946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altLang="zh-CN" sz="2000" dirty="0" smtClean="0">
                  <a:cs typeface="Times New Roman" pitchFamily="18" charset="0"/>
                </a:rPr>
                <a:t>path</a:t>
              </a:r>
              <a:r>
                <a:rPr lang="nb-NO" altLang="zh-CN" sz="2000" i="1" baseline="-25000" dirty="0" smtClean="0">
                  <a:cs typeface="Times New Roman" pitchFamily="18" charset="0"/>
                </a:rPr>
                <a:t>k</a:t>
              </a:r>
              <a:r>
                <a:rPr lang="nb-NO" altLang="zh-CN" sz="2000" baseline="-25000" dirty="0" smtClean="0">
                  <a:cs typeface="Times New Roman" pitchFamily="18" charset="0"/>
                </a:rPr>
                <a:t>-1</a:t>
              </a:r>
              <a:r>
                <a:rPr lang="nb-NO" altLang="zh-CN" sz="2000" dirty="0" smtClean="0">
                  <a:cs typeface="Times New Roman" pitchFamily="18" charset="0"/>
                </a:rPr>
                <a:t>[</a:t>
              </a:r>
              <a:r>
                <a:rPr lang="nb-NO" altLang="zh-CN" sz="2000" i="1" dirty="0" smtClean="0">
                  <a:cs typeface="Times New Roman" pitchFamily="18" charset="0"/>
                </a:rPr>
                <a:t>k</a:t>
              </a:r>
              <a:r>
                <a:rPr lang="nb-NO" altLang="zh-CN" sz="2000" dirty="0" smtClean="0">
                  <a:cs typeface="Times New Roman" pitchFamily="18" charset="0"/>
                </a:rPr>
                <a:t>][</a:t>
              </a:r>
              <a:r>
                <a:rPr lang="nb-NO" altLang="zh-CN" sz="2000" i="1" dirty="0" smtClean="0">
                  <a:cs typeface="Times New Roman" pitchFamily="18" charset="0"/>
                </a:rPr>
                <a:t>j</a:t>
              </a:r>
              <a:r>
                <a:rPr lang="nb-NO" altLang="zh-CN" sz="2000" dirty="0" smtClean="0">
                  <a:cs typeface="Times New Roman" pitchFamily="18" charset="0"/>
                </a:rPr>
                <a:t>]=</a:t>
              </a:r>
              <a:r>
                <a:rPr lang="nb-NO" altLang="zh-CN" i="1" dirty="0" smtClean="0">
                  <a:solidFill>
                    <a:srgbClr val="FF0000"/>
                  </a:solidFill>
                  <a:cs typeface="Times New Roman" pitchFamily="18" charset="0"/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8702633">
              <a:off x="5172909" y="351687"/>
              <a:ext cx="288000" cy="2816456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30" name="TextBox 29"/>
          <p:cNvSpPr txBox="1"/>
          <p:nvPr/>
        </p:nvSpPr>
        <p:spPr>
          <a:xfrm>
            <a:off x="285720" y="21429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如何用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path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存放最短路径？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1571612"/>
            <a:ext cx="2928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   已经考虑过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～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顶点的情况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643446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  现在考虑顶点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endParaRPr lang="zh-CN" altLang="en-US" sz="2200" i="1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nimBg="1"/>
      <p:bldP spid="269318" grpId="1" animBg="1"/>
      <p:bldP spid="269319" grpId="0" animBg="1"/>
      <p:bldP spid="269320" grpId="0" animBg="1"/>
      <p:bldP spid="269321" grpId="0" animBg="1"/>
      <p:bldP spid="269322" grpId="0"/>
      <p:bldP spid="269323" grpId="0" animBg="1"/>
      <p:bldP spid="269326" grpId="0" animBg="1"/>
      <p:bldP spid="269327" grpId="0" animBg="1"/>
      <p:bldP spid="269328" grpId="0"/>
      <p:bldP spid="269331" grpId="0" animBg="1"/>
      <p:bldP spid="269332" grpId="0"/>
      <p:bldP spid="269333" grpId="0" animBg="1"/>
      <p:bldP spid="269336" grpId="0" animBg="1"/>
      <p:bldP spid="269337" grpId="0" animBg="1"/>
      <p:bldP spid="269338" grpId="0" animBg="1"/>
      <p:bldP spid="269339" grpId="0" animBg="1"/>
      <p:bldP spid="269340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119"/>
          <p:cNvGrpSpPr/>
          <p:nvPr/>
        </p:nvGrpSpPr>
        <p:grpSpPr>
          <a:xfrm>
            <a:off x="5161430" y="928670"/>
            <a:ext cx="2504166" cy="1752612"/>
            <a:chOff x="5161430" y="928670"/>
            <a:chExt cx="2504166" cy="1752612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0</a:t>
              </a:r>
              <a:endParaRPr lang="zh-CN" altLang="en-US" sz="2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5</a:t>
              </a:r>
              <a:endParaRPr lang="zh-CN" altLang="en-US" sz="22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7</a:t>
              </a:r>
              <a:endParaRPr lang="zh-CN" altLang="en-US" sz="22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+mn-ea"/>
                  <a:ea typeface="+mn-ea"/>
                </a:rPr>
                <a:t>∞</a:t>
              </a:r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+mn-ea"/>
                </a:rPr>
                <a:t>∞</a:t>
              </a:r>
              <a:endParaRPr lang="zh-CN" altLang="en-US" sz="2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0</a:t>
              </a:r>
              <a:endParaRPr lang="zh-CN" altLang="en-US" sz="22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cs typeface="Times New Roman" pitchFamily="18" charset="0"/>
                </a:rPr>
                <a:t>2</a:t>
              </a:r>
              <a:endParaRPr lang="zh-CN" altLang="en-US" sz="2200"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ea typeface="+mn-ea"/>
                  <a:cs typeface="Times New Roman" pitchFamily="18" charset="0"/>
                  <a:sym typeface="Symbol"/>
                </a:rPr>
                <a:t>4</a:t>
              </a:r>
              <a:endParaRPr lang="zh-CN" altLang="en-US" sz="2200">
                <a:ea typeface="+mn-ea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+mn-ea"/>
                </a:rPr>
                <a:t>∞ </a:t>
              </a:r>
              <a:endParaRPr lang="zh-CN" altLang="en-US" sz="22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+mn-ea"/>
                </a:rPr>
                <a:t>∞</a:t>
              </a:r>
              <a:endParaRPr lang="zh-CN" altLang="en-US" sz="22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0</a:t>
              </a:r>
              <a:endParaRPr lang="zh-CN" altLang="en-US" sz="22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ea typeface="+mn-ea"/>
                  <a:cs typeface="Times New Roman" pitchFamily="18" charset="0"/>
                  <a:sym typeface="Symbol"/>
                </a:rPr>
                <a:t>1</a:t>
              </a:r>
              <a:endParaRPr lang="zh-CN" altLang="en-US" sz="2200"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3</a:t>
              </a:r>
              <a:endParaRPr lang="zh-CN" altLang="en-US" sz="22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3</a:t>
              </a:r>
              <a:endParaRPr lang="zh-CN" altLang="en-US" sz="22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/>
                <a:t>2</a:t>
              </a:r>
              <a:endParaRPr lang="zh-CN" altLang="en-US" sz="22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+mn-ea"/>
                  <a:ea typeface="+mn-ea"/>
                </a:rPr>
                <a:t>0</a:t>
              </a:r>
              <a:endParaRPr lang="zh-CN" altLang="en-US" sz="2200">
                <a:latin typeface="+mn-ea"/>
                <a:ea typeface="+mn-ea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5720" y="936606"/>
            <a:ext cx="2736850" cy="1943101"/>
            <a:chOff x="906456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-1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-1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∞和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i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：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有边：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path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7158" y="936606"/>
            <a:ext cx="2736850" cy="1943101"/>
            <a:chOff x="357158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0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=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-1</a:t>
            </a:r>
            <a:r>
              <a:rPr lang="zh-CN" altLang="en-US" smtClean="0"/>
              <a:t>，</a:t>
            </a:r>
            <a:r>
              <a:rPr lang="en-US" altLang="zh-CN" smtClean="0"/>
              <a:t>path</a:t>
            </a:r>
            <a:r>
              <a:rPr lang="en-US" altLang="zh-CN" baseline="-25000" smtClean="0"/>
              <a:t>0</a:t>
            </a:r>
            <a:r>
              <a:rPr lang="en-US" altLang="zh-CN" smtClean="0"/>
              <a:t>=path</a:t>
            </a:r>
            <a:r>
              <a:rPr lang="en-US" altLang="zh-CN" baseline="-25000" smtClean="0"/>
              <a:t>-1</a:t>
            </a:r>
            <a:endParaRPr lang="zh-CN" altLang="en-US" baseline="-25000"/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1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1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path[0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115105"/>
            <a:ext cx="285752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r>
              <a:rPr lang="en-US" altLang="zh-CN" baseline="-25000" smtClean="0"/>
              <a:t>2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path</a:t>
            </a:r>
            <a:r>
              <a:rPr lang="en-US" altLang="zh-CN" baseline="-25000" smtClean="0"/>
              <a:t>2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67232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75728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][1]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15508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211304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11216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207012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</TotalTime>
  <Words>1337</Words>
  <Application>Microsoft PowerPoint</Application>
  <PresentationFormat>全屏显示(4:3)</PresentationFormat>
  <Paragraphs>576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1249</cp:revision>
  <dcterms:created xsi:type="dcterms:W3CDTF">2004-10-20T02:22:59Z</dcterms:created>
  <dcterms:modified xsi:type="dcterms:W3CDTF">2017-05-20T06:41:25Z</dcterms:modified>
</cp:coreProperties>
</file>