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sldIdLst>
    <p:sldId id="256" r:id="rId2"/>
    <p:sldId id="257" r:id="rId3"/>
    <p:sldId id="346" r:id="rId4"/>
    <p:sldId id="348" r:id="rId5"/>
    <p:sldId id="349" r:id="rId6"/>
    <p:sldId id="356" r:id="rId7"/>
    <p:sldId id="352" r:id="rId8"/>
    <p:sldId id="351" r:id="rId9"/>
    <p:sldId id="354" r:id="rId10"/>
    <p:sldId id="357" r:id="rId11"/>
    <p:sldId id="258" r:id="rId12"/>
    <p:sldId id="355" r:id="rId13"/>
    <p:sldId id="344" r:id="rId14"/>
    <p:sldId id="259" r:id="rId15"/>
    <p:sldId id="345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0E4"/>
    <a:srgbClr val="FF00FF"/>
    <a:srgbClr val="008000"/>
    <a:srgbClr val="690764"/>
    <a:srgbClr val="FF3300"/>
    <a:srgbClr val="DDDDDD"/>
    <a:srgbClr val="01000C"/>
    <a:srgbClr val="03000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020" autoAdjust="0"/>
    <p:restoredTop sz="94682" autoAdjust="0"/>
  </p:normalViewPr>
  <p:slideViewPr>
    <p:cSldViewPr>
      <p:cViewPr varScale="1">
        <p:scale>
          <a:sx n="60" d="100"/>
          <a:sy n="6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DD87E-2008-41DA-89E1-6A8D68FAFD4A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A8E2E-14FE-4927-92BD-502A005B3B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665B-0ABB-4FB2-9319-8A77224299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7706-C749-4B4F-8E30-5DD1EE55A4A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A30E3-43D3-4420-878D-3AA9DFBA208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5BE2-7E65-4C0E-9B0C-FE9BDC89ECD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3C9B-022B-4CBD-B0E0-8FB0CB7C20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E931-82A7-4364-B58A-2883019AD82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4440-BE86-4970-BBE9-4E38238A9C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8780-C70A-4BB6-A1C9-1FE0468B572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1107607C-97FA-438B-8D90-54570E8DECDE}" type="slidenum">
              <a:rPr lang="en-US" altLang="zh-CN" smtClean="0"/>
              <a:pPr/>
              <a:t>‹#›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3F3E-5186-4A7E-A232-E39D86B63F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8F05-FAF8-4FF9-B0D0-5909286004D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9C927-6A7A-4293-88F2-BF9D94C0DED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133600" y="357166"/>
            <a:ext cx="4224350" cy="6413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kumimoji="1" lang="en-US" altLang="zh-CN" sz="3600" dirty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10</a:t>
            </a:r>
            <a:r>
              <a:rPr kumimoji="1" lang="zh-CN" altLang="en-US" sz="3600" dirty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</a:t>
            </a:r>
            <a:r>
              <a:rPr kumimoji="1" lang="zh-CN" altLang="en-US" sz="3600" dirty="0" smtClean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 内 排 </a:t>
            </a:r>
            <a:r>
              <a:rPr kumimoji="1" lang="zh-CN" altLang="en-US" sz="3600" dirty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序</a:t>
            </a:r>
            <a:endParaRPr kumimoji="1" lang="zh-CN" altLang="en-US" sz="3600" b="0" dirty="0">
              <a:solidFill>
                <a:srgbClr val="F92D37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055" name="Text Box 7" descr="信纸"/>
          <p:cNvSpPr txBox="1">
            <a:spLocks noChangeArrowheads="1"/>
          </p:cNvSpPr>
          <p:nvPr/>
        </p:nvSpPr>
        <p:spPr bwMode="auto">
          <a:xfrm>
            <a:off x="2435636" y="1428736"/>
            <a:ext cx="3708000" cy="522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10.1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排序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的概念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 Box 14" descr="信纸"/>
          <p:cNvSpPr txBox="1">
            <a:spLocks noChangeArrowheads="1"/>
          </p:cNvSpPr>
          <p:nvPr/>
        </p:nvSpPr>
        <p:spPr bwMode="auto">
          <a:xfrm>
            <a:off x="2435636" y="2143116"/>
            <a:ext cx="3708000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10.2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插入排序</a:t>
            </a:r>
          </a:p>
        </p:txBody>
      </p:sp>
      <p:sp>
        <p:nvSpPr>
          <p:cNvPr id="5" name="Text Box 14" descr="信纸"/>
          <p:cNvSpPr txBox="1">
            <a:spLocks noChangeArrowheads="1"/>
          </p:cNvSpPr>
          <p:nvPr/>
        </p:nvSpPr>
        <p:spPr bwMode="auto">
          <a:xfrm>
            <a:off x="2435635" y="2834342"/>
            <a:ext cx="3708000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10.3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交换排序</a:t>
            </a:r>
          </a:p>
        </p:txBody>
      </p:sp>
      <p:sp>
        <p:nvSpPr>
          <p:cNvPr id="6" name="Text Box 14" descr="信纸"/>
          <p:cNvSpPr txBox="1">
            <a:spLocks noChangeArrowheads="1"/>
          </p:cNvSpPr>
          <p:nvPr/>
        </p:nvSpPr>
        <p:spPr bwMode="auto">
          <a:xfrm>
            <a:off x="2435635" y="3523322"/>
            <a:ext cx="3708000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10.4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选择排序</a:t>
            </a:r>
          </a:p>
        </p:txBody>
      </p:sp>
      <p:sp>
        <p:nvSpPr>
          <p:cNvPr id="7" name="Text Box 14" descr="信纸"/>
          <p:cNvSpPr txBox="1">
            <a:spLocks noChangeArrowheads="1"/>
          </p:cNvSpPr>
          <p:nvPr/>
        </p:nvSpPr>
        <p:spPr bwMode="auto">
          <a:xfrm>
            <a:off x="2435635" y="4263102"/>
            <a:ext cx="3708000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10.5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归并排序</a:t>
            </a:r>
          </a:p>
        </p:txBody>
      </p:sp>
      <p:sp>
        <p:nvSpPr>
          <p:cNvPr id="8" name="Text Box 14" descr="信纸"/>
          <p:cNvSpPr txBox="1">
            <a:spLocks noChangeArrowheads="1"/>
          </p:cNvSpPr>
          <p:nvPr/>
        </p:nvSpPr>
        <p:spPr bwMode="auto">
          <a:xfrm>
            <a:off x="2435635" y="4977482"/>
            <a:ext cx="3708000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10.6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基数排序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</a:t>
            </a:fld>
            <a:r>
              <a:rPr lang="en-US" altLang="zh-CN" smtClean="0"/>
              <a:t>/15</a:t>
            </a:r>
            <a:endParaRPr lang="en-US" altLang="zh-CN"/>
          </a:p>
        </p:txBody>
      </p:sp>
      <p:sp>
        <p:nvSpPr>
          <p:cNvPr id="10" name="Text Box 14" descr="信纸"/>
          <p:cNvSpPr txBox="1">
            <a:spLocks noChangeArrowheads="1"/>
          </p:cNvSpPr>
          <p:nvPr/>
        </p:nvSpPr>
        <p:spPr bwMode="auto">
          <a:xfrm>
            <a:off x="2214546" y="5691862"/>
            <a:ext cx="4572032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10.7 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各种內排序的比较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571480"/>
            <a:ext cx="8072494" cy="230832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i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</a:t>
            </a:r>
            <a:r>
              <a:rPr lang="en-US" altLang="zh-CN" i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个记录按某个关键字排序，你能够采用基于比较的方法设计出平均时间复杂度好于为</a:t>
            </a:r>
            <a:r>
              <a:rPr lang="en-US" altLang="zh-CN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baseline="-25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i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的排序算法吗？</a:t>
            </a:r>
            <a:endParaRPr lang="zh-CN" altLang="en-US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10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14282" y="1376272"/>
            <a:ext cx="83820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050507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dirty="0" smtClean="0">
                <a:solidFill>
                  <a:srgbClr val="050507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当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待排序记录的关键字均不相同时，排序的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结果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唯一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的。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95288" y="620713"/>
            <a:ext cx="352742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、内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排序算法的稳定性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655742" y="2500306"/>
            <a:ext cx="2916258" cy="2830512"/>
            <a:chOff x="1655742" y="2500306"/>
            <a:chExt cx="2916258" cy="2830512"/>
          </a:xfrm>
        </p:grpSpPr>
        <p:sp>
          <p:nvSpPr>
            <p:cNvPr id="24" name="矩形 23"/>
            <p:cNvSpPr/>
            <p:nvPr/>
          </p:nvSpPr>
          <p:spPr>
            <a:xfrm>
              <a:off x="3198606" y="4214818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702044" y="4214818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143108" y="4214818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668574" y="4214818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655742" y="4214818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211306" y="2500306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3714744" y="2500306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155808" y="2500306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681274" y="2500306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668442" y="2500306"/>
              <a:ext cx="432000" cy="111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14480" y="3181649"/>
              <a:ext cx="2857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FF0000"/>
                  </a:solidFill>
                </a:rPr>
                <a:t>2    4     3     1     5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14480" y="4181781"/>
              <a:ext cx="2857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FF0000"/>
                  </a:solidFill>
                </a:rPr>
                <a:t>1    2     3     4     5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2786050" y="3681715"/>
              <a:ext cx="142876" cy="428628"/>
            </a:xfrm>
            <a:prstGeom prst="down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27180" y="2571744"/>
              <a:ext cx="307777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张三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05221" y="2571744"/>
              <a:ext cx="307777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李四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19374" y="2571744"/>
              <a:ext cx="307777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王五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68856" y="2571744"/>
              <a:ext cx="307777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刘六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81619" y="2571744"/>
              <a:ext cx="307777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陈七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93908" y="4714884"/>
              <a:ext cx="307777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张三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92653" y="4714884"/>
              <a:ext cx="307777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李四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01912" y="4714884"/>
              <a:ext cx="307777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王五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14480" y="4714884"/>
              <a:ext cx="307777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刘六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76857" y="4714884"/>
              <a:ext cx="307777" cy="571504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陈七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11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8382000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如果待排序的表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中，存在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有多个关键字相同的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记录，经过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排序后这些具有相同关键字的记录之间的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相对次序保持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不变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称这种排序方法是</a:t>
            </a:r>
            <a:r>
              <a:rPr kumimoji="1" lang="zh-CN" altLang="en-US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稳定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的。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33404" y="3447974"/>
            <a:ext cx="83820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      反之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，若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具有相同关键字的记录之间的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相对次序发生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变化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称这种排序方法是</a:t>
            </a:r>
            <a:r>
              <a:rPr kumimoji="1" lang="zh-CN" altLang="en-US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不稳定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的。    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714480" y="1714488"/>
            <a:ext cx="2857520" cy="1461797"/>
            <a:chOff x="1714480" y="1714488"/>
            <a:chExt cx="2857520" cy="1461797"/>
          </a:xfrm>
        </p:grpSpPr>
        <p:sp>
          <p:nvSpPr>
            <p:cNvPr id="4" name="TextBox 3"/>
            <p:cNvSpPr txBox="1"/>
            <p:nvPr/>
          </p:nvSpPr>
          <p:spPr>
            <a:xfrm>
              <a:off x="1714480" y="1714488"/>
              <a:ext cx="2857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C00000"/>
                  </a:solidFill>
                </a:rPr>
                <a:t>3</a:t>
              </a:r>
              <a:r>
                <a:rPr lang="en-US" altLang="zh-CN" smtClean="0"/>
                <a:t>    4    </a:t>
              </a:r>
              <a:r>
                <a:rPr lang="en-US" altLang="zh-CN" smtClean="0">
                  <a:solidFill>
                    <a:srgbClr val="008000"/>
                  </a:solidFill>
                </a:rPr>
                <a:t>3</a:t>
              </a:r>
              <a:r>
                <a:rPr lang="en-US" altLang="zh-CN" smtClean="0"/>
                <a:t>     1     5</a:t>
              </a:r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14480" y="2714620"/>
              <a:ext cx="2857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1    2    </a:t>
              </a:r>
              <a:r>
                <a:rPr lang="en-US" altLang="zh-CN" smtClean="0">
                  <a:solidFill>
                    <a:srgbClr val="C00000"/>
                  </a:solidFill>
                </a:rPr>
                <a:t>3</a:t>
              </a:r>
              <a:r>
                <a:rPr lang="en-US" altLang="zh-CN" smtClean="0"/>
                <a:t>     </a:t>
              </a:r>
              <a:r>
                <a:rPr lang="en-US" altLang="zh-CN" smtClean="0">
                  <a:solidFill>
                    <a:srgbClr val="008000"/>
                  </a:solidFill>
                </a:rPr>
                <a:t>3</a:t>
              </a:r>
              <a:r>
                <a:rPr lang="en-US" altLang="zh-CN" smtClean="0"/>
                <a:t>     5</a:t>
              </a:r>
              <a:endParaRPr lang="zh-CN" altLang="en-US"/>
            </a:p>
          </p:txBody>
        </p:sp>
        <p:sp>
          <p:nvSpPr>
            <p:cNvPr id="6" name="下箭头 5"/>
            <p:cNvSpPr/>
            <p:nvPr/>
          </p:nvSpPr>
          <p:spPr>
            <a:xfrm>
              <a:off x="2714612" y="2214554"/>
              <a:ext cx="142876" cy="428628"/>
            </a:xfrm>
            <a:prstGeom prst="down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714480" y="4643446"/>
            <a:ext cx="2857520" cy="1461797"/>
            <a:chOff x="1714480" y="4643446"/>
            <a:chExt cx="2857520" cy="1461797"/>
          </a:xfrm>
        </p:grpSpPr>
        <p:sp>
          <p:nvSpPr>
            <p:cNvPr id="7" name="TextBox 6"/>
            <p:cNvSpPr txBox="1"/>
            <p:nvPr/>
          </p:nvSpPr>
          <p:spPr>
            <a:xfrm>
              <a:off x="1714480" y="4643446"/>
              <a:ext cx="2857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C00000"/>
                  </a:solidFill>
                </a:rPr>
                <a:t>3</a:t>
              </a:r>
              <a:r>
                <a:rPr lang="en-US" altLang="zh-CN" smtClean="0"/>
                <a:t>    4    </a:t>
              </a:r>
              <a:r>
                <a:rPr lang="en-US" altLang="zh-CN" smtClean="0">
                  <a:solidFill>
                    <a:srgbClr val="008000"/>
                  </a:solidFill>
                </a:rPr>
                <a:t>3</a:t>
              </a:r>
              <a:r>
                <a:rPr lang="en-US" altLang="zh-CN" smtClean="0"/>
                <a:t>     1     5</a:t>
              </a:r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14480" y="5643578"/>
              <a:ext cx="2857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1    2    </a:t>
              </a:r>
              <a:r>
                <a:rPr lang="en-US" altLang="zh-CN" smtClean="0">
                  <a:solidFill>
                    <a:srgbClr val="008000"/>
                  </a:solidFill>
                </a:rPr>
                <a:t>3</a:t>
              </a:r>
              <a:r>
                <a:rPr lang="en-US" altLang="zh-CN" smtClean="0"/>
                <a:t>    </a:t>
              </a:r>
              <a:r>
                <a:rPr lang="en-US" altLang="zh-CN" smtClean="0">
                  <a:solidFill>
                    <a:srgbClr val="C00000"/>
                  </a:solidFill>
                </a:rPr>
                <a:t> 3</a:t>
              </a:r>
              <a:r>
                <a:rPr lang="en-US" altLang="zh-CN" smtClean="0"/>
                <a:t>     5</a:t>
              </a:r>
              <a:endParaRPr lang="zh-CN" altLang="en-US"/>
            </a:p>
          </p:txBody>
        </p:sp>
        <p:sp>
          <p:nvSpPr>
            <p:cNvPr id="9" name="下箭头 8"/>
            <p:cNvSpPr/>
            <p:nvPr/>
          </p:nvSpPr>
          <p:spPr>
            <a:xfrm>
              <a:off x="2714612" y="5143512"/>
              <a:ext cx="142876" cy="428628"/>
            </a:xfrm>
            <a:prstGeom prst="down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12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395288" y="1428736"/>
            <a:ext cx="8280400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若待排序的表中元素已按关键字排好序，称此表中元素为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正序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反之，若待排序的表中元素的关键字顺序正好和排好序的顺序相反，称此表中元素为</a:t>
            </a: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反序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539750" y="571480"/>
            <a:ext cx="2808288" cy="49795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、正序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和反序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3714752"/>
            <a:ext cx="8001056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 有一些排序算法与初始序列的正序或反序有关，另一些排序算法与初始序列的情况无关。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13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968378" y="2205038"/>
            <a:ext cx="6961208" cy="2517952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定义关键字类型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记录类型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KeyType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key;  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关键字项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InfoType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data;  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其他数据项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类型为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InfoType</a:t>
            </a:r>
            <a:endParaRPr kumimoji="1"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            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排序的记录类型定义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 rot="21302467">
            <a:off x="468313" y="1484313"/>
            <a:ext cx="7704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待排序的顺序表的数据元素类型定义如下：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55650" y="549275"/>
            <a:ext cx="3384550" cy="4931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内排序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数据的组织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14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124075" y="4322763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19811" name="Picture 3" descr="u=333467763,3274053476&amp;fm=23&amp;gp=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7675" y="981075"/>
            <a:ext cx="2306638" cy="2952750"/>
          </a:xfrm>
          <a:prstGeom prst="rect">
            <a:avLst/>
          </a:prstGeom>
          <a:noFill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15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42910" y="4786322"/>
            <a:ext cx="7702552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  说明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排序数据中可以存在相同关键字的记录。本章仅考虑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递增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排序。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571472" y="1000108"/>
            <a:ext cx="295275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、排序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的定义</a:t>
            </a:r>
          </a:p>
        </p:txBody>
      </p:sp>
      <p:sp>
        <p:nvSpPr>
          <p:cNvPr id="5" name="Text Box 7" descr="信纸"/>
          <p:cNvSpPr txBox="1">
            <a:spLocks noChangeArrowheads="1"/>
          </p:cNvSpPr>
          <p:nvPr/>
        </p:nvSpPr>
        <p:spPr bwMode="auto">
          <a:xfrm>
            <a:off x="2500298" y="214290"/>
            <a:ext cx="4048125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排序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的概念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1571612"/>
            <a:ext cx="8429684" cy="91307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kumimoji="1" lang="en-US" altLang="zh-CN" sz="2800" dirty="0" smtClean="0">
                <a:solidFill>
                  <a:srgbClr val="050507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所谓排序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，是整理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表中的记录，使之按关键字递增（或递减）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有序排列：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428860" y="2357430"/>
            <a:ext cx="6000792" cy="2136646"/>
            <a:chOff x="2428860" y="2357430"/>
            <a:chExt cx="6000792" cy="2136646"/>
          </a:xfrm>
        </p:grpSpPr>
        <p:sp>
          <p:nvSpPr>
            <p:cNvPr id="9" name="圆角矩形 8"/>
            <p:cNvSpPr/>
            <p:nvPr/>
          </p:nvSpPr>
          <p:spPr>
            <a:xfrm>
              <a:off x="2428860" y="3143248"/>
              <a:ext cx="1285884" cy="642942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排序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2928926" y="2500306"/>
              <a:ext cx="142876" cy="571504"/>
            </a:xfrm>
            <a:prstGeom prst="down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下箭头 10"/>
            <p:cNvSpPr/>
            <p:nvPr/>
          </p:nvSpPr>
          <p:spPr>
            <a:xfrm>
              <a:off x="2928926" y="3857628"/>
              <a:ext cx="142876" cy="571504"/>
            </a:xfrm>
            <a:prstGeom prst="down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43240" y="2357430"/>
              <a:ext cx="5072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个记录，</a:t>
              </a:r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 sz="2000" baseline="-30000" smtClean="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,</a:t>
              </a:r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 sz="2000" baseline="-30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,…,</a:t>
              </a:r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 sz="2000" i="1" baseline="-30000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baseline="-30000" smtClean="0">
                  <a:ea typeface="楷体" pitchFamily="49" charset="-122"/>
                  <a:cs typeface="Times New Roman" pitchFamily="18" charset="0"/>
                </a:rPr>
                <a:t>-1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，其相应的关键字分别为</a:t>
              </a:r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000" baseline="-30000" smtClean="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,</a:t>
              </a:r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000" baseline="-30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,…,</a:t>
              </a:r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000" i="1" baseline="-30000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baseline="-30000" smtClean="0">
                  <a:ea typeface="楷体" pitchFamily="49" charset="-122"/>
                  <a:cs typeface="Times New Roman" pitchFamily="18" charset="0"/>
                </a:rPr>
                <a:t>-1</a:t>
              </a:r>
              <a:endParaRPr lang="zh-CN" altLang="en-US" sz="20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43240" y="3786190"/>
              <a:ext cx="52864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 sz="2000" i="1" baseline="-25000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 baseline="-25000" smtClean="0">
                  <a:ea typeface="楷体" pitchFamily="49" charset="-122"/>
                  <a:cs typeface="Times New Roman" pitchFamily="18" charset="0"/>
                </a:rPr>
                <a:t>,0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,</a:t>
              </a:r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 sz="2000" i="1" baseline="-25000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 baseline="-25000" smtClean="0">
                  <a:ea typeface="楷体" pitchFamily="49" charset="-122"/>
                  <a:cs typeface="Times New Roman" pitchFamily="18" charset="0"/>
                </a:rPr>
                <a:t>,1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,…,</a:t>
              </a:r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 sz="2000" i="1" baseline="-25000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 baseline="-25000" smtClean="0">
                  <a:ea typeface="楷体" pitchFamily="49" charset="-122"/>
                  <a:cs typeface="Times New Roman" pitchFamily="18" charset="0"/>
                </a:rPr>
                <a:t>,</a:t>
              </a:r>
              <a:r>
                <a:rPr kumimoji="1" lang="en-US" altLang="zh-CN" sz="2000" i="1" baseline="-25000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baseline="-25000" smtClean="0">
                  <a:ea typeface="楷体" pitchFamily="49" charset="-122"/>
                  <a:cs typeface="Times New Roman" pitchFamily="18" charset="0"/>
                </a:rPr>
                <a:t>-1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，使得递增</a:t>
              </a:r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000" i="1" baseline="-25000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 baseline="-25000" smtClean="0">
                  <a:ea typeface="楷体" pitchFamily="49" charset="-122"/>
                  <a:cs typeface="Times New Roman" pitchFamily="18" charset="0"/>
                </a:rPr>
                <a:t>,0</a:t>
              </a:r>
              <a:r>
                <a:rPr kumimoji="1" lang="en-US" altLang="zh-CN" sz="2000" smtClean="0">
                  <a:latin typeface="+mn-ea"/>
                  <a:cs typeface="Times New Roman" pitchFamily="18" charset="0"/>
                </a:rPr>
                <a:t>≤</a:t>
              </a:r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000" i="1" baseline="-25000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 baseline="-25000" smtClean="0">
                  <a:ea typeface="楷体" pitchFamily="49" charset="-122"/>
                  <a:cs typeface="Times New Roman" pitchFamily="18" charset="0"/>
                </a:rPr>
                <a:t>,1</a:t>
              </a:r>
              <a:r>
                <a:rPr kumimoji="1" lang="en-US" altLang="zh-CN" sz="2000" smtClean="0">
                  <a:latin typeface="+mj-ea"/>
                  <a:cs typeface="Times New Roman" pitchFamily="18" charset="0"/>
                </a:rPr>
                <a:t>≤</a:t>
              </a:r>
              <a:r>
                <a:rPr kumimoji="1" lang="en-US" altLang="zh-CN" sz="2000" smtClean="0">
                  <a:latin typeface="宋体"/>
                  <a:ea typeface="宋体"/>
                  <a:cs typeface="Times New Roman" pitchFamily="18" charset="0"/>
                </a:rPr>
                <a:t>…</a:t>
              </a:r>
              <a:r>
                <a:rPr kumimoji="1" lang="en-US" altLang="zh-CN" sz="2000" smtClean="0">
                  <a:latin typeface="+mn-ea"/>
                  <a:cs typeface="Times New Roman" pitchFamily="18" charset="0"/>
                </a:rPr>
                <a:t>≤</a:t>
              </a:r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000" i="1" baseline="-25000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 baseline="-25000" smtClean="0">
                  <a:ea typeface="楷体" pitchFamily="49" charset="-122"/>
                  <a:cs typeface="Times New Roman" pitchFamily="18" charset="0"/>
                </a:rPr>
                <a:t>,</a:t>
              </a:r>
              <a:r>
                <a:rPr kumimoji="1" lang="en-US" altLang="zh-CN" sz="2000" i="1" baseline="-25000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baseline="-25000" smtClean="0">
                  <a:ea typeface="楷体" pitchFamily="49" charset="-122"/>
                  <a:cs typeface="Times New Roman" pitchFamily="18" charset="0"/>
                </a:rPr>
                <a:t>-1</a:t>
              </a:r>
              <a:r>
                <a:rPr kumimoji="1" lang="en-US" altLang="zh-CN" sz="2000" b="0" smtClean="0"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（或递减</a:t>
              </a:r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000" i="1" baseline="-25000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 baseline="-25000" smtClean="0">
                  <a:ea typeface="楷体" pitchFamily="49" charset="-122"/>
                  <a:cs typeface="Times New Roman" pitchFamily="18" charset="0"/>
                </a:rPr>
                <a:t>,0</a:t>
              </a:r>
              <a:r>
                <a:rPr kumimoji="1" lang="en-US" altLang="zh-CN" sz="2000" smtClean="0">
                  <a:latin typeface="+mj-ea"/>
                  <a:cs typeface="Times New Roman" pitchFamily="18" charset="0"/>
                </a:rPr>
                <a:t>≥</a:t>
              </a:r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000" i="1" baseline="-25000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 baseline="-25000" smtClean="0">
                  <a:ea typeface="楷体" pitchFamily="49" charset="-122"/>
                  <a:cs typeface="Times New Roman" pitchFamily="18" charset="0"/>
                </a:rPr>
                <a:t>,1</a:t>
              </a:r>
              <a:r>
                <a:rPr kumimoji="1" lang="en-US" altLang="zh-CN" sz="2000" smtClean="0">
                  <a:latin typeface="+mj-ea"/>
                  <a:cs typeface="Times New Roman" pitchFamily="18" charset="0"/>
                </a:rPr>
                <a:t>≥</a:t>
              </a:r>
              <a:r>
                <a:rPr kumimoji="1" lang="en-US" altLang="zh-CN" sz="2000" smtClean="0">
                  <a:latin typeface="宋体"/>
                  <a:ea typeface="宋体"/>
                  <a:cs typeface="Times New Roman" pitchFamily="18" charset="0"/>
                </a:rPr>
                <a:t> …</a:t>
              </a:r>
              <a:r>
                <a:rPr kumimoji="1" lang="en-US" altLang="zh-CN" sz="2000" smtClean="0">
                  <a:latin typeface="+mj-ea"/>
                  <a:cs typeface="Times New Roman" pitchFamily="18" charset="0"/>
                </a:rPr>
                <a:t>≥</a:t>
              </a:r>
              <a:r>
                <a:rPr kumimoji="1" lang="en-US" altLang="zh-CN" sz="2000" i="1" smtClean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000" i="1" baseline="-25000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 baseline="-25000" smtClean="0">
                  <a:ea typeface="楷体" pitchFamily="49" charset="-122"/>
                  <a:cs typeface="Times New Roman" pitchFamily="18" charset="0"/>
                </a:rPr>
                <a:t>,</a:t>
              </a:r>
              <a:r>
                <a:rPr kumimoji="1" lang="en-US" altLang="zh-CN" sz="2000" i="1" baseline="-25000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baseline="-25000" smtClean="0">
                  <a:ea typeface="楷体" pitchFamily="49" charset="-122"/>
                  <a:cs typeface="Times New Roman" pitchFamily="18" charset="0"/>
                </a:rPr>
                <a:t>-1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）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2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539750" y="1366838"/>
            <a:ext cx="8280400" cy="217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在排序过程中，若整个表都是放在内存中处理，排序时不涉及数据的内、外存交换，则称之为</a:t>
            </a:r>
            <a:r>
              <a:rPr kumimoji="1" lang="zh-CN" altLang="en-US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内排序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；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反之，若排序过程中要进行数据的内、外存交换，则称之为</a:t>
            </a:r>
            <a:r>
              <a:rPr kumimoji="1" lang="zh-CN" altLang="en-US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外排序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 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571472" y="571480"/>
            <a:ext cx="338455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、内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排序和外排序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357422" y="3929066"/>
            <a:ext cx="1143008" cy="2000264"/>
            <a:chOff x="3929058" y="3571876"/>
            <a:chExt cx="1143008" cy="2000264"/>
          </a:xfrm>
        </p:grpSpPr>
        <p:sp>
          <p:nvSpPr>
            <p:cNvPr id="4" name="圆柱形 3"/>
            <p:cNvSpPr/>
            <p:nvPr/>
          </p:nvSpPr>
          <p:spPr>
            <a:xfrm>
              <a:off x="4000496" y="4857760"/>
              <a:ext cx="1071570" cy="714380"/>
            </a:xfrm>
            <a:prstGeom prst="can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1000E4"/>
                  </a:solidFill>
                  <a:latin typeface="楷体" pitchFamily="49" charset="-122"/>
                  <a:ea typeface="楷体" pitchFamily="49" charset="-122"/>
                </a:rPr>
                <a:t>文件</a:t>
              </a:r>
              <a:endParaRPr lang="zh-CN" altLang="en-US" sz="2000">
                <a:solidFill>
                  <a:srgbClr val="1000E4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929058" y="3571876"/>
              <a:ext cx="1143008" cy="785818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内存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上下箭头 5"/>
            <p:cNvSpPr/>
            <p:nvPr/>
          </p:nvSpPr>
          <p:spPr>
            <a:xfrm>
              <a:off x="4429124" y="4365632"/>
              <a:ext cx="142876" cy="500066"/>
            </a:xfrm>
            <a:prstGeom prst="upDown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左弧形箭头 7"/>
          <p:cNvSpPr/>
          <p:nvPr/>
        </p:nvSpPr>
        <p:spPr>
          <a:xfrm>
            <a:off x="1785918" y="3571876"/>
            <a:ext cx="357190" cy="1214446"/>
          </a:xfrm>
          <a:prstGeom prst="curved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3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571472" y="500042"/>
            <a:ext cx="3095625" cy="47025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、内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排序的分类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2500306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内排序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5918" y="1785926"/>
            <a:ext cx="2857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基于比较的排序算法</a:t>
            </a:r>
            <a:endParaRPr lang="zh-CN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857356" y="3214686"/>
            <a:ext cx="3000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不基于比较的排序算法</a:t>
            </a:r>
            <a:endParaRPr lang="zh-CN" alt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4929190" y="1357298"/>
            <a:ext cx="17859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插入排序</a:t>
            </a:r>
            <a:endParaRPr lang="en-US" altLang="zh-CN" sz="2200" dirty="0" smtClean="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交换排序</a:t>
            </a:r>
            <a:endParaRPr lang="en-US" altLang="zh-CN" sz="2200" dirty="0" smtClean="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选择排序</a:t>
            </a:r>
            <a:endParaRPr lang="en-US" altLang="zh-CN" sz="2200" dirty="0" smtClean="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归并排序</a:t>
            </a:r>
            <a:endParaRPr lang="zh-CN" alt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5000628" y="3214686"/>
            <a:ext cx="1857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基数排序</a:t>
            </a:r>
            <a:endParaRPr lang="zh-CN" altLang="en-US" sz="2200" dirty="0"/>
          </a:p>
        </p:txBody>
      </p:sp>
      <p:sp>
        <p:nvSpPr>
          <p:cNvPr id="10" name="左大括号 9"/>
          <p:cNvSpPr/>
          <p:nvPr/>
        </p:nvSpPr>
        <p:spPr>
          <a:xfrm>
            <a:off x="1622404" y="2071678"/>
            <a:ext cx="142876" cy="1357322"/>
          </a:xfrm>
          <a:prstGeom prst="leftBrace">
            <a:avLst/>
          </a:prstGeom>
          <a:ln w="28575">
            <a:solidFill>
              <a:srgbClr val="6907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4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468313" y="214290"/>
            <a:ext cx="5532447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基于比较</a:t>
            </a:r>
            <a:r>
              <a:rPr lang="zh-CN" altLang="en-US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的内排序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算法最快有多快 ？</a:t>
            </a: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785786" y="952461"/>
            <a:ext cx="767717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假设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有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个记录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，对应的关键字为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初始数据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序列有 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3! = 6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种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情况：</a:t>
            </a:r>
            <a:endParaRPr lang="en-US" altLang="zh-CN" dirty="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14480" y="2024031"/>
            <a:ext cx="17859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2200" dirty="0" smtClean="0"/>
              <a:t>1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3</a:t>
            </a:r>
          </a:p>
          <a:p>
            <a:pPr marL="457200" indent="-457200">
              <a:buBlip>
                <a:blip r:embed="rId2"/>
              </a:buBlip>
            </a:pPr>
            <a:r>
              <a:rPr lang="en-US" altLang="zh-CN" sz="2200" dirty="0" smtClean="0"/>
              <a:t>1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2</a:t>
            </a:r>
          </a:p>
          <a:p>
            <a:pPr marL="457200" indent="-457200">
              <a:buBlip>
                <a:blip r:embed="rId2"/>
              </a:buBlip>
            </a:pPr>
            <a:r>
              <a:rPr lang="en-US" altLang="zh-CN" sz="2200" dirty="0" smtClean="0"/>
              <a:t>2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3</a:t>
            </a:r>
          </a:p>
          <a:p>
            <a:pPr marL="457200" indent="-457200">
              <a:buBlip>
                <a:blip r:embed="rId2"/>
              </a:buBlip>
            </a:pPr>
            <a:r>
              <a:rPr lang="en-US" altLang="zh-CN" sz="2200" dirty="0" smtClean="0"/>
              <a:t>2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1</a:t>
            </a:r>
          </a:p>
          <a:p>
            <a:pPr marL="457200" indent="-457200">
              <a:buBlip>
                <a:blip r:embed="rId2"/>
              </a:buBlip>
            </a:pPr>
            <a:r>
              <a:rPr lang="en-US" altLang="zh-CN" sz="2200" dirty="0" smtClean="0"/>
              <a:t>3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2</a:t>
            </a:r>
          </a:p>
          <a:p>
            <a:pPr marL="457200" indent="-457200">
              <a:buBlip>
                <a:blip r:embed="rId2"/>
              </a:buBlip>
            </a:pPr>
            <a:r>
              <a:rPr lang="en-US" altLang="zh-CN" sz="2200" dirty="0" smtClean="0"/>
              <a:t>3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1</a:t>
            </a:r>
            <a:endParaRPr lang="zh-CN" alt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928662" y="4429132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</a:t>
            </a:r>
            <a:r>
              <a:rPr lang="en-US" altLang="zh-CN" i="1" dirty="0" smtClean="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en-US" altLang="zh-CN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个记录，初始数据序列有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!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种情况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5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500034" y="142852"/>
            <a:ext cx="76771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以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baseline="-25000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) =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2,3,1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）为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例，</a:t>
            </a:r>
            <a:r>
              <a:rPr lang="zh-CN" altLang="en-US" smtClean="0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一种基于</a:t>
            </a:r>
            <a:r>
              <a:rPr lang="zh-CN" altLang="en-US" dirty="0" smtClean="0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比较的排序方法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dirty="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86050" y="642918"/>
            <a:ext cx="1285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baseline="-25000" smtClean="0">
                <a:ea typeface="楷体" pitchFamily="49" charset="-122"/>
                <a:cs typeface="Times New Roman" pitchFamily="18" charset="0"/>
              </a:rPr>
              <a:t>1 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baseline="-25000" smtClean="0">
                <a:ea typeface="楷体" pitchFamily="49" charset="-122"/>
                <a:cs typeface="Times New Roman" pitchFamily="18" charset="0"/>
              </a:rPr>
              <a:t>2 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baseline="-25000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2   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en-US" altLang="zh-CN" dirty="0" smtClean="0"/>
              <a:t>   1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2786050" y="1426477"/>
            <a:ext cx="3214710" cy="1333322"/>
            <a:chOff x="2786050" y="1426477"/>
            <a:chExt cx="3214710" cy="1333322"/>
          </a:xfrm>
        </p:grpSpPr>
        <p:sp>
          <p:nvSpPr>
            <p:cNvPr id="9" name="下箭头 8"/>
            <p:cNvSpPr/>
            <p:nvPr/>
          </p:nvSpPr>
          <p:spPr>
            <a:xfrm>
              <a:off x="3286116" y="1500174"/>
              <a:ext cx="142876" cy="357190"/>
            </a:xfrm>
            <a:prstGeom prst="down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0430" y="1426477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000" baseline="-25000" smtClean="0">
                  <a:ea typeface="楷体" pitchFamily="49" charset="-122"/>
                  <a:cs typeface="Times New Roman" pitchFamily="18" charset="0"/>
                </a:rPr>
                <a:t>1 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  <a:sym typeface="Wingdings"/>
                </a:rPr>
                <a:t>&lt;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 R</a:t>
              </a:r>
              <a:r>
                <a:rPr lang="en-US" altLang="zh-CN" sz="2000" baseline="-250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为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真，不交换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86050" y="1928802"/>
              <a:ext cx="12858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baseline="-25000" smtClean="0">
                  <a:ea typeface="楷体" pitchFamily="49" charset="-122"/>
                  <a:cs typeface="Times New Roman" pitchFamily="18" charset="0"/>
                </a:rPr>
                <a:t>1 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baseline="-25000" smtClean="0">
                  <a:ea typeface="楷体" pitchFamily="49" charset="-122"/>
                  <a:cs typeface="Times New Roman" pitchFamily="18" charset="0"/>
                </a:rPr>
                <a:t>2 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baseline="-25000" smtClean="0"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 </a:t>
              </a:r>
              <a:endParaRPr lang="en-US" altLang="zh-CN" sz="2200" smtClean="0"/>
            </a:p>
            <a:p>
              <a:r>
                <a:rPr lang="en-US" altLang="zh-CN" smtClean="0"/>
                <a:t>2   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3   1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786050" y="2786058"/>
            <a:ext cx="4143404" cy="1331063"/>
            <a:chOff x="2786050" y="2786058"/>
            <a:chExt cx="4143404" cy="1331063"/>
          </a:xfrm>
        </p:grpSpPr>
        <p:sp>
          <p:nvSpPr>
            <p:cNvPr id="12" name="下箭头 11"/>
            <p:cNvSpPr/>
            <p:nvPr/>
          </p:nvSpPr>
          <p:spPr>
            <a:xfrm>
              <a:off x="3286116" y="2859755"/>
              <a:ext cx="142876" cy="357190"/>
            </a:xfrm>
            <a:prstGeom prst="down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0430" y="2786058"/>
              <a:ext cx="3429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000" baseline="-25000" smtClean="0">
                  <a:ea typeface="楷体" pitchFamily="49" charset="-122"/>
                  <a:cs typeface="Times New Roman" pitchFamily="18" charset="0"/>
                </a:rPr>
                <a:t>2 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  <a:sym typeface="Wingdings"/>
                </a:rPr>
                <a:t>&lt;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 R</a:t>
              </a:r>
              <a:r>
                <a:rPr lang="en-US" altLang="zh-CN" sz="2000" baseline="-25000" smtClean="0">
                  <a:ea typeface="楷体" pitchFamily="49" charset="-122"/>
                  <a:cs typeface="Times New Roman" pitchFamily="18" charset="0"/>
                </a:rPr>
                <a:t>3 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为假，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 R</a:t>
              </a:r>
              <a:r>
                <a:rPr lang="en-US" altLang="zh-CN" sz="2000" baseline="-25000" smtClean="0">
                  <a:ea typeface="楷体" pitchFamily="49" charset="-122"/>
                  <a:cs typeface="Times New Roman" pitchFamily="18" charset="0"/>
                </a:rPr>
                <a:t>2 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  <a:sym typeface="Wingdings"/>
                </a:rPr>
                <a:t>、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 R</a:t>
              </a:r>
              <a:r>
                <a:rPr lang="en-US" altLang="zh-CN" sz="2000" baseline="-25000" smtClean="0">
                  <a:ea typeface="楷体" pitchFamily="49" charset="-122"/>
                  <a:cs typeface="Times New Roman" pitchFamily="18" charset="0"/>
                </a:rPr>
                <a:t>2 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交换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6050" y="3286124"/>
              <a:ext cx="12858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baseline="-25000" smtClean="0">
                  <a:ea typeface="楷体" pitchFamily="49" charset="-122"/>
                  <a:cs typeface="Times New Roman" pitchFamily="18" charset="0"/>
                </a:rPr>
                <a:t>1 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baseline="-25000" smtClean="0">
                  <a:ea typeface="楷体" pitchFamily="49" charset="-122"/>
                  <a:cs typeface="Times New Roman" pitchFamily="18" charset="0"/>
                </a:rPr>
                <a:t>3 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baseline="-250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mtClean="0"/>
                <a:t>2   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1   3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786050" y="3957584"/>
            <a:ext cx="4214842" cy="1379347"/>
            <a:chOff x="2786050" y="3957584"/>
            <a:chExt cx="4214842" cy="1379347"/>
          </a:xfrm>
        </p:grpSpPr>
        <p:sp>
          <p:nvSpPr>
            <p:cNvPr id="15" name="下箭头 14"/>
            <p:cNvSpPr/>
            <p:nvPr/>
          </p:nvSpPr>
          <p:spPr>
            <a:xfrm>
              <a:off x="3286116" y="4110343"/>
              <a:ext cx="142876" cy="357190"/>
            </a:xfrm>
            <a:prstGeom prst="down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0430" y="3957584"/>
              <a:ext cx="35004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000" baseline="-25000" smtClean="0">
                  <a:ea typeface="楷体" pitchFamily="49" charset="-122"/>
                  <a:cs typeface="Times New Roman" pitchFamily="18" charset="0"/>
                </a:rPr>
                <a:t>1 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  <a:sym typeface="Wingdings"/>
                </a:rPr>
                <a:t>&lt;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 R</a:t>
              </a:r>
              <a:r>
                <a:rPr lang="en-US" altLang="zh-CN" sz="2000" baseline="-25000" smtClean="0">
                  <a:ea typeface="楷体" pitchFamily="49" charset="-122"/>
                  <a:cs typeface="Times New Roman" pitchFamily="18" charset="0"/>
                </a:rPr>
                <a:t>3 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为假，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 R</a:t>
              </a:r>
              <a:r>
                <a:rPr lang="en-US" altLang="zh-CN" sz="2000" baseline="-25000" smtClean="0">
                  <a:ea typeface="楷体" pitchFamily="49" charset="-122"/>
                  <a:cs typeface="Times New Roman" pitchFamily="18" charset="0"/>
                </a:rPr>
                <a:t>1 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  <a:sym typeface="Wingdings"/>
                </a:rPr>
                <a:t>、</a:t>
              </a:r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 R</a:t>
              </a:r>
              <a:r>
                <a:rPr lang="en-US" altLang="zh-CN" sz="2000" baseline="-25000" smtClean="0">
                  <a:ea typeface="楷体" pitchFamily="49" charset="-122"/>
                  <a:cs typeface="Times New Roman" pitchFamily="18" charset="0"/>
                </a:rPr>
                <a:t>2 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交换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86050" y="4505934"/>
              <a:ext cx="1285884" cy="83099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200" i="1" smtClean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baseline="-25000" smtClean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 </a:t>
              </a:r>
              <a:r>
                <a:rPr lang="en-US" altLang="zh-CN" sz="2200" i="1" smtClean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baseline="-25000" smtClean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 </a:t>
              </a:r>
              <a:r>
                <a:rPr lang="en-US" altLang="zh-CN" sz="2200" i="1" smtClean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baseline="-25000" smtClean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200" smtClean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1   </a:t>
              </a:r>
              <a:r>
                <a:rPr lang="en-US" altLang="zh-CN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   3</a:t>
              </a:r>
              <a:endParaRPr lang="zh-CN" altLang="en-US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285984" y="5500702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总共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次关键字比较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6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73" name="组合 72"/>
          <p:cNvGrpSpPr/>
          <p:nvPr/>
        </p:nvGrpSpPr>
        <p:grpSpPr>
          <a:xfrm>
            <a:off x="642910" y="1000108"/>
            <a:ext cx="8286808" cy="4214842"/>
            <a:chOff x="642910" y="1000108"/>
            <a:chExt cx="8286808" cy="4214842"/>
          </a:xfrm>
        </p:grpSpPr>
        <p:sp>
          <p:nvSpPr>
            <p:cNvPr id="6" name="矩形 5"/>
            <p:cNvSpPr/>
            <p:nvPr/>
          </p:nvSpPr>
          <p:spPr>
            <a:xfrm>
              <a:off x="3786182" y="1357298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 dirty="0" err="1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dirty="0" err="1" smtClean="0">
                  <a:solidFill>
                    <a:srgbClr val="1000E4"/>
                  </a:solidFill>
                  <a:latin typeface="+mn-ea"/>
                  <a:cs typeface="Times New Roman" pitchFamily="18" charset="0"/>
                </a:rPr>
                <a:t>≤</a:t>
              </a:r>
              <a:r>
                <a:rPr lang="en-US" altLang="zh-CN" sz="2000" i="1" dirty="0" err="1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 dirty="0" err="1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86182" y="1000108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/>
                <a:t>(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1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2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3</a:t>
              </a:r>
              <a:r>
                <a:rPr lang="en-US" altLang="zh-CN" sz="1800" dirty="0" smtClean="0"/>
                <a:t>)</a:t>
              </a:r>
              <a:endParaRPr lang="zh-CN" altLang="en-US" sz="18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571604" y="2571744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 dirty="0" err="1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dirty="0" err="1" smtClean="0">
                  <a:solidFill>
                    <a:srgbClr val="1000E4"/>
                  </a:solidFill>
                  <a:latin typeface="+mn-ea"/>
                  <a:cs typeface="Times New Roman" pitchFamily="18" charset="0"/>
                </a:rPr>
                <a:t>≤</a:t>
              </a:r>
              <a:r>
                <a:rPr lang="en-US" altLang="zh-CN" sz="2000" i="1" dirty="0" err="1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 dirty="0" err="1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00166" y="2214554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/>
                <a:t>(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1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2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3</a:t>
              </a:r>
              <a:r>
                <a:rPr lang="en-US" altLang="zh-CN" sz="1800" dirty="0" smtClean="0"/>
                <a:t>)</a:t>
              </a:r>
              <a:endParaRPr lang="zh-CN" altLang="en-US" sz="18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42910" y="3500438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①</a:t>
              </a:r>
              <a:r>
                <a:rPr lang="en-US" altLang="zh-CN" sz="2000" i="1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2910" y="3937819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/>
                <a:t>(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1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2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3</a:t>
              </a:r>
              <a:r>
                <a:rPr lang="en-US" altLang="zh-CN" sz="1800" dirty="0" smtClean="0"/>
                <a:t>)</a:t>
              </a:r>
              <a:endParaRPr lang="zh-CN" altLang="en-US" sz="18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714612" y="3500438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 dirty="0" err="1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dirty="0" err="1" smtClean="0">
                  <a:solidFill>
                    <a:srgbClr val="1000E4"/>
                  </a:solidFill>
                  <a:latin typeface="+mn-ea"/>
                  <a:cs typeface="Times New Roman" pitchFamily="18" charset="0"/>
                </a:rPr>
                <a:t>≤</a:t>
              </a:r>
              <a:r>
                <a:rPr lang="en-US" altLang="zh-CN" sz="2000" i="1" dirty="0" err="1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 dirty="0" err="1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43240" y="3143248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/>
                <a:t>(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1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3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2</a:t>
              </a:r>
              <a:r>
                <a:rPr lang="en-US" altLang="zh-CN" sz="1800" dirty="0" smtClean="0"/>
                <a:t>)</a:t>
              </a:r>
              <a:endParaRPr lang="zh-CN" altLang="en-US" sz="18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857356" y="4429132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② 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85918" y="4937951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/>
                <a:t>(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1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3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2</a:t>
              </a:r>
              <a:r>
                <a:rPr lang="en-US" altLang="zh-CN" sz="1800" dirty="0" smtClean="0"/>
                <a:t>)</a:t>
              </a:r>
              <a:endParaRPr lang="zh-CN" altLang="en-US" sz="18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3714744" y="4429132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③ 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14744" y="4937951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/>
                <a:t>(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3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1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2</a:t>
              </a:r>
              <a:r>
                <a:rPr lang="en-US" altLang="zh-CN" sz="1800" dirty="0" smtClean="0"/>
                <a:t>)</a:t>
              </a:r>
              <a:endParaRPr lang="zh-CN" altLang="en-US" sz="1800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10800000" flipV="1">
              <a:off x="2500298" y="1811326"/>
              <a:ext cx="1500198" cy="760417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000364" y="192880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是</a:t>
              </a:r>
              <a:endParaRPr lang="zh-CN" altLang="en-US" sz="18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7" name="直接箭头连接符 26"/>
            <p:cNvCxnSpPr>
              <a:endCxn id="12" idx="0"/>
            </p:cNvCxnSpPr>
            <p:nvPr/>
          </p:nvCxnSpPr>
          <p:spPr>
            <a:xfrm rot="10800000" flipV="1">
              <a:off x="1107258" y="3000372"/>
              <a:ext cx="678661" cy="500065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214414" y="300037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是</a:t>
              </a:r>
              <a:endParaRPr lang="zh-CN" altLang="en-US" sz="18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0" name="直接箭头连接符 29"/>
            <p:cNvCxnSpPr>
              <a:endCxn id="14" idx="0"/>
            </p:cNvCxnSpPr>
            <p:nvPr/>
          </p:nvCxnSpPr>
          <p:spPr>
            <a:xfrm>
              <a:off x="2285984" y="3013072"/>
              <a:ext cx="892975" cy="487366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86050" y="300037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否</a:t>
              </a:r>
              <a:endParaRPr lang="zh-CN" altLang="en-US" sz="18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2" name="直接箭头连接符 31"/>
            <p:cNvCxnSpPr>
              <a:endCxn id="16" idx="0"/>
            </p:cNvCxnSpPr>
            <p:nvPr/>
          </p:nvCxnSpPr>
          <p:spPr>
            <a:xfrm rot="10800000" flipV="1">
              <a:off x="2321703" y="3949704"/>
              <a:ext cx="609606" cy="479428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57422" y="3929066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是</a:t>
              </a:r>
              <a:endParaRPr lang="zh-CN" altLang="en-US" sz="18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4" name="直接箭头连接符 33"/>
            <p:cNvCxnSpPr>
              <a:endCxn id="18" idx="0"/>
            </p:cNvCxnSpPr>
            <p:nvPr/>
          </p:nvCxnSpPr>
          <p:spPr>
            <a:xfrm>
              <a:off x="3500430" y="3957641"/>
              <a:ext cx="678661" cy="471491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857620" y="3929066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否</a:t>
              </a:r>
              <a:endParaRPr lang="zh-CN" altLang="en-US" sz="18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000760" y="2571744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 dirty="0" err="1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dirty="0" err="1" smtClean="0">
                  <a:solidFill>
                    <a:srgbClr val="1000E4"/>
                  </a:solidFill>
                  <a:latin typeface="+mn-ea"/>
                  <a:cs typeface="Times New Roman" pitchFamily="18" charset="0"/>
                </a:rPr>
                <a:t>≤</a:t>
              </a:r>
              <a:r>
                <a:rPr lang="en-US" altLang="zh-CN" sz="2000" i="1" dirty="0" err="1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 dirty="0" err="1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9322" y="2214554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/>
                <a:t>(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2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1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3</a:t>
              </a:r>
              <a:r>
                <a:rPr lang="en-US" altLang="zh-CN" sz="1800" dirty="0" smtClean="0"/>
                <a:t>)</a:t>
              </a:r>
              <a:endParaRPr lang="zh-CN" altLang="en-US" sz="18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5072066" y="3500438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④ </a:t>
              </a:r>
              <a:r>
                <a:rPr lang="en-US" altLang="zh-CN" sz="2000" i="1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00628" y="4009257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/>
                <a:t>(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2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1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3</a:t>
              </a:r>
              <a:r>
                <a:rPr lang="en-US" altLang="zh-CN" sz="1800" dirty="0" smtClean="0"/>
                <a:t>)</a:t>
              </a:r>
              <a:endParaRPr lang="zh-CN" altLang="en-US" sz="18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6929454" y="3500438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 dirty="0" err="1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dirty="0" err="1" smtClean="0">
                  <a:solidFill>
                    <a:srgbClr val="1000E4"/>
                  </a:solidFill>
                  <a:latin typeface="+mn-ea"/>
                  <a:cs typeface="Times New Roman" pitchFamily="18" charset="0"/>
                </a:rPr>
                <a:t>≤</a:t>
              </a:r>
              <a:r>
                <a:rPr lang="en-US" altLang="zh-CN" sz="2000" i="1" dirty="0" err="1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 dirty="0" err="1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58082" y="3152001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/>
                <a:t>(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2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3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1</a:t>
              </a:r>
              <a:r>
                <a:rPr lang="en-US" altLang="zh-CN" sz="1800" dirty="0" smtClean="0"/>
                <a:t>)</a:t>
              </a:r>
              <a:endParaRPr lang="zh-CN" altLang="en-US" sz="18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6184911" y="4429132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⑤  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84911" y="4937951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/>
                <a:t>(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2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3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1</a:t>
              </a:r>
              <a:r>
                <a:rPr lang="en-US" altLang="zh-CN" sz="1800" dirty="0" smtClean="0"/>
                <a:t>)</a:t>
              </a:r>
              <a:endParaRPr lang="zh-CN" altLang="en-US" sz="1800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7929586" y="4429132"/>
              <a:ext cx="928694" cy="42862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⑥  </a:t>
              </a:r>
              <a:endParaRPr lang="zh-CN" altLang="en-US" sz="2000" baseline="-25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858148" y="4937951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/>
                <a:t>(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3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2</a:t>
              </a:r>
              <a:r>
                <a:rPr lang="en-US" altLang="zh-CN" sz="1800" dirty="0" err="1" smtClean="0"/>
                <a:t>,</a:t>
              </a:r>
              <a:r>
                <a:rPr lang="en-US" altLang="zh-CN" sz="1800" i="1" dirty="0" err="1" smtClean="0"/>
                <a:t>R</a:t>
              </a:r>
              <a:r>
                <a:rPr lang="en-US" altLang="zh-CN" sz="1800" baseline="-25000" dirty="0" err="1" smtClean="0"/>
                <a:t>1</a:t>
              </a:r>
              <a:r>
                <a:rPr lang="en-US" altLang="zh-CN" sz="1800" dirty="0" smtClean="0"/>
                <a:t>)</a:t>
              </a:r>
              <a:endParaRPr lang="zh-CN" altLang="en-US" sz="1800" dirty="0"/>
            </a:p>
          </p:txBody>
        </p:sp>
        <p:cxnSp>
          <p:nvCxnSpPr>
            <p:cNvPr id="46" name="直接箭头连接符 45"/>
            <p:cNvCxnSpPr>
              <a:endCxn id="38" idx="0"/>
            </p:cNvCxnSpPr>
            <p:nvPr/>
          </p:nvCxnSpPr>
          <p:spPr>
            <a:xfrm rot="10800000" flipV="1">
              <a:off x="5536414" y="3000372"/>
              <a:ext cx="678661" cy="500065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84832" y="300037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是</a:t>
              </a:r>
              <a:endParaRPr lang="zh-CN" altLang="en-US" sz="18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48" name="直接箭头连接符 47"/>
            <p:cNvCxnSpPr>
              <a:endCxn id="40" idx="0"/>
            </p:cNvCxnSpPr>
            <p:nvPr/>
          </p:nvCxnSpPr>
          <p:spPr>
            <a:xfrm>
              <a:off x="6669102" y="3008310"/>
              <a:ext cx="724699" cy="492128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051692" y="300037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否</a:t>
              </a:r>
              <a:endParaRPr lang="zh-CN" altLang="en-US" sz="18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rot="10800000" flipV="1">
              <a:off x="6649258" y="3975104"/>
              <a:ext cx="523086" cy="454028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618302" y="394970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是</a:t>
              </a:r>
              <a:endParaRPr lang="zh-CN" altLang="en-US" sz="18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2" name="直接箭头连接符 51"/>
            <p:cNvCxnSpPr>
              <a:endCxn id="44" idx="0"/>
            </p:cNvCxnSpPr>
            <p:nvPr/>
          </p:nvCxnSpPr>
          <p:spPr>
            <a:xfrm>
              <a:off x="7631134" y="3967166"/>
              <a:ext cx="762799" cy="461966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026424" y="392430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否</a:t>
              </a:r>
              <a:endParaRPr lang="zh-CN" altLang="en-US" sz="18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>
              <a:off x="4559300" y="1819264"/>
              <a:ext cx="1441460" cy="752480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357818" y="1974840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否</a:t>
              </a:r>
              <a:endParaRPr lang="zh-CN" altLang="en-US" sz="18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28596" y="214290"/>
            <a:ext cx="742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所有可能的初始序列的排序过程构成一个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决策树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28662" y="5715016"/>
            <a:ext cx="607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决策树是一棵有</a:t>
            </a:r>
            <a:r>
              <a:rPr lang="en-US" altLang="zh-CN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!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叶结点的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二叉树。</a:t>
            </a:r>
            <a:endParaRPr lang="zh-CN" altLang="en-US" dirty="0"/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7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97673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  决策树可以近似看成是一颗高度为</a:t>
            </a:r>
            <a:r>
              <a:rPr lang="en-US" altLang="zh-CN" i="1" dirty="0" smtClean="0"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叶结点个数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!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满二叉树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1571604" y="1071546"/>
            <a:ext cx="7143800" cy="2543250"/>
            <a:chOff x="1571604" y="1071546"/>
            <a:chExt cx="7143800" cy="2543250"/>
          </a:xfrm>
        </p:grpSpPr>
        <p:sp>
          <p:nvSpPr>
            <p:cNvPr id="4" name="椭圆 3"/>
            <p:cNvSpPr/>
            <p:nvPr/>
          </p:nvSpPr>
          <p:spPr>
            <a:xfrm>
              <a:off x="3929058" y="1142984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357554" y="1643050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467224" y="1643050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786050" y="2214554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857620" y="2214554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stCxn id="4" idx="3"/>
              <a:endCxn id="5" idx="7"/>
            </p:cNvCxnSpPr>
            <p:nvPr/>
          </p:nvCxnSpPr>
          <p:spPr>
            <a:xfrm rot="5400000">
              <a:off x="3733873" y="1437403"/>
              <a:ext cx="247494" cy="268418"/>
            </a:xfrm>
            <a:prstGeom prst="lin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6" idx="1"/>
            </p:cNvCxnSpPr>
            <p:nvPr/>
          </p:nvCxnSpPr>
          <p:spPr>
            <a:xfrm rot="16200000" flipH="1">
              <a:off x="4288708" y="1454072"/>
              <a:ext cx="247494" cy="235080"/>
            </a:xfrm>
            <a:prstGeom prst="lin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7" idx="7"/>
            </p:cNvCxnSpPr>
            <p:nvPr/>
          </p:nvCxnSpPr>
          <p:spPr>
            <a:xfrm rot="5400000">
              <a:off x="3121499" y="1997469"/>
              <a:ext cx="299803" cy="238985"/>
            </a:xfrm>
            <a:prstGeom prst="lin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8" idx="1"/>
            </p:cNvCxnSpPr>
            <p:nvPr/>
          </p:nvCxnSpPr>
          <p:spPr>
            <a:xfrm rot="16200000" flipH="1">
              <a:off x="3657283" y="2003754"/>
              <a:ext cx="299803" cy="226413"/>
            </a:xfrm>
            <a:prstGeom prst="lin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2357422" y="3214686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428992" y="3214686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71802" y="2714620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ym typeface="Symbol"/>
                </a:rPr>
                <a:t></a:t>
              </a:r>
              <a:endParaRPr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4214810" y="3214686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286380" y="3214686"/>
              <a:ext cx="428628" cy="35719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198" y="3214686"/>
              <a:ext cx="2643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叶结点层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 dirty="0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!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2000" dirty="0"/>
            </a:p>
          </p:txBody>
        </p:sp>
        <p:sp>
          <p:nvSpPr>
            <p:cNvPr id="24" name="左大括号 23"/>
            <p:cNvSpPr/>
            <p:nvPr/>
          </p:nvSpPr>
          <p:spPr>
            <a:xfrm>
              <a:off x="2071670" y="1071546"/>
              <a:ext cx="142876" cy="2286016"/>
            </a:xfrm>
            <a:prstGeom prst="leftBrace">
              <a:avLst/>
            </a:prstGeom>
            <a:ln w="28575">
              <a:solidFill>
                <a:srgbClr val="6907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71604" y="2000240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/>
                <a:t>h</a:t>
              </a:r>
              <a:endParaRPr lang="zh-CN" altLang="en-US" sz="2000" i="1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42976" y="3786190"/>
            <a:ext cx="750099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叶结点个数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!</a:t>
            </a: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总结点个数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dirty="0" err="1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i="1" dirty="0" err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!</a:t>
            </a:r>
            <a:r>
              <a:rPr lang="en-US" altLang="zh-CN" sz="2200" dirty="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1</a:t>
            </a: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en-US" altLang="zh-CN" sz="2200" i="1" dirty="0" smtClean="0"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dirty="0" err="1" smtClean="0"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200" baseline="-25000" dirty="0" err="1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总结点个数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+1)=</a:t>
            </a:r>
            <a:r>
              <a:rPr lang="en-US" altLang="zh-CN" sz="2200" dirty="0" err="1" smtClean="0"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200" baseline="-25000" dirty="0" err="1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!) ≈</a:t>
            </a:r>
            <a:r>
              <a:rPr lang="en-US" altLang="zh-CN" sz="2200" i="1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200" i="1" dirty="0" err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 err="1" smtClean="0"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200" baseline="-25000" dirty="0" err="1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i="1" dirty="0" err="1" smtClean="0">
                <a:ea typeface="楷体" pitchFamily="49" charset="-122"/>
                <a:cs typeface="Times New Roman" pitchFamily="18" charset="0"/>
              </a:rPr>
              <a:t>n</a:t>
            </a:r>
            <a:endParaRPr lang="en-US" altLang="zh-CN" sz="2200" i="1" dirty="0" smtClean="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平均关键字比较次数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20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1</a:t>
            </a:r>
            <a:endParaRPr lang="en-US" altLang="zh-CN" sz="2200" dirty="0" smtClean="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移动次数也是同样的数量级，即这样的算法</a:t>
            </a:r>
            <a:r>
              <a:rPr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最坏时间复杂度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 dirty="0" err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 err="1" smtClean="0"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200" baseline="-25000" dirty="0" err="1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i="1" dirty="0" err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 dirty="0" smtClean="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同样可以证明</a:t>
            </a:r>
            <a:r>
              <a:rPr lang="zh-CN" altLang="en-US" sz="22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平均时间复杂度也为</a:t>
            </a:r>
            <a:r>
              <a:rPr lang="en-US" altLang="zh-CN" sz="22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 dirty="0" err="1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 err="1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200" baseline="-25000" dirty="0" err="1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i="1" dirty="0" err="1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dirty="0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8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577880" y="1214422"/>
            <a:ext cx="8280400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zh-CN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个记录采用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基于比较的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排序方法：</a:t>
            </a:r>
            <a:endParaRPr lang="en-US" altLang="zh-CN" dirty="0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最好的平均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时间复杂度为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 dirty="0" err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 err="1" smtClean="0"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200" baseline="-25000" dirty="0" err="1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i="1" dirty="0" err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) 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</a:t>
            </a:r>
            <a:endParaRPr lang="en-US" altLang="zh-CN" sz="2200" dirty="0" smtClean="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最好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情况是排序序列正序，此时的时间复杂度为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500042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结论：</a:t>
            </a:r>
            <a:endParaRPr lang="en-US" altLang="zh-CN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607C-97FA-438B-8D90-54570E8DECDE}" type="slidenum">
              <a:rPr lang="en-US" altLang="zh-CN" smtClean="0"/>
              <a:pPr/>
              <a:t>9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690764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</TotalTime>
  <Words>737</Words>
  <Application>Microsoft PowerPoint</Application>
  <PresentationFormat>全屏显示(4:3)</PresentationFormat>
  <Paragraphs>146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380</cp:revision>
  <dcterms:created xsi:type="dcterms:W3CDTF">2004-11-02T05:48:03Z</dcterms:created>
  <dcterms:modified xsi:type="dcterms:W3CDTF">2017-05-20T07:14:57Z</dcterms:modified>
</cp:coreProperties>
</file>