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0" r:id="rId2"/>
    <p:sldId id="334" r:id="rId3"/>
    <p:sldId id="306" r:id="rId4"/>
    <p:sldId id="359" r:id="rId5"/>
    <p:sldId id="360" r:id="rId6"/>
    <p:sldId id="262" r:id="rId7"/>
    <p:sldId id="307" r:id="rId8"/>
    <p:sldId id="335" r:id="rId9"/>
    <p:sldId id="356" r:id="rId10"/>
    <p:sldId id="354" r:id="rId11"/>
    <p:sldId id="357" r:id="rId12"/>
    <p:sldId id="264" r:id="rId13"/>
    <p:sldId id="308" r:id="rId14"/>
    <p:sldId id="309" r:id="rId15"/>
    <p:sldId id="265" r:id="rId16"/>
    <p:sldId id="343" r:id="rId17"/>
    <p:sldId id="353" r:id="rId18"/>
    <p:sldId id="358" r:id="rId19"/>
    <p:sldId id="337" r:id="rId20"/>
    <p:sldId id="355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993366"/>
    <a:srgbClr val="0080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0E19-2097-4104-90B2-BED77E643E8D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872A-08DF-4613-A0AA-AD237BB28E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13AD-A588-4680-9F36-BF66A3E57F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609E-2488-4376-B7C4-24E9406919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E4E3-BF9B-479B-B7EF-FC14F212DA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375F-5963-49E3-84B7-523628ACC1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A7C0-3D1E-4821-950C-F28D742C3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064-4D4B-43F4-9167-A6EA91A885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FD37-61B9-4361-AE3B-1F7A95A728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81D-9F20-495D-BFCE-4163BC07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D11D131-F1BD-43A2-BAC4-C683D13A8025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7D9-2A1F-4DFE-9A31-AA95CBF68A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0C98-F943-4894-9BB4-439D69848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8DB8-875F-44C3-AFCD-3F2F2CBD5F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57290" y="4238676"/>
            <a:ext cx="4357718" cy="22621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主要的插入排序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方法：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）希尔排序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5918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有序区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314510"/>
            <a:ext cx="1357322" cy="1059838"/>
            <a:chOff x="3857620" y="2528826"/>
            <a:chExt cx="1071570" cy="1290733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2957455"/>
              <a:ext cx="1071570" cy="8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一个一个地插入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143108" y="285728"/>
            <a:ext cx="388302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107154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786057"/>
            <a:ext cx="5500726" cy="1279391"/>
            <a:chOff x="1214414" y="2786057"/>
            <a:chExt cx="5500726" cy="1279391"/>
          </a:xfrm>
        </p:grpSpPr>
        <p:sp>
          <p:nvSpPr>
            <p:cNvPr id="13" name="TextBox 12"/>
            <p:cNvSpPr txBox="1"/>
            <p:nvPr/>
          </p:nvSpPr>
          <p:spPr>
            <a:xfrm>
              <a:off x="1214414" y="3357562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不一定是全局有序（整体有序）  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全局有序区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的元素在后面排序中不再发生位置的改变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214547" y="3071809"/>
              <a:ext cx="571504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00108"/>
            <a:ext cx="8351838" cy="2405086"/>
            <a:chOff x="357158" y="1911327"/>
            <a:chExt cx="8351838" cy="2405086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357158" y="1911327"/>
              <a:ext cx="8351838" cy="1532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　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　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折半插入排序：在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0..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1]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中查找插入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位置，折半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查找的平均关键字比较次数为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，平均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移动元素的次数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/2+2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，所以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平均时间复杂度为：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2379663" y="3427413"/>
            <a:ext cx="3652837" cy="889000"/>
          </p:xfrm>
          <a:graphic>
            <a:graphicData uri="http://schemas.openxmlformats.org/presentationml/2006/ole">
              <p:oleObj spid="_x0000_s115717" name="公式" r:id="rId3" imgW="1803400" imgH="444500" progId="">
                <p:embed/>
              </p:oleObj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64331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折半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插入排序采用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折半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查找，查找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效率提高。但元素移动次数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不变，仅仅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将分散移动改为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集合移动。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4480" y="4357694"/>
            <a:ext cx="45720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2012</a:t>
            </a:r>
            <a:r>
              <a:rPr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80724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对同一待排序序列分别进行折半插入排序和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直接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插入排序，两者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之间可能的不同之处是</a:t>
            </a:r>
            <a:r>
              <a:rPr lang="en-US" u="sng" dirty="0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排序的总趟数</a:t>
            </a:r>
            <a:r>
              <a:rPr lang="pt-BR" dirty="0" smtClean="0">
                <a:ea typeface="楷体" pitchFamily="49" charset="-122"/>
                <a:cs typeface="Times New Roman" pitchFamily="18" charset="0"/>
              </a:rPr>
              <a:t>						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itchFamily="49" charset="-122"/>
                <a:cs typeface="Times New Roman" pitchFamily="18" charset="0"/>
              </a:rPr>
              <a:t>     B.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itchFamily="49" charset="-122"/>
                <a:cs typeface="Times New Roman" pitchFamily="18" charset="0"/>
              </a:rPr>
              <a:t>     C.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使用辅助空间的数量</a:t>
            </a:r>
            <a:r>
              <a:rPr lang="pt-BR" dirty="0" smtClean="0">
                <a:ea typeface="楷体" pitchFamily="49" charset="-122"/>
                <a:cs typeface="Times New Roman" pitchFamily="18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pt-BR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元素之间的比较次数</a:t>
            </a:r>
            <a:endParaRPr lang="zh-CN" altLang="en-US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将排序序列分为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组，在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各组内进行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插入排序</a:t>
            </a:r>
            <a:endParaRPr kumimoji="1" lang="zh-CN" altLang="en-US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/2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，重复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②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，直到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dirty="0" smtClean="0">
                <a:ea typeface="楷体" pitchFamily="49" charset="-122"/>
                <a:cs typeface="Times New Roman" pitchFamily="18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7224" y="3929066"/>
            <a:ext cx="7358114" cy="1413136"/>
            <a:chOff x="857224" y="3929066"/>
            <a:chExt cx="7358114" cy="1413136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4429132"/>
              <a:ext cx="735811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      算法最后一趟对所有数据进行了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直接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插入排序，所以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结果一定是正确的。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7000" y="847725"/>
            <a:ext cx="89154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将记录序列分成若干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序列，分别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677140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[0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  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2</a:t>
            </a:r>
            <a:r>
              <a:rPr kumimoji="1" lang="en-US" altLang="zh-CN" i="1" err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     </a:t>
            </a:r>
            <a:r>
              <a:rPr kumimoji="1" lang="en-US" altLang="zh-CN" i="1" dirty="0"/>
              <a:t>R</a:t>
            </a:r>
            <a:r>
              <a:rPr kumimoji="1" lang="en-US" altLang="zh-CN" dirty="0"/>
              <a:t>[</a:t>
            </a:r>
            <a:r>
              <a:rPr kumimoji="1" lang="en-US" altLang="zh-CN" i="1" dirty="0" err="1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[1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1+</a:t>
            </a:r>
            <a:r>
              <a:rPr kumimoji="1" lang="en-US" altLang="zh-CN" i="1" err="1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    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</a:t>
            </a:r>
            <a:r>
              <a:rPr kumimoji="1" lang="en-US" altLang="zh-CN" err="1" smtClean="0"/>
              <a:t>1+2</a:t>
            </a:r>
            <a:r>
              <a:rPr kumimoji="1" lang="en-US" altLang="zh-CN" i="1" err="1" smtClean="0"/>
              <a:t>d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[1+</a:t>
            </a:r>
            <a:r>
              <a:rPr kumimoji="1" lang="en-US" altLang="zh-CN" i="1" smtClean="0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/>
              <a:t>1</a:t>
            </a:r>
            <a:r>
              <a:rPr kumimoji="1" lang="en-US" altLang="zh-CN" smtClean="0"/>
              <a:t>]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[2</a:t>
            </a:r>
            <a:r>
              <a:rPr kumimoji="1" lang="en-US" altLang="zh-CN" i="1" smtClean="0"/>
              <a:t>d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mtClean="0"/>
              <a:t>1]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smtClean="0"/>
              <a:t>[3</a:t>
            </a:r>
            <a:r>
              <a:rPr kumimoji="1" lang="en-US" altLang="zh-CN" i="1" smtClean="0"/>
              <a:t>d</a:t>
            </a:r>
            <a:r>
              <a:rPr kumimoji="1" lang="en-US" altLang="zh-CN" smtClean="0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mtClean="0"/>
              <a:t>1]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…</a:t>
            </a:r>
            <a:r>
              <a:rPr kumimoji="1" lang="zh-CN" altLang="en-US" smtClean="0"/>
              <a:t>，</a:t>
            </a:r>
            <a:r>
              <a:rPr kumimoji="1" lang="en-US" altLang="zh-CN" i="1" smtClean="0"/>
              <a:t>R</a:t>
            </a:r>
            <a:r>
              <a:rPr kumimoji="1" lang="en-US" altLang="zh-CN" dirty="0"/>
              <a:t>[(</a:t>
            </a:r>
            <a:r>
              <a:rPr kumimoji="1" lang="en-US" altLang="zh-CN" i="1" dirty="0" err="1"/>
              <a:t>k</a:t>
            </a:r>
            <a:r>
              <a:rPr kumimoji="1" lang="en-US" altLang="zh-CN" dirty="0" err="1"/>
              <a:t>+1</a:t>
            </a:r>
            <a:r>
              <a:rPr kumimoji="1" lang="en-US" altLang="zh-CN" dirty="0"/>
              <a:t>)</a:t>
            </a:r>
            <a:r>
              <a:rPr kumimoji="1" lang="en-US" altLang="zh-CN" i="1" dirty="0"/>
              <a:t>d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dirty="0"/>
              <a:t>1] }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0" y="188913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一趟希尔排序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过程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4213" y="2106613"/>
            <a:ext cx="6480175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例如：将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个记录分成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个子序列：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258888" y="2781300"/>
            <a:ext cx="4752975" cy="1803400"/>
            <a:chOff x="793" y="1752"/>
            <a:chExt cx="2994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3015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78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4857760"/>
            <a:ext cx="4286280" cy="828738"/>
            <a:chOff x="1571604" y="4857760"/>
            <a:chExt cx="4286280" cy="828738"/>
          </a:xfrm>
        </p:grpSpPr>
        <p:sp>
          <p:nvSpPr>
            <p:cNvPr id="16" name="上箭头 15"/>
            <p:cNvSpPr/>
            <p:nvPr/>
          </p:nvSpPr>
          <p:spPr>
            <a:xfrm>
              <a:off x="3571868" y="4857760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相距</a:t>
              </a:r>
              <a:r>
                <a:rPr lang="en-US" altLang="zh-CN" sz="2000" i="1" dirty="0" smtClean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个位置的记录分为一组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64392" y="2857496"/>
            <a:ext cx="1793888" cy="1757432"/>
            <a:chOff x="7064392" y="2857496"/>
            <a:chExt cx="1793888" cy="175743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一组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541656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31464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一组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429132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21481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一组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85720" y="181253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-2】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9</a:t>
            </a:r>
            <a:endParaRPr lang="zh-CN" alt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7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8</a:t>
            </a:r>
            <a:endParaRPr lang="zh-CN" alt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86116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7</a:t>
            </a:r>
            <a:endParaRPr lang="zh-CN" alt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905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6</a:t>
            </a:r>
            <a:endParaRPr lang="zh-CN" alt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343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5</a:t>
            </a:r>
            <a:endParaRPr lang="zh-CN" alt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638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4</a:t>
            </a:r>
            <a:endParaRPr lang="zh-CN" alt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219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3</a:t>
            </a:r>
            <a:endParaRPr lang="zh-CN" alt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2</a:t>
            </a:r>
            <a:endParaRPr lang="zh-CN" alt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2952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1</a:t>
            </a:r>
            <a:endParaRPr lang="zh-CN" alt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14390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/>
              <a:t>0</a:t>
            </a:r>
            <a:endParaRPr lang="zh-CN" alt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0066" y="79228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初始序列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=5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/2=2</a:t>
            </a:r>
            <a:endParaRPr lang="zh-CN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/>
              <a:t>d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/2=1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注意：对于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趟，排序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前的数据已将近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！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892175"/>
            <a:ext cx="5832475" cy="557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ShellSort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d=n/2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增量置初值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d&gt;0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对相隔</a:t>
            </a:r>
            <a:r>
              <a:rPr kumimoji="1"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位置的元素组直接插入排序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while (j&gt;=0&amp;&amp;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&lt;R[j].key)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j=j-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d=d/2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减小增量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54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希尔排序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56325" y="2544917"/>
            <a:ext cx="2879725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j=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(j&gt;=0 &amp;&amp;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&lt;R[j].key)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j=j-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R[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循环：每个记录都参加排序了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7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希尔排序的时间复杂度约为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1.3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07950" y="2636838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925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大约时间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=10</a:t>
            </a:r>
            <a:r>
              <a:rPr lang="en-US" altLang="zh-CN" sz="2000" baseline="30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71889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d=5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组，时间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5×2</a:t>
            </a:r>
            <a:r>
              <a:rPr lang="en-US" altLang="zh-CN" sz="2000" baseline="300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71889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组，时间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2×5</a:t>
            </a:r>
            <a:r>
              <a:rPr lang="en-US" altLang="zh-CN" sz="2000" baseline="300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38502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组，几乎有序，时间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FF"/>
                  </a:solidFill>
                </a:rPr>
                <a:t>＝ </a:t>
              </a:r>
              <a:r>
                <a:rPr lang="en-US" altLang="zh-CN" sz="2000" smtClean="0"/>
                <a:t>80</a:t>
              </a:r>
              <a:endParaRPr lang="en-US" altLang="zh-CN" sz="20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例如：有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个元素要排序。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640763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　希尔排序算法不稳定的反例：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5" y="1700213"/>
            <a:ext cx="5473700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/>
              <a:t>=5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1474788" y="2420938"/>
            <a:ext cx="5473700" cy="1152525"/>
            <a:chOff x="929" y="1525"/>
            <a:chExt cx="3448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448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426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3635375" y="3625850"/>
            <a:ext cx="3384550" cy="1001713"/>
            <a:chOff x="2290" y="2284"/>
            <a:chExt cx="2132" cy="631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noFill/>
            <a:ln w="3810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相对位置发生改变</a:t>
              </a:r>
            </a:p>
          </p:txBody>
        </p:sp>
      </p:grpSp>
      <p:grpSp>
        <p:nvGrpSpPr>
          <p:cNvPr id="114705" name="Group 17"/>
          <p:cNvGrpSpPr>
            <a:grpSpLocks/>
          </p:cNvGrpSpPr>
          <p:nvPr/>
        </p:nvGrpSpPr>
        <p:grpSpPr bwMode="auto">
          <a:xfrm>
            <a:off x="3851275" y="4868863"/>
            <a:ext cx="3241675" cy="1008062"/>
            <a:chOff x="2426" y="3067"/>
            <a:chExt cx="2042" cy="635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希尔排序是不稳定的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【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10-1】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希尔排序的组内排序采用的是</a:t>
            </a:r>
            <a:r>
              <a:rPr lang="zh-CN" altLang="en-US" u="sng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  <a:r>
              <a:rPr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		B.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折半插入排序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C.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归并排序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3042" y="2786058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2015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2" name="Picture 8" descr="u=4164191742,212835799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765175"/>
            <a:ext cx="2103437" cy="216058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0891" y="2852738"/>
            <a:ext cx="7393009" cy="1762190"/>
            <a:chOff x="250825" y="2852738"/>
            <a:chExt cx="7393009" cy="1762190"/>
          </a:xfrm>
          <a:scene3d>
            <a:camera prst="perspectiveAbove"/>
            <a:lightRig rig="threePt" dir="t"/>
          </a:scene3d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50825" y="2852738"/>
              <a:ext cx="7393009" cy="10895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92D37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kumimoji="1" lang="zh-CN" altLang="en-US" smtClean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插入排序中每趟产生的</a:t>
              </a:r>
              <a:r>
                <a:rPr kumimoji="1" lang="zh-CN" altLang="en-US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有序区是</a:t>
              </a: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全局有序</a:t>
              </a:r>
              <a:r>
                <a:rPr kumimoji="1" lang="zh-CN" altLang="en-US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吗？</a:t>
              </a:r>
              <a:endPara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57686" y="3929066"/>
              <a:ext cx="3286148" cy="685862"/>
              <a:chOff x="4357686" y="3929066"/>
              <a:chExt cx="3286148" cy="685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357686" y="4214818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该</a:t>
                </a:r>
                <a:r>
                  <a:rPr lang="zh-CN" altLang="en-US" sz="2000" smtClean="0">
                    <a:latin typeface="楷体" pitchFamily="49" charset="-122"/>
                    <a:ea typeface="楷体" pitchFamily="49" charset="-122"/>
                  </a:rPr>
                  <a:t>区域的元素位置</a:t>
                </a:r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不再改变</a:t>
                </a:r>
                <a:endParaRPr lang="zh-CN" altLang="en-US" sz="2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" name="上箭头 4"/>
              <p:cNvSpPr/>
              <p:nvPr/>
            </p:nvSpPr>
            <p:spPr>
              <a:xfrm>
                <a:off x="5857884" y="3929066"/>
                <a:ext cx="142876" cy="357190"/>
              </a:xfrm>
              <a:prstGeom prst="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……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49411" y="3759557"/>
            <a:ext cx="6408738" cy="966852"/>
            <a:chOff x="971550" y="3505200"/>
            <a:chExt cx="6408738" cy="966852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    ……    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   </a:t>
              </a:r>
              <a:r>
                <a:rPr lang="en-US" altLang="zh-CN" sz="22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 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…… 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 smtClean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</p:grp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4184674" y="2678470"/>
            <a:ext cx="2808287" cy="792162"/>
            <a:chOff x="2335" y="1527"/>
            <a:chExt cx="176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925" y="1709"/>
              <a:ext cx="11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初始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时，有序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区只有一个元素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[0]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1~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，共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经过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3960812" cy="5598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直接插入排序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92D37"/>
                  </a:solidFill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 dirty="0">
                <a:solidFill>
                  <a:srgbClr val="F92D37"/>
                </a:solidFill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F92D37"/>
                </a:solidFill>
                <a:ea typeface="宋体" pitchFamily="2" charset="-122"/>
              </a:rPr>
              <a:t>[</a:t>
            </a:r>
            <a:r>
              <a:rPr kumimoji="1" lang="en-US" altLang="zh-CN" i="1" dirty="0" err="1">
                <a:solidFill>
                  <a:srgbClr val="F92D37"/>
                </a:solidFill>
                <a:ea typeface="宋体" pitchFamily="2" charset="-122"/>
              </a:rPr>
              <a:t>i</a:t>
            </a:r>
            <a:r>
              <a:rPr kumimoji="1" lang="en-US" altLang="zh-CN" dirty="0">
                <a:solidFill>
                  <a:srgbClr val="F92D37"/>
                </a:solidFill>
                <a:ea typeface="宋体" pitchFamily="2" charset="-122"/>
              </a:rPr>
              <a:t>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i="1" dirty="0">
                  <a:ea typeface="宋体" pitchFamily="2" charset="-122"/>
                </a:rPr>
                <a:t>j</a:t>
              </a:r>
              <a:r>
                <a:rPr kumimoji="1" lang="en-US" altLang="zh-CN" sz="2200" dirty="0">
                  <a:ea typeface="宋体" pitchFamily="2" charset="-122"/>
                </a:rPr>
                <a:t>=</a:t>
              </a:r>
              <a:r>
                <a:rPr kumimoji="1" lang="en-US" altLang="zh-CN" sz="2200" i="1" dirty="0" err="1">
                  <a:ea typeface="宋体" pitchFamily="2" charset="-122"/>
                </a:rPr>
                <a:t>i</a:t>
              </a:r>
              <a:r>
                <a:rPr kumimoji="1" lang="en-US" altLang="zh-CN" sz="22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1" lang="en-US" altLang="zh-CN" sz="2200" dirty="0"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插入位置</a:t>
            </a:r>
            <a:endParaRPr kumimoji="1" lang="zh-CN" altLang="en-US" sz="2200" b="0" dirty="0">
              <a:solidFill>
                <a:srgbClr val="F92D37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一趟直接插入排序：在有序区中插入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的过程。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有序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500826" y="3000372"/>
            <a:ext cx="24193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无序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区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200" i="1" smtClean="0"/>
              <a:t>R</a:t>
            </a:r>
            <a:r>
              <a:rPr lang="en-US" altLang="zh-CN" sz="2200" smtClean="0"/>
              <a:t>[</a:t>
            </a:r>
            <a:r>
              <a:rPr lang="en-US" altLang="zh-CN" sz="2200" i="1" smtClean="0"/>
              <a:t>j</a:t>
            </a:r>
            <a:r>
              <a:rPr lang="en-US" altLang="zh-CN" sz="2200" smtClean="0"/>
              <a:t>+1</a:t>
            </a:r>
            <a:r>
              <a:rPr lang="en-US" altLang="zh-CN" sz="2200" dirty="0"/>
              <a:t>]=</a:t>
            </a:r>
            <a:r>
              <a:rPr lang="en-US" altLang="zh-CN" sz="2200" dirty="0" err="1"/>
              <a:t>tmp</a:t>
            </a:r>
            <a:endParaRPr lang="en-US" altLang="zh-CN" sz="2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53000" y="2890838"/>
            <a:ext cx="2008188" cy="457200"/>
            <a:chOff x="4953000" y="2890838"/>
            <a:chExt cx="2008188" cy="457200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810250" y="2890838"/>
              <a:ext cx="1150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err="1"/>
                <a:t>tmp</a:t>
              </a:r>
              <a:endParaRPr lang="en-US" altLang="zh-CN" dirty="0"/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295206" y="2604394"/>
              <a:ext cx="172838" cy="85725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285984" y="4286256"/>
            <a:ext cx="4143404" cy="890293"/>
            <a:chOff x="2285984" y="4572008"/>
            <a:chExt cx="3786214" cy="890293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使</a:t>
              </a:r>
              <a:r>
                <a:rPr lang="en-US" altLang="zh-CN" i="1" smtClean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有序 </a:t>
              </a:r>
              <a:r>
                <a:rPr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  <a:sym typeface="Wingdings"/>
                </a:rPr>
                <a:t> 扩大有序区 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429000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  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大时便后移</a:t>
            </a:r>
            <a:endParaRPr lang="en-US" altLang="zh-CN" sz="22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].key&lt;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1].key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时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0724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个元素，其关键字分别为（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）。说明采用直接插入排序方法进行排序的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过程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64291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初始：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18138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18138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75288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17528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225295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225295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82445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8" y="282445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3395963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3395963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39674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396746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7356" y="453897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453897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7356" y="511047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511047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7356" y="561054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561054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i=9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833836"/>
            <a:ext cx="8215370" cy="54526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InsertSort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</a:t>
            </a:r>
            <a:endParaRPr kumimoji="1" lang="en-US" altLang="zh-CN" sz="2000" dirty="0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   RecType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</a:t>
            </a:r>
            <a:r>
              <a:rPr kumimoji="1"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R[i].key&lt;R[i-1].key]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反序时</a:t>
            </a:r>
            <a:endParaRPr kumimoji="1"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  tmp=R[i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-1; 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	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的插入位置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R[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将关键字大于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}  while  (j&gt;=0 &amp;&amp; R[j].key&gt;tmp.key)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R[j+1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处插入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 rot="252626">
            <a:off x="357158" y="115188"/>
            <a:ext cx="39290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直接插入排序的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313" y="1011238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最好的情况（关键字在记录序列中正序）</a:t>
            </a:r>
            <a:r>
              <a:rPr kumimoji="1" lang="zh-CN" altLang="en-US" dirty="0">
                <a:solidFill>
                  <a:srgbClr val="000080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2946400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最坏的情况（关键字在记录序列中反序）：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9775" y="1560513"/>
            <a:ext cx="2371725" cy="1271587"/>
            <a:chOff x="739775" y="1560513"/>
            <a:chExt cx="2371725" cy="1271587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39775" y="1560513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</a:p>
          </p:txBody>
        </p:sp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322388" y="1968500"/>
            <a:ext cx="1789112" cy="863600"/>
          </p:xfrm>
          <a:graphic>
            <a:graphicData uri="http://schemas.openxmlformats.org/presentationml/2006/ole">
              <p:oleObj spid="_x0000_s57351" name="公式" r:id="rId3" imgW="685800" imgH="431640" progId="">
                <p:embed/>
              </p:oleObj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1934" y="1557338"/>
            <a:ext cx="2311851" cy="1033462"/>
            <a:chOff x="4778375" y="1557338"/>
            <a:chExt cx="2311851" cy="1033462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5219700" y="2133600"/>
              <a:ext cx="10953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mtClean="0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78375" y="1557338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3575" y="3409950"/>
            <a:ext cx="2479665" cy="1387475"/>
            <a:chOff x="663575" y="3409950"/>
            <a:chExt cx="2479665" cy="138747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663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1444625" y="3935413"/>
            <a:ext cx="1698615" cy="862012"/>
          </p:xfrm>
          <a:graphic>
            <a:graphicData uri="http://schemas.openxmlformats.org/presentationml/2006/ole">
              <p:oleObj spid="_x0000_s57357" name="公式" r:id="rId4" imgW="901440" imgH="431640" progId="">
                <p:embed/>
              </p:oleObj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148134" y="3409950"/>
            <a:ext cx="2717821" cy="1365250"/>
            <a:chOff x="4854575" y="3409950"/>
            <a:chExt cx="2717821" cy="1365250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854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4887912" y="3913188"/>
            <a:ext cx="2684484" cy="862012"/>
          </p:xfrm>
          <a:graphic>
            <a:graphicData uri="http://schemas.openxmlformats.org/presentationml/2006/ole">
              <p:oleObj spid="_x0000_s57358" name="公式" r:id="rId5" imgW="1523880" imgH="431640" progId="">
                <p:embed/>
              </p:oleObj>
            </a:graphicData>
          </a:graphic>
        </p:graphicFrame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55650" y="4868863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总的平均比较和移动次数约为 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547813" y="5516563"/>
          <a:ext cx="5184775" cy="731837"/>
        </p:xfrm>
        <a:graphic>
          <a:graphicData uri="http://schemas.openxmlformats.org/presentationml/2006/ole">
            <p:oleObj spid="_x0000_s57360" name="公式" r:id="rId6" imgW="3035160" imgH="431640" progId="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15206" y="2143116"/>
            <a:ext cx="1643074" cy="3714776"/>
            <a:chOff x="7215206" y="2143116"/>
            <a:chExt cx="1643074" cy="3714776"/>
          </a:xfrm>
        </p:grpSpPr>
        <p:sp>
          <p:nvSpPr>
            <p:cNvPr id="20" name="TextBox 19"/>
            <p:cNvSpPr txBox="1"/>
            <p:nvPr/>
          </p:nvSpPr>
          <p:spPr>
            <a:xfrm>
              <a:off x="7215206" y="2143116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最好：</a:t>
              </a:r>
              <a:r>
                <a:rPr lang="en-US" altLang="zh-CN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206" y="410046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最坏：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30000" dirty="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206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平均：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30000" dirty="0" err="1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4103687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3566" y="2071678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查找采用折半查找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方法，称为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二分插入排序或折半插入排序。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……     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smtClean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4000559"/>
            <a:ext cx="2879725" cy="1065075"/>
            <a:chOff x="2786050" y="3400483"/>
            <a:chExt cx="2879725" cy="1065075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采用</a:t>
              </a: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折半查找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在有序区找到插入的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位置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44558" y="863088"/>
            <a:ext cx="8713788" cy="520911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BinInsertSort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low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high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for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R[i].key&lt;R[i-1].key]</a:t>
            </a:r>
            <a:r>
              <a:rPr kumimoji="1"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反序时</a:t>
            </a:r>
            <a:endParaRPr lang="en-US" altLang="zh-CN" sz="2000" smtClean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tmp=R[i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low=0;  high=i-1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(low&lt;=high)	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R[low..high]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中查找插入的位置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mid=(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low+high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)/2;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取中间位置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&lt;R[mid].key)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high=mid-1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插入点在左半区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low=mid+1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插入点在右半区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                                           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找位置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high+1;j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R[j+1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R[</a:t>
            </a:r>
            <a:r>
              <a:rPr lang="en-US" altLang="zh-CN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high+1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smtClean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 rot="287135">
            <a:off x="285720" y="71414"/>
            <a:ext cx="31051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折半插入排序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1177</Words>
  <Application>Microsoft PowerPoint</Application>
  <PresentationFormat>全屏显示(4:3)</PresentationFormat>
  <Paragraphs>293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433</cp:revision>
  <dcterms:created xsi:type="dcterms:W3CDTF">2004-11-02T05:48:03Z</dcterms:created>
  <dcterms:modified xsi:type="dcterms:W3CDTF">2017-05-20T07:29:27Z</dcterms:modified>
</cp:coreProperties>
</file>