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sldIdLst>
    <p:sldId id="267" r:id="rId2"/>
    <p:sldId id="310" r:id="rId3"/>
    <p:sldId id="269" r:id="rId4"/>
    <p:sldId id="344" r:id="rId5"/>
    <p:sldId id="271" r:id="rId6"/>
    <p:sldId id="311" r:id="rId7"/>
    <p:sldId id="314" r:id="rId8"/>
    <p:sldId id="346" r:id="rId9"/>
    <p:sldId id="273" r:id="rId10"/>
    <p:sldId id="274" r:id="rId11"/>
    <p:sldId id="342" r:id="rId12"/>
    <p:sldId id="347" r:id="rId13"/>
    <p:sldId id="348" r:id="rId14"/>
    <p:sldId id="343" r:id="rId15"/>
    <p:sldId id="345" r:id="rId16"/>
    <p:sldId id="317" r:id="rId17"/>
    <p:sldId id="349" r:id="rId18"/>
    <p:sldId id="339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FF33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12C-AB1C-4473-9A60-0060FCCE90DE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6B1E-AD75-4550-BDEE-CB338541C8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73F-1F58-4960-97AE-EE174AF91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E4A-0813-4980-A19B-E6ABFEEF87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52EE-1467-411C-BB64-000C186148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551C-1D3C-4454-9374-F350C030CC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C75-F51F-41B4-86B6-E64CB1BEE2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592-D018-4194-B37F-EC8274AE21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3511-6A62-4A9B-AC89-956B9D405D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8E9-090A-4561-9810-DFE3ABE2F7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9FEE-4CE9-4FD7-A36F-641BD71333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94BE-0898-4400-9312-28DCCC2F91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9913-D01D-425B-B46E-144551F75E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28794" y="4071942"/>
            <a:ext cx="4572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常见的交换排序方法：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冒泡排序（或起泡排序）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848590"/>
            <a:chOff x="3000364" y="2651848"/>
            <a:chExt cx="2786082" cy="848590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10032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楷体" pitchFamily="49" charset="-122"/>
                  <a:ea typeface="楷体" pitchFamily="49" charset="-122"/>
                </a:rPr>
                <a:t>两个记录反</a:t>
              </a:r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序时进行交换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2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10-4】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设待排序的表有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记录，其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分别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为（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说明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采用快速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10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851113" y="582613"/>
            <a:ext cx="31686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   8   7   9   0   1   3   2   4   5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492338" y="942975"/>
            <a:ext cx="3671888" cy="792163"/>
            <a:chOff x="3603625" y="942975"/>
            <a:chExt cx="3671888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603625" y="1374775"/>
              <a:ext cx="18002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 4   2   3   0  1</a:t>
              </a: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863600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7   8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55713" y="1735138"/>
            <a:ext cx="2663825" cy="792162"/>
            <a:chOff x="2667000" y="1735138"/>
            <a:chExt cx="2663825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667000" y="2166938"/>
              <a:ext cx="165735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 4   2   3   0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快速排序递归树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286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将递归树看成一颗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树，每个分支结点对应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一次递归调用。这里递归次数：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7</a:t>
            </a: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左右分区处理的顺序无关</a:t>
            </a:r>
            <a:endParaRPr lang="zh-CN" altLang="en-US" sz="220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4296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采用递归方式对顺序表进行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快速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排序，下列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关于递归次数的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叙述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中，正确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的是</a:t>
            </a:r>
            <a:r>
              <a:rPr lang="en-US" u="sng" dirty="0" smtClean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A.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递归次数与初始数据的排列次序无关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B.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每次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划分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后，先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处理较长的分区可以减少递归次数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C.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每次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划分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后，先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处理较短的分区可以减少递归次数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递归次数与每次划分后得到的分区处理顺序无关</a:t>
            </a:r>
            <a:endParaRPr lang="zh-CN" altLang="en-US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28728" y="4071942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928670"/>
            <a:ext cx="84296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为实现快速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排序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法，待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排序序列宜采用存储方式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lang="en-US" u="sng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顺序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B.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散列存储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smtClean="0">
                <a:ea typeface="楷体" pitchFamily="49" charset="-122"/>
                <a:cs typeface="Times New Roman" pitchFamily="18" charset="0"/>
              </a:rPr>
              <a:t>     C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链式存储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			D.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索引存储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85852" y="3571876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最好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51050" y="1916113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87675" y="2709863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2341563" y="2273300"/>
            <a:ext cx="355600" cy="3683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140075" y="22764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708400" y="22764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4073529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428860" y="3500438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>
            <a:off x="7286644" y="1714488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7489855" y="2867013"/>
            <a:ext cx="136842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00034" y="4572008"/>
            <a:ext cx="720090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此时时间复杂度为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nlog</a:t>
            </a:r>
            <a:r>
              <a:rPr lang="en-US" altLang="zh-CN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636838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</a:p>
        </p:txBody>
      </p:sp>
      <p:sp>
        <p:nvSpPr>
          <p:cNvPr id="123928" name="Freeform 24"/>
          <p:cNvSpPr>
            <a:spLocks/>
          </p:cNvSpPr>
          <p:nvPr/>
        </p:nvSpPr>
        <p:spPr bwMode="auto">
          <a:xfrm>
            <a:off x="1017585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643182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929190" y="2214554"/>
            <a:ext cx="2500330" cy="396875"/>
            <a:chOff x="4427538" y="765175"/>
            <a:chExt cx="2500330" cy="39687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划分时间为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64291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最坏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00100" y="1504931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979613" y="22986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428860" y="22256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476375" y="22589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>
            <a:off x="1692275" y="18621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132013" y="18652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700338" y="18652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843213" y="30225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275013" y="29495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39975" y="29828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6" name="Freeform 14"/>
          <p:cNvSpPr>
            <a:spLocks/>
          </p:cNvSpPr>
          <p:nvPr/>
        </p:nvSpPr>
        <p:spPr bwMode="auto">
          <a:xfrm>
            <a:off x="2555875" y="25860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995613" y="25891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563938" y="25891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484438" y="3522643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┇</a:t>
            </a:r>
          </a:p>
        </p:txBody>
      </p:sp>
      <p:sp>
        <p:nvSpPr>
          <p:cNvPr id="125970" name="AutoShape 18"/>
          <p:cNvSpPr>
            <a:spLocks/>
          </p:cNvSpPr>
          <p:nvPr/>
        </p:nvSpPr>
        <p:spPr bwMode="auto">
          <a:xfrm>
            <a:off x="6143636" y="1504931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215074" y="2571744"/>
            <a:ext cx="1079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84213" y="4602143"/>
            <a:ext cx="64087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此时时间复杂度为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643306" y="1817679"/>
            <a:ext cx="2520950" cy="396875"/>
            <a:chOff x="4427538" y="765175"/>
            <a:chExt cx="2520950" cy="396875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划分时间为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25488" y="5249863"/>
            <a:ext cx="8132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</a:t>
            </a:r>
            <a:r>
              <a:rPr kumimoji="1" lang="en-US" altLang="zh-CN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快速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排序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的平均时间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 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2625" y="5780088"/>
            <a:ext cx="4249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平均所需栈空间为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906588" y="3871913"/>
            <a:ext cx="1944687" cy="777875"/>
            <a:chOff x="1906588" y="3871913"/>
            <a:chExt cx="1944687" cy="777875"/>
          </a:xfrm>
        </p:grpSpPr>
        <p:sp>
          <p:nvSpPr>
            <p:cNvPr id="67598" name="Freeform 14"/>
            <p:cNvSpPr>
              <a:spLocks/>
            </p:cNvSpPr>
            <p:nvPr/>
          </p:nvSpPr>
          <p:spPr bwMode="auto">
            <a:xfrm>
              <a:off x="2049463" y="3871913"/>
              <a:ext cx="128587" cy="403225"/>
            </a:xfrm>
            <a:custGeom>
              <a:avLst/>
              <a:gdLst/>
              <a:ahLst/>
              <a:cxnLst>
                <a:cxn ang="0">
                  <a:pos x="81" y="254"/>
                </a:cxn>
                <a:cxn ang="0">
                  <a:pos x="0" y="0"/>
                </a:cxn>
              </a:cxnLst>
              <a:rect l="0" t="0" r="r" b="b"/>
              <a:pathLst>
                <a:path w="81" h="254">
                  <a:moveTo>
                    <a:pt x="81" y="25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1906588" y="4252913"/>
              <a:ext cx="19446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次划分的时间</a:t>
              </a:r>
            </a:p>
          </p:txBody>
        </p:sp>
      </p:grp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82625" y="469582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则可得结果：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avg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619250" y="836613"/>
            <a:ext cx="2663825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sz="2000" i="1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3174" y="1628775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solidFill>
                  <a:srgbClr val="1000E4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2732087" y="1590675"/>
            <a:ext cx="3600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227388" y="1628775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i="1" dirty="0" smtClean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1357290" y="2000240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k</a:t>
            </a:r>
            <a:r>
              <a:rPr lang="zh-CN" altLang="en-US" sz="2000"/>
              <a:t>：</a:t>
            </a:r>
            <a:r>
              <a:rPr lang="en-US" altLang="zh-CN" sz="2000" smtClean="0"/>
              <a:t>1</a:t>
            </a:r>
            <a:r>
              <a:rPr lang="en-US" altLang="zh-CN" sz="2000" smtClean="0">
                <a:cs typeface="Times New Roman" pitchFamily="18" charset="0"/>
              </a:rPr>
              <a:t>~</a:t>
            </a:r>
            <a:r>
              <a:rPr lang="en-US" altLang="zh-CN" sz="2000" i="1" smtClean="0">
                <a:cs typeface="Times New Roman" pitchFamily="18" charset="0"/>
              </a:rPr>
              <a:t>n</a:t>
            </a:r>
            <a:r>
              <a:rPr lang="zh-CN" altLang="en-US" sz="2000" i="1" smtClean="0">
                <a:cs typeface="Times New Roman" pitchFamily="18" charset="0"/>
              </a:rPr>
              <a:t>，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种情况</a:t>
            </a:r>
            <a:endParaRPr lang="en-US" altLang="zh-CN" sz="20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2428868"/>
            <a:ext cx="5753498" cy="1714512"/>
            <a:chOff x="642910" y="2500306"/>
            <a:chExt cx="5753498" cy="1714512"/>
          </a:xfrm>
        </p:grpSpPr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725460" y="3351218"/>
            <a:ext cx="5359400" cy="863600"/>
          </p:xfrm>
          <a:graphic>
            <a:graphicData uri="http://schemas.openxmlformats.org/presentationml/2006/ole">
              <p:oleObj spid="_x0000_s67586" name="公式" r:id="rId3" imgW="2666880" imgH="431640" progId="">
                <p:embed/>
              </p:oleObj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642910" y="2784469"/>
              <a:ext cx="575349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dirty="0">
                  <a:latin typeface="楷体" pitchFamily="49" charset="-122"/>
                  <a:ea typeface="楷体" pitchFamily="49" charset="-122"/>
                </a:rPr>
                <a:t>由此可得快速排序所需时间的平均值为：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2668560" y="2500306"/>
              <a:ext cx="576263" cy="28733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23850" y="188913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平均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7538" y="765175"/>
            <a:ext cx="2520950" cy="396875"/>
            <a:chOff x="4427538" y="765175"/>
            <a:chExt cx="2520950" cy="396875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划分时间为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2" name="Freeform 10"/>
          <p:cNvSpPr>
            <a:spLocks/>
          </p:cNvSpPr>
          <p:nvPr/>
        </p:nvSpPr>
        <p:spPr bwMode="auto">
          <a:xfrm>
            <a:off x="2000232" y="1181084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903520" y="1158859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471845" y="1184259"/>
            <a:ext cx="457213" cy="458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16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2" grpId="0"/>
      <p:bldP spid="676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001056" cy="19528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快速排序的最坏时间复杂度为</a:t>
            </a:r>
            <a:r>
              <a:rPr kumimoji="1"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30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，与</a:t>
            </a:r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冒泡排序相同。为什么快速排序更好？</a:t>
            </a:r>
            <a:endParaRPr lang="zh-CN" altLang="en-US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36223" y="1057275"/>
            <a:ext cx="1743390" cy="4032250"/>
            <a:chOff x="236223" y="1057275"/>
            <a:chExt cx="1743390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263210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有序区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236223" y="3360738"/>
              <a:ext cx="492443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无序区</a:t>
              </a: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-1]</a:t>
              </a:r>
            </a:p>
          </p:txBody>
        </p:sp>
      </p:grpSp>
      <p:grpSp>
        <p:nvGrpSpPr>
          <p:cNvPr id="60464" name="Group 48"/>
          <p:cNvGrpSpPr>
            <a:grpSpLocks/>
          </p:cNvGrpSpPr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>
              <a:spLocks/>
            </p:cNvSpPr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将无序区中最小记录放在</a:t>
              </a:r>
              <a:r>
                <a:rPr lang="en-US" altLang="zh-CN" sz="2000" i="1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671890" cy="3957638"/>
            <a:chOff x="2484438" y="1057275"/>
            <a:chExt cx="3671890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663885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有序区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</a:t>
              </a:r>
            </a:p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636898" y="3360738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无序区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</a:t>
              </a: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一趟排序</a:t>
              </a: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84212" y="5448300"/>
            <a:ext cx="517367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初始有序区为空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，共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趟使整个数据有序。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1991519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</a:t>
            </a:r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143272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10.3.1  </a:t>
            </a:r>
            <a:r>
              <a:rPr kumimoji="1" lang="zh-CN" altLang="en-US" sz="28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冒泡排序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0760" y="5500702"/>
            <a:ext cx="2357454" cy="769441"/>
            <a:chOff x="6000760" y="5500702"/>
            <a:chExt cx="2357454" cy="769441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2264" y="5500702"/>
              <a:ext cx="1785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有序区</a:t>
              </a:r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总是全局有序的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61" grpId="0"/>
      <p:bldP spid="604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50904" y="933060"/>
            <a:ext cx="8135938" cy="449620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BubbleSort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比较找本趟最小关键字的记录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(R[j].key&lt;R[j-1].key)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 temp=R[j];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R[j-1]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R[j]=R[j-1];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R[j-1]=temp;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 rot="291222">
            <a:off x="357158" y="33269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冒泡排序算法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692948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采用前面的冒泡排序方法对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进行排序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283845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初始关键字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=0</a:t>
              </a:r>
              <a:endParaRPr lang="zh-CN" altLang="en-US" sz="2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=1</a:t>
              </a:r>
              <a:endParaRPr lang="zh-CN" altLang="en-US" sz="20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=2</a:t>
              </a:r>
              <a:endParaRPr lang="zh-CN" altLang="en-US" sz="20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=3</a:t>
              </a:r>
              <a:endParaRPr lang="zh-CN" altLang="en-US" sz="20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2143140" cy="707886"/>
            <a:chOff x="6572264" y="2143116"/>
            <a:chExt cx="2143140" cy="707886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15206" y="214311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已经全部有序了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42976" y="5169771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一旦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某一趟比较时不出现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交换，说明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已排好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，就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可以结束本算法。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538" y="471488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如何提高效率？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5953" y="571480"/>
            <a:ext cx="8228013" cy="492709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BubbleSort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exchange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exchange=false;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比较，找出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(R[j].key&lt;R[j-1].key)   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temp=R[j];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R[j]=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R[j-1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R[j-1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exchange=true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exchange==false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return;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中途结束算法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88913"/>
            <a:ext cx="2969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改进冒泡排序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90693" y="878635"/>
            <a:ext cx="8253273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最好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的情况（关键字在记录序列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中正序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：只需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进行一趟冒泡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8775" y="2997200"/>
            <a:ext cx="849950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最坏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的情况（关键字在记录序列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中反序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趟冒泡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876800" y="1860550"/>
            <a:ext cx="2311851" cy="1022053"/>
            <a:chOff x="4876800" y="1860550"/>
            <a:chExt cx="2311851" cy="1022053"/>
          </a:xfrm>
        </p:grpSpPr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6019800" y="2420938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FF0000"/>
                  </a:solidFill>
                  <a:ea typeface="宋体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4876800" y="18605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8188" y="1844675"/>
            <a:ext cx="2311851" cy="950615"/>
            <a:chOff x="738188" y="1844675"/>
            <a:chExt cx="2311851" cy="950615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738188" y="1844675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676401" y="2333625"/>
              <a:ext cx="6655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  <a:ea typeface="宋体" pitchFamily="2" charset="-122"/>
                </a:rPr>
                <a:t>n</a:t>
              </a:r>
              <a:r>
                <a:rPr kumimoji="1" lang="en-US" altLang="zh-CN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kumimoji="1" lang="en-US" altLang="zh-CN" dirty="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1724" y="3986227"/>
            <a:ext cx="2778126" cy="1438275"/>
            <a:chOff x="901724" y="3986227"/>
            <a:chExt cx="2778126" cy="1438275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109687" y="4462477"/>
            <a:ext cx="2570163" cy="962025"/>
          </p:xfrm>
          <a:graphic>
            <a:graphicData uri="http://schemas.openxmlformats.org/presentationml/2006/ole">
              <p:oleObj spid="_x0000_s61451" name="Equation" r:id="rId3" imgW="1282680" imgH="482400" progId="">
                <p:embed/>
              </p:oleObj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168924" y="3986227"/>
            <a:ext cx="2903538" cy="1443037"/>
            <a:chOff x="5168924" y="3986227"/>
            <a:chExt cx="2903538" cy="1443037"/>
          </a:xfrm>
        </p:grpSpPr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51689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5240362" y="4462477"/>
            <a:ext cx="2832100" cy="966787"/>
          </p:xfrm>
          <a:graphic>
            <a:graphicData uri="http://schemas.openxmlformats.org/presentationml/2006/ole">
              <p:oleObj spid="_x0000_s61452" name="Equation" r:id="rId4" imgW="1409400" imgH="482400" progId="">
                <p:embed/>
              </p:oleObj>
            </a:graphicData>
          </a:graphic>
        </p:graphicFrame>
      </p:grp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68313" y="5734050"/>
            <a:ext cx="8207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所以冒泡排序最好时间复杂度为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，最坏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和平均为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6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5" grpId="0"/>
      <p:bldP spid="614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无 序 的 记 录 序 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68400" y="2813046"/>
            <a:ext cx="6248400" cy="533400"/>
            <a:chOff x="1168400" y="292258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无序子序列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无序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子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序列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2258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30600" y="2051046"/>
            <a:ext cx="1658325" cy="685800"/>
            <a:chOff x="3530600" y="2160588"/>
            <a:chExt cx="1658325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530600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rPr>
                <a:t>一次划分</a:t>
              </a:r>
              <a:endParaRPr kumimoji="1"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1802" y="3422646"/>
            <a:ext cx="2454518" cy="968382"/>
            <a:chOff x="3071802" y="3532188"/>
            <a:chExt cx="2454518" cy="968382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69683"/>
              <a:ext cx="245451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分别进行快速排序</a:t>
              </a: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趟使表的</a:t>
            </a:r>
            <a:r>
              <a:rPr kumimoji="1" lang="zh-CN" altLang="en-US" dirty="0" smtClean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 smtClean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放入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适当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位置（归位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），将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一分为二，对子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表按递归方式继续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这种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划分，</a:t>
            </a:r>
            <a:r>
              <a:rPr kumimoji="1"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直至</a:t>
            </a:r>
            <a:r>
              <a:rPr kumimoji="1" lang="zh-CN" altLang="en-US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划分的子表长</a:t>
            </a:r>
            <a:r>
              <a:rPr kumimoji="1" lang="zh-CN" altLang="en-US" dirty="0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递归出口）。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416036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3143272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10.3.2  </a:t>
            </a:r>
            <a:r>
              <a:rPr kumimoji="1" lang="zh-CN" altLang="en-US" sz="2800" dirty="0" smtClean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快速排序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回顾划分：示例</a:t>
            </a:r>
            <a:endParaRPr kumimoji="1"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tmp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i</a:t>
              </a:r>
              <a:endParaRPr lang="zh-CN" altLang="en-US" sz="2000" i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j</a:t>
              </a:r>
              <a:endParaRPr lang="zh-CN" altLang="en-US" sz="2000" i="1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j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：区间处理完毕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992" y="3351235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划分完毕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整个区间：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..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71670" y="2065351"/>
            <a:ext cx="2428892" cy="612165"/>
            <a:chOff x="500034" y="2857496"/>
            <a:chExt cx="2428892" cy="612165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左区间：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[s..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1]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14942" y="2065351"/>
            <a:ext cx="2428892" cy="612165"/>
            <a:chOff x="500034" y="2857496"/>
            <a:chExt cx="2428892" cy="612165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右区间：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+1..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  <p:bldP spid="22" grpId="0"/>
      <p:bldP spid="22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7240" y="928670"/>
            <a:ext cx="8015288" cy="53691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QuickSort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s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R[s]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至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R[t]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的元素进行快速排序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i=s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(s&lt;t)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区间内至少存在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个元素的情况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用区间的第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个记录作为基准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!=j)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两端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交替向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中间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扫描，直至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为止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R[j].key&gt;=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while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 &amp;&amp; 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].key&lt;=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R[j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QuickSort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对左区间递归排序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QuickSort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对右区间递归排序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递归出口：不需要任何操作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166189">
            <a:off x="500034" y="21335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快速排序算法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8728" y="2143116"/>
            <a:ext cx="7000924" cy="4614952"/>
            <a:chOff x="1428728" y="2143116"/>
            <a:chExt cx="7000924" cy="4614952"/>
          </a:xfrm>
          <a:scene3d>
            <a:camera prst="perspectiveRight"/>
            <a:lightRig rig="threePt" dir="t"/>
          </a:scene3d>
        </p:grpSpPr>
        <p:sp>
          <p:nvSpPr>
            <p:cNvPr id="7" name="矩形 6"/>
            <p:cNvSpPr/>
            <p:nvPr/>
          </p:nvSpPr>
          <p:spPr>
            <a:xfrm>
              <a:off x="1428728" y="2143116"/>
              <a:ext cx="7000924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63579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一次划分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6200000" flipH="1">
              <a:off x="6304373" y="5411406"/>
              <a:ext cx="1785948" cy="107155"/>
            </a:xfrm>
            <a:prstGeom prst="lin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9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900</Words>
  <Application>Microsoft PowerPoint</Application>
  <PresentationFormat>全屏显示(4:3)</PresentationFormat>
  <Paragraphs>233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443</cp:revision>
  <dcterms:created xsi:type="dcterms:W3CDTF">2004-11-02T05:48:03Z</dcterms:created>
  <dcterms:modified xsi:type="dcterms:W3CDTF">2017-05-20T07:32:42Z</dcterms:modified>
</cp:coreProperties>
</file>