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8"/>
  </p:notesMasterIdLst>
  <p:sldIdLst>
    <p:sldId id="275" r:id="rId2"/>
    <p:sldId id="276" r:id="rId3"/>
    <p:sldId id="354" r:id="rId4"/>
    <p:sldId id="277" r:id="rId5"/>
    <p:sldId id="346" r:id="rId6"/>
    <p:sldId id="320" r:id="rId7"/>
    <p:sldId id="279" r:id="rId8"/>
    <p:sldId id="347" r:id="rId9"/>
    <p:sldId id="348" r:id="rId10"/>
    <p:sldId id="349" r:id="rId11"/>
    <p:sldId id="323" r:id="rId12"/>
    <p:sldId id="324" r:id="rId13"/>
    <p:sldId id="350" r:id="rId14"/>
    <p:sldId id="281" r:id="rId15"/>
    <p:sldId id="351" r:id="rId16"/>
    <p:sldId id="355" r:id="rId17"/>
    <p:sldId id="282" r:id="rId18"/>
    <p:sldId id="283" r:id="rId19"/>
    <p:sldId id="284" r:id="rId20"/>
    <p:sldId id="285" r:id="rId21"/>
    <p:sldId id="344" r:id="rId22"/>
    <p:sldId id="325" r:id="rId23"/>
    <p:sldId id="353" r:id="rId24"/>
    <p:sldId id="352" r:id="rId25"/>
    <p:sldId id="340" r:id="rId26"/>
    <p:sldId id="341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00"/>
    <a:srgbClr val="1000E4"/>
    <a:srgbClr val="6600CC"/>
    <a:srgbClr val="FF3300"/>
    <a:srgbClr val="DDDDDD"/>
    <a:srgbClr val="01000C"/>
    <a:srgbClr val="0300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56794-FA00-436F-ACB7-1C2D99312A20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BF1E3-9540-41EF-B17B-A3E7302E09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22D-E927-406F-BDE2-9AF6A942B1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70C-595B-47E1-BA81-C08031FCA7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7AC9-E817-413F-ABC6-1459ED352C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DB0-DC42-430C-9CC0-2F9E5FA529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4BE4-28B1-4CD4-8A2D-324CD29D9C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4F4D-0BE1-4D2B-A247-6757E5C055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9B4F-9CB8-4B85-8866-49778E7C54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C09-935E-4C72-842A-F6E68EC48F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571C09B3-C01D-421E-921E-ACC39A8C3AF5}" type="slidenum">
              <a:rPr lang="en-US" altLang="zh-CN" smtClean="0"/>
              <a:pPr/>
              <a:t>‹#›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FB5-78A9-42A5-9CAF-F855316A12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CF86-8B57-4F37-AFF9-F791CAA3DF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9110-8CD9-4E28-8606-05C2F172E3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85786" y="4143380"/>
            <a:ext cx="642942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常见的选择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排序方法：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）简单选择排序（或称直接选择排序）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）堆排序</a:t>
            </a:r>
          </a:p>
        </p:txBody>
      </p:sp>
      <p:sp>
        <p:nvSpPr>
          <p:cNvPr id="3" name="Text Box 14" descr="信纸"/>
          <p:cNvSpPr txBox="1">
            <a:spLocks noChangeArrowheads="1"/>
          </p:cNvSpPr>
          <p:nvPr/>
        </p:nvSpPr>
        <p:spPr bwMode="auto">
          <a:xfrm>
            <a:off x="2714612" y="50004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214554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612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全局有序区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6380" y="2214554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5074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无序区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00496" y="2285992"/>
            <a:ext cx="2357454" cy="1357322"/>
            <a:chOff x="4000496" y="2285992"/>
            <a:chExt cx="2357454" cy="1357322"/>
          </a:xfrm>
        </p:grpSpPr>
        <p:sp>
          <p:nvSpPr>
            <p:cNvPr id="15" name="右弧形箭头 1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选出最小记录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786446" y="1357298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43438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8016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85762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8638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15074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接连接符 40"/>
          <p:cNvCxnSpPr>
            <a:stCxn id="35" idx="3"/>
            <a:endCxn id="37" idx="0"/>
          </p:cNvCxnSpPr>
          <p:nvPr/>
        </p:nvCxnSpPr>
        <p:spPr>
          <a:xfrm rot="5400000">
            <a:off x="4159066" y="2697132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5"/>
            <a:endCxn id="38" idx="0"/>
          </p:cNvCxnSpPr>
          <p:nvPr/>
        </p:nvCxnSpPr>
        <p:spPr>
          <a:xfrm rot="16200000" flipH="1">
            <a:off x="5126016" y="2768569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3"/>
            <a:endCxn id="39" idx="0"/>
          </p:cNvCxnSpPr>
          <p:nvPr/>
        </p:nvCxnSpPr>
        <p:spPr>
          <a:xfrm rot="5400000">
            <a:off x="6445082" y="2768570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3"/>
            <a:endCxn id="35" idx="7"/>
          </p:cNvCxnSpPr>
          <p:nvPr/>
        </p:nvCxnSpPr>
        <p:spPr>
          <a:xfrm rot="5400000">
            <a:off x="5320304" y="1717026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4" idx="5"/>
            <a:endCxn id="36" idx="1"/>
          </p:cNvCxnSpPr>
          <p:nvPr/>
        </p:nvCxnSpPr>
        <p:spPr>
          <a:xfrm rot="16200000" flipH="1">
            <a:off x="6427593" y="1752745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114298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n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0034" y="285728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 如何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判断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一颗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完全二叉树是否为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大根堆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119239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7686" y="21210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62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19288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57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307181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649544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从编号为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/2=3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的结点开始，逐一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判断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所有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分支结点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500562" y="4071942"/>
            <a:ext cx="3214710" cy="1269507"/>
            <a:chOff x="4500562" y="4071942"/>
            <a:chExt cx="3214710" cy="1269507"/>
          </a:xfrm>
        </p:grpSpPr>
        <p:sp>
          <p:nvSpPr>
            <p:cNvPr id="25" name="TextBox 24"/>
            <p:cNvSpPr txBox="1"/>
            <p:nvPr/>
          </p:nvSpPr>
          <p:spPr>
            <a:xfrm>
              <a:off x="4500562" y="4572008"/>
              <a:ext cx="3214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所有</a:t>
              </a:r>
              <a:r>
                <a:rPr kumimoji="1" lang="zh-CN" altLang="en-US" sz="22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分支结点满足</a:t>
              </a:r>
              <a:r>
                <a:rPr kumimoji="1" lang="zh-CN" altLang="en-US" sz="22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定义 </a:t>
              </a:r>
              <a:r>
                <a:rPr kumimoji="1" lang="zh-CN" altLang="en-US" sz="22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kumimoji="1" lang="zh-CN" altLang="en-US" sz="2200" smtClean="0">
                  <a:latin typeface="楷体" pitchFamily="49" charset="-122"/>
                  <a:ea typeface="楷体" pitchFamily="49" charset="-122"/>
                  <a:cs typeface="Times New Roman" pitchFamily="18" charset="0"/>
                  <a:sym typeface="Wingdings"/>
                </a:rPr>
                <a:t> </a:t>
              </a:r>
              <a:r>
                <a:rPr kumimoji="1" lang="zh-CN" altLang="en-US" sz="22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kumimoji="1" lang="zh-CN" altLang="en-US" sz="22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大根堆</a:t>
              </a:r>
              <a:endPara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929322" y="4071942"/>
              <a:ext cx="214314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10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11188" y="869950"/>
            <a:ext cx="8281987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堆排序的关键是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构造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堆，这里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筛选算法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建堆。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 所谓“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筛选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”指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是，对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一棵左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/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右子树均为堆的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完全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二叉树，“调整”根结点使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整个二叉树也成为一个堆。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729021" y="2514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357421" y="33528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176821" y="3276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176321" y="4840288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336909" y="4797425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2738403" y="2844800"/>
            <a:ext cx="990618" cy="538162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262421" y="2844800"/>
            <a:ext cx="1047750" cy="466724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Freeform 11"/>
          <p:cNvSpPr>
            <a:spLocks/>
          </p:cNvSpPr>
          <p:nvPr/>
        </p:nvSpPr>
        <p:spPr bwMode="auto">
          <a:xfrm>
            <a:off x="2884471" y="3708400"/>
            <a:ext cx="609600" cy="111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704"/>
              </a:cxn>
            </a:cxnLst>
            <a:rect l="0" t="0" r="r" b="b"/>
            <a:pathLst>
              <a:path w="384" h="704">
                <a:moveTo>
                  <a:pt x="0" y="0"/>
                </a:moveTo>
                <a:lnTo>
                  <a:pt x="384" y="704"/>
                </a:lnTo>
              </a:path>
            </a:pathLst>
          </a:cu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7196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57102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274871" y="4424363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堆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00621" y="4332288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楷体" pitchFamily="49" charset="-122"/>
                <a:ea typeface="楷体" pitchFamily="49" charset="-122"/>
              </a:rPr>
              <a:t>堆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95659" y="3048000"/>
            <a:ext cx="553998" cy="1371600"/>
            <a:chOff x="2857488" y="3048000"/>
            <a:chExt cx="553998" cy="1371600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>
              <a:off x="3295650" y="3048000"/>
              <a:ext cx="0" cy="137160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2857488" y="3214686"/>
              <a:ext cx="553998" cy="804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</a:rPr>
                <a:t>筛选</a:t>
              </a:r>
              <a:endParaRPr kumimoji="1" lang="zh-CN" altLang="en-US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976309" y="3214686"/>
            <a:ext cx="3024187" cy="288131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4365617" y="2928934"/>
            <a:ext cx="2087562" cy="216058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565259" y="3716338"/>
            <a:ext cx="792162" cy="1152525"/>
          </a:xfrm>
          <a:prstGeom prst="line">
            <a:avLst/>
          </a:prstGeom>
          <a:noFill/>
          <a:ln w="28575">
            <a:solidFill>
              <a:srgbClr val="1000E4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39750" y="260350"/>
            <a:ext cx="295275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、堆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排序算法设计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715140" y="3283865"/>
            <a:ext cx="1979581" cy="1008736"/>
            <a:chOff x="6715140" y="3283865"/>
            <a:chExt cx="1979581" cy="1008736"/>
          </a:xfrm>
        </p:grpSpPr>
        <p:grpSp>
          <p:nvGrpSpPr>
            <p:cNvPr id="27" name="组合 26"/>
            <p:cNvGrpSpPr/>
            <p:nvPr/>
          </p:nvGrpSpPr>
          <p:grpSpPr>
            <a:xfrm>
              <a:off x="6751621" y="3713163"/>
              <a:ext cx="1943100" cy="579438"/>
              <a:chOff x="6013450" y="3713163"/>
              <a:chExt cx="1943100" cy="579438"/>
            </a:xfrm>
          </p:grpSpPr>
          <p:sp>
            <p:nvSpPr>
              <p:cNvPr id="73746" name="AutoShape 18"/>
              <p:cNvSpPr>
                <a:spLocks noChangeArrowheads="1"/>
              </p:cNvSpPr>
              <p:nvPr/>
            </p:nvSpPr>
            <p:spPr bwMode="auto">
              <a:xfrm>
                <a:off x="6013450" y="3789363"/>
                <a:ext cx="863600" cy="431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7" name="Text Box 19"/>
              <p:cNvSpPr txBox="1">
                <a:spLocks noChangeArrowheads="1"/>
              </p:cNvSpPr>
              <p:nvPr/>
            </p:nvSpPr>
            <p:spPr bwMode="auto">
              <a:xfrm>
                <a:off x="7092950" y="3713163"/>
                <a:ext cx="863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rgbClr val="008000"/>
                    </a:solidFill>
                    <a:latin typeface="楷体" pitchFamily="49" charset="-122"/>
                    <a:ea typeface="楷体" pitchFamily="49" charset="-122"/>
                  </a:rPr>
                  <a:t>堆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715140" y="3283865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筛选</a:t>
              </a:r>
              <a:endParaRPr lang="zh-CN" altLang="en-US" sz="2200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2" grpId="0" animBg="1"/>
      <p:bldP spid="73733" grpId="0" animBg="1"/>
      <p:bldP spid="73734" grpId="0" animBg="1"/>
      <p:bldP spid="73735" grpId="0" animBg="1"/>
      <p:bldP spid="73736" grpId="0" animBg="1"/>
      <p:bldP spid="73737" grpId="0" animBg="1"/>
      <p:bldP spid="73739" grpId="0" animBg="1"/>
      <p:bldP spid="73740" grpId="0" animBg="1"/>
      <p:bldP spid="73741" grpId="0" animBg="1"/>
      <p:bldP spid="73742" grpId="0"/>
      <p:bldP spid="73743" grpId="0"/>
      <p:bldP spid="73748" grpId="0" animBg="1"/>
      <p:bldP spid="73749" grpId="0" animBg="1"/>
      <p:bldP spid="737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992873" y="571480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49865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064443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6404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9280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421501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>
            <a:stCxn id="49" idx="3"/>
            <a:endCxn id="51" idx="0"/>
          </p:cNvCxnSpPr>
          <p:nvPr/>
        </p:nvCxnSpPr>
        <p:spPr>
          <a:xfrm rot="5400000">
            <a:off x="2365493" y="1911314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9" idx="5"/>
            <a:endCxn id="52" idx="0"/>
          </p:cNvCxnSpPr>
          <p:nvPr/>
        </p:nvCxnSpPr>
        <p:spPr>
          <a:xfrm rot="16200000" flipH="1">
            <a:off x="3332443" y="1982751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0" idx="3"/>
            <a:endCxn id="53" idx="0"/>
          </p:cNvCxnSpPr>
          <p:nvPr/>
        </p:nvCxnSpPr>
        <p:spPr>
          <a:xfrm rot="5400000">
            <a:off x="4651509" y="1982752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49" idx="7"/>
          </p:cNvCxnSpPr>
          <p:nvPr/>
        </p:nvCxnSpPr>
        <p:spPr>
          <a:xfrm rot="5400000">
            <a:off x="3526731" y="931208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5"/>
            <a:endCxn id="50" idx="1"/>
          </p:cNvCxnSpPr>
          <p:nvPr/>
        </p:nvCxnSpPr>
        <p:spPr>
          <a:xfrm rot="16200000" flipH="1">
            <a:off x="4634020" y="966927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42976" y="1345985"/>
            <a:ext cx="3143272" cy="1928826"/>
            <a:chOff x="1142976" y="1323960"/>
            <a:chExt cx="3143272" cy="1928826"/>
          </a:xfrm>
        </p:grpSpPr>
        <p:sp>
          <p:nvSpPr>
            <p:cNvPr id="76" name="矩形 75"/>
            <p:cNvSpPr/>
            <p:nvPr/>
          </p:nvSpPr>
          <p:spPr>
            <a:xfrm>
              <a:off x="1928794" y="1323960"/>
              <a:ext cx="235745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42976" y="1763901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是一个堆</a:t>
              </a:r>
              <a:endParaRPr lang="zh-CN" altLang="en-US" sz="2000" dirty="0"/>
            </a:p>
          </p:txBody>
        </p:sp>
        <p:cxnSp>
          <p:nvCxnSpPr>
            <p:cNvPr id="70" name="直接连接符 69"/>
            <p:cNvCxnSpPr>
              <a:stCxn id="67" idx="3"/>
            </p:cNvCxnSpPr>
            <p:nvPr/>
          </p:nvCxnSpPr>
          <p:spPr>
            <a:xfrm flipV="1">
              <a:off x="1635419" y="2472724"/>
              <a:ext cx="285752" cy="555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354825" y="1357298"/>
            <a:ext cx="2702259" cy="1928826"/>
            <a:chOff x="4354825" y="1335273"/>
            <a:chExt cx="2702259" cy="1928826"/>
          </a:xfrm>
        </p:grpSpPr>
        <p:sp>
          <p:nvSpPr>
            <p:cNvPr id="66" name="矩形 65"/>
            <p:cNvSpPr/>
            <p:nvPr/>
          </p:nvSpPr>
          <p:spPr>
            <a:xfrm>
              <a:off x="4354825" y="1335273"/>
              <a:ext cx="2071702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64641" y="1549587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是一个堆</a:t>
              </a:r>
              <a:endParaRPr lang="zh-CN" altLang="en-US" sz="2000" dirty="0"/>
            </a:p>
          </p:txBody>
        </p:sp>
        <p:cxnSp>
          <p:nvCxnSpPr>
            <p:cNvPr id="72" name="直接连接符 71"/>
            <p:cNvCxnSpPr>
              <a:stCxn id="66" idx="3"/>
              <a:endCxn id="68" idx="1"/>
            </p:cNvCxnSpPr>
            <p:nvPr/>
          </p:nvCxnSpPr>
          <p:spPr>
            <a:xfrm flipV="1">
              <a:off x="6426527" y="2263967"/>
              <a:ext cx="138114" cy="3571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28596" y="2857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筛选：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不是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堆 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堆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6314" y="50004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根开始筛选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14744" y="3395963"/>
            <a:ext cx="1214446" cy="961731"/>
            <a:chOff x="3786183" y="3500438"/>
            <a:chExt cx="890594" cy="961731"/>
          </a:xfrm>
        </p:grpSpPr>
        <p:sp>
          <p:nvSpPr>
            <p:cNvPr id="80" name="下箭头 79"/>
            <p:cNvSpPr/>
            <p:nvPr/>
          </p:nvSpPr>
          <p:spPr>
            <a:xfrm>
              <a:off x="4071934" y="3500438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86183" y="4000504"/>
              <a:ext cx="890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大根堆</a:t>
              </a:r>
              <a:endParaRPr lang="zh-CN" altLang="en-US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643306" y="1714488"/>
            <a:ext cx="128588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780430" y="2786058"/>
            <a:ext cx="7200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4714884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仅仅处理从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根结点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某个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叶子结点路径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上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的结点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完全二叉树高度为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log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(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+1)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所有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筛选的时间复杂度为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O(log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00010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tmp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785918" y="1357298"/>
            <a:ext cx="1071570" cy="21431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51" idx="1"/>
          </p:cNvCxnSpPr>
          <p:nvPr/>
        </p:nvCxnSpPr>
        <p:spPr>
          <a:xfrm rot="16200000" flipH="1">
            <a:off x="1369174" y="1774046"/>
            <a:ext cx="1073363" cy="525622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2.59259E-6 C -0.01163 -0.00648 -0.02309 -0.01296 -0.04444 -0.01482 C -0.06579 -0.01667 -0.08281 -0.02246 -0.12777 -0.01111 C -0.17274 0.00023 -0.2434 0.02685 -0.31388 0.0537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0.00347 C 0.00382 0.00115 0.00417 -0.00116 0.00348 -0.01135 C 0.00278 -0.02153 -0.00225 -0.04537 -0.00069 -0.05764 C 0.00087 -0.06991 -0.00816 -0.07454 0.0132 -0.08542 C 0.03455 -0.0963 0.10382 -0.11482 0.12778 -0.12269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4.07407E-6 C 0.00104 -0.02292 0.00052 -0.04561 0.00173 -0.06297 C 0.00295 -0.08033 -0.00521 -0.0882 0.00868 -0.10371 C 0.02257 -0.11922 0.06962 -0.14561 0.08559 -0.15649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0.06527 C -0.32812 0.07916 -0.3118 0.13055 -0.30486 0.14884 C -0.29791 0.16713 -0.30538 0.1537 -0.29097 0.17476 C -0.27656 0.19583 -0.23385 0.25393 -0.21875 0.27476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1" grpId="0" animBg="1"/>
      <p:bldP spid="79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24194" y="1857364"/>
            <a:ext cx="792162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32031" y="2578089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2*low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944919" y="2576502"/>
            <a:ext cx="1150937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2*low+1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2990831" y="2289164"/>
            <a:ext cx="304800" cy="28257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178"/>
              </a:cxn>
            </a:cxnLst>
            <a:rect l="0" t="0" r="r" b="b"/>
            <a:pathLst>
              <a:path w="192" h="178">
                <a:moveTo>
                  <a:pt x="192" y="0"/>
                </a:moveTo>
                <a:lnTo>
                  <a:pt x="0" y="178"/>
                </a:lnTo>
              </a:path>
            </a:pathLst>
          </a:cu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944919" y="2289164"/>
            <a:ext cx="26511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10"/>
              </a:cxn>
            </a:cxnLst>
            <a:rect l="0" t="0" r="r" b="b"/>
            <a:pathLst>
              <a:path w="167" h="210">
                <a:moveTo>
                  <a:pt x="0" y="0"/>
                </a:moveTo>
                <a:lnTo>
                  <a:pt x="167" y="21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6616" y="3368664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863831" y="3946514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28794" y="4063989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936856" y="3754427"/>
            <a:ext cx="142875" cy="215900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42910" y="214290"/>
            <a:ext cx="16763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筛选算法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2439969" y="3119427"/>
            <a:ext cx="144462" cy="2159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2910" y="785794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sift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err="1" smtClean="0"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low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int high)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i="1" smtClean="0">
                <a:solidFill>
                  <a:srgbClr val="FF00FF"/>
                </a:solidFill>
              </a:rPr>
              <a:t>R</a:t>
            </a:r>
            <a:r>
              <a:rPr lang="en-US" altLang="zh-CN" smtClean="0">
                <a:solidFill>
                  <a:srgbClr val="FF00FF"/>
                </a:solidFill>
              </a:rPr>
              <a:t>[low . . high]</a:t>
            </a:r>
            <a:endParaRPr lang="zh-CN" altLang="en-US" smtClean="0">
              <a:solidFill>
                <a:srgbClr val="FF00FF"/>
              </a:solidFill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5643570" y="2000240"/>
            <a:ext cx="214314" cy="2500330"/>
          </a:xfrm>
          <a:prstGeom prst="rightBrac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29322" y="300037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/>
              <a:t>R</a:t>
            </a:r>
            <a:r>
              <a:rPr lang="en-US" altLang="zh-CN" sz="2000" dirty="0" smtClean="0"/>
              <a:t>[low..high]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43372" y="15208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根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rot="10800000" flipV="1">
            <a:off x="3786182" y="1720866"/>
            <a:ext cx="357190" cy="157135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364" y="478632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最后结点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2" name="直接箭头连接符 21"/>
          <p:cNvCxnSpPr>
            <a:stCxn id="20" idx="0"/>
            <a:endCxn id="30730" idx="5"/>
          </p:cNvCxnSpPr>
          <p:nvPr/>
        </p:nvCxnSpPr>
        <p:spPr>
          <a:xfrm rot="16200000" flipV="1">
            <a:off x="3470578" y="4506436"/>
            <a:ext cx="349292" cy="210479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14352" y="642918"/>
            <a:ext cx="7486672" cy="547842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sift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low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high)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调整堆的算法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i=low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j=2*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的左孩子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j&lt;=high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(j&lt;high &amp;&amp; R[j].key&lt;R[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].key) j++;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&lt;R[j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双亲小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双亲结点位置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值，以便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继续向下筛选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j=2*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else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break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        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双亲大：不再调整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52478" y="188913"/>
            <a:ext cx="32480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筛选或调整算法：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849954" y="2285992"/>
            <a:ext cx="3294078" cy="707886"/>
            <a:chOff x="5643570" y="2435362"/>
            <a:chExt cx="3294078" cy="707886"/>
          </a:xfrm>
          <a:scene3d>
            <a:camera prst="perspectiveAbove"/>
            <a:lightRig rig="threePt" dir="t"/>
          </a:scene3d>
        </p:grpSpPr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7858148" y="2435362"/>
              <a:ext cx="10795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指向大孩子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endCxn id="30731" idx="1"/>
            </p:cNvCxnSpPr>
            <p:nvPr/>
          </p:nvCxnSpPr>
          <p:spPr>
            <a:xfrm>
              <a:off x="5643570" y="2786058"/>
              <a:ext cx="2214578" cy="324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一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颗完全二叉树  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  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初始堆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0364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1454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330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2515992" y="3949979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3482942" y="4021416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4802008" y="40214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3677230" y="2969873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4784519" y="3005592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9058" y="24452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12" y="337393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9256" y="318164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49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2066" y="432465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785794"/>
            <a:ext cx="442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例如，序列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：（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=6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571612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从编号为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/2=3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的结点开始，逐一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筛选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929058" y="5324789"/>
            <a:ext cx="357190" cy="50006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14546" y="5967731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初始堆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71802" y="1500174"/>
            <a:ext cx="4643470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(i=n/2;i&gt;=1;i--)      //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循环建立初始堆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sift(R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137884" y="2569485"/>
            <a:ext cx="2077322" cy="430887"/>
            <a:chOff x="5852264" y="2140857"/>
            <a:chExt cx="2077322" cy="430887"/>
          </a:xfrm>
        </p:grpSpPr>
        <p:cxnSp>
          <p:nvCxnSpPr>
            <p:cNvPr id="33" name="直接箭头连接符 32"/>
            <p:cNvCxnSpPr/>
            <p:nvPr/>
          </p:nvCxnSpPr>
          <p:spPr>
            <a:xfrm rot="10800000" flipV="1">
              <a:off x="5852264" y="2357430"/>
              <a:ext cx="720000" cy="0"/>
            </a:xfrm>
            <a:prstGeom prst="straightConnector1">
              <a:avLst/>
            </a:prstGeom>
            <a:ln w="28575">
              <a:solidFill>
                <a:srgbClr val="1000E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2264" y="2140857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最大记录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72198" y="3214686"/>
            <a:ext cx="1928826" cy="3647152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筛选步骤：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sift(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sift(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sift(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14546" y="107154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1538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6116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572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1448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74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587166" y="2411380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1554116" y="24828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2873182" y="2482818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1748404" y="1431274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2855693" y="1466993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0232" y="906645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83533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164305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67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40" y="278605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158" y="21429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 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最大记录归位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57224" y="3714752"/>
            <a:ext cx="2643206" cy="1238730"/>
            <a:chOff x="857224" y="3714752"/>
            <a:chExt cx="2643206" cy="1238730"/>
          </a:xfrm>
        </p:grpSpPr>
        <p:sp>
          <p:nvSpPr>
            <p:cNvPr id="27" name="TextBox 26"/>
            <p:cNvSpPr txBox="1"/>
            <p:nvPr/>
          </p:nvSpPr>
          <p:spPr>
            <a:xfrm>
              <a:off x="857224" y="4214818"/>
              <a:ext cx="2643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  <a:endPara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  <a:p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最大记录</a:t>
              </a:r>
              <a:r>
                <a:rPr lang="en-US" altLang="zh-CN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归位</a:t>
              </a:r>
              <a:endPara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2143108" y="371475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714612" y="714356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/>
              <a:t>R</a:t>
            </a:r>
            <a:r>
              <a:rPr lang="en-US" altLang="zh-CN" sz="2200" smtClean="0"/>
              <a:t>[1]</a:t>
            </a:r>
            <a:endParaRPr lang="zh-CN" altLang="en-US" sz="2200"/>
          </a:p>
        </p:txBody>
      </p:sp>
      <p:sp>
        <p:nvSpPr>
          <p:cNvPr id="58" name="TextBox 57"/>
          <p:cNvSpPr txBox="1"/>
          <p:nvPr/>
        </p:nvSpPr>
        <p:spPr>
          <a:xfrm>
            <a:off x="3000364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/>
              <a:t>R</a:t>
            </a:r>
            <a:r>
              <a:rPr lang="en-US" altLang="zh-CN" sz="2200" smtClean="0"/>
              <a:t>[</a:t>
            </a:r>
            <a:r>
              <a:rPr lang="en-US" altLang="zh-CN" sz="2200" i="1" smtClean="0"/>
              <a:t>i</a:t>
            </a:r>
            <a:r>
              <a:rPr lang="en-US" altLang="zh-CN" sz="2200" smtClean="0"/>
              <a:t>]</a:t>
            </a:r>
            <a:endParaRPr lang="zh-CN" altLang="en-US" sz="2200"/>
          </a:p>
        </p:txBody>
      </p:sp>
      <p:grpSp>
        <p:nvGrpSpPr>
          <p:cNvPr id="60" name="组合 59"/>
          <p:cNvGrpSpPr/>
          <p:nvPr/>
        </p:nvGrpSpPr>
        <p:grpSpPr>
          <a:xfrm>
            <a:off x="4500562" y="783535"/>
            <a:ext cx="4500594" cy="3931349"/>
            <a:chOff x="4500562" y="783535"/>
            <a:chExt cx="4500594" cy="3931349"/>
          </a:xfrm>
        </p:grpSpPr>
        <p:sp>
          <p:nvSpPr>
            <p:cNvPr id="29" name="右箭头 28"/>
            <p:cNvSpPr/>
            <p:nvPr/>
          </p:nvSpPr>
          <p:spPr>
            <a:xfrm>
              <a:off x="4500562" y="2214554"/>
              <a:ext cx="642942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29322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14350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57226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3" idx="0"/>
            </p:cNvCxnSpPr>
            <p:nvPr/>
          </p:nvCxnSpPr>
          <p:spPr>
            <a:xfrm rot="5400000">
              <a:off x="5444950" y="2433405"/>
              <a:ext cx="644737" cy="533247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  <a:endCxn id="34" idx="0"/>
            </p:cNvCxnSpPr>
            <p:nvPr/>
          </p:nvCxnSpPr>
          <p:spPr>
            <a:xfrm rot="16200000" flipH="1">
              <a:off x="6411900" y="2504842"/>
              <a:ext cx="644737" cy="390371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3"/>
              <a:endCxn id="31" idx="7"/>
            </p:cNvCxnSpPr>
            <p:nvPr/>
          </p:nvCxnSpPr>
          <p:spPr>
            <a:xfrm rot="5400000">
              <a:off x="6606188" y="1453299"/>
              <a:ext cx="503656" cy="637866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0" idx="5"/>
              <a:endCxn id="32" idx="1"/>
            </p:cNvCxnSpPr>
            <p:nvPr/>
          </p:nvCxnSpPr>
          <p:spPr>
            <a:xfrm rot="16200000" flipH="1">
              <a:off x="7713477" y="1489018"/>
              <a:ext cx="503656" cy="566428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58016" y="92867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3570" y="185736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4350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8214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945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2396" y="783535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R</a:t>
              </a:r>
              <a:r>
                <a:rPr lang="en-US" altLang="zh-CN" sz="2200" smtClean="0"/>
                <a:t>[1]</a:t>
              </a:r>
              <a:endParaRPr lang="zh-CN" altLang="en-US" sz="22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0892" y="3429000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R</a:t>
              </a:r>
              <a:r>
                <a:rPr lang="en-US" altLang="zh-CN" sz="2200" smtClean="0"/>
                <a:t>[</a:t>
              </a:r>
              <a:r>
                <a:rPr lang="en-US" altLang="zh-CN" sz="2200" i="1" smtClean="0"/>
                <a:t>i</a:t>
              </a:r>
              <a:r>
                <a:rPr lang="en-US" altLang="zh-CN" sz="2200" smtClean="0">
                  <a:latin typeface="+mj-ea"/>
                  <a:ea typeface="+mj-ea"/>
                </a:rPr>
                <a:t>-</a:t>
              </a:r>
              <a:r>
                <a:rPr lang="en-US" altLang="zh-CN" sz="2200" smtClean="0"/>
                <a:t>1]</a:t>
              </a:r>
              <a:endParaRPr lang="zh-CN" altLang="en-US" sz="22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72066" y="4283997"/>
              <a:ext cx="39290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再对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[1..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1]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的记录进行筛选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0087 0.01065 -0.00156 0.0213 0 0.0463 C 0.00156 0.0713 0.00122 0.11088 0.00972 0.15 C 0.01823 0.18912 0.04219 0.25417 0.05069 0.28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0.00521 -0.00092 0.01042 -0.00162 0.00973 -0.02407 C 0.00903 -0.04653 0.00539 -0.09236 -0.00416 -0.13518 C -0.01371 -0.17801 -0.03854 -0.25092 -0.04757 -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-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 rot="213352">
            <a:off x="461994" y="144463"/>
            <a:ext cx="253837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堆排序算法：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71472" y="928670"/>
            <a:ext cx="7858180" cy="467820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HeapSort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=n/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2;i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-)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循环建立初始堆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sift(R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&gt;=2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n-1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循环，完成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推排序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temp=R[1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     </a:t>
            </a:r>
            <a:r>
              <a:rPr kumimoji="1"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//R[1]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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R[i]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R[1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R[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sift(R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筛选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R[1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结点，得到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b="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610600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10-6】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设待排序的表有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记录，其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关键字分别为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。说明采用堆排序方法进行排序的过程。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857356" y="1571612"/>
            <a:ext cx="42497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排序序列：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1858943" y="3324212"/>
            <a:ext cx="3816350" cy="2305050"/>
            <a:chOff x="1338" y="2386"/>
            <a:chExt cx="2404" cy="1452"/>
          </a:xfrm>
        </p:grpSpPr>
        <p:sp>
          <p:nvSpPr>
            <p:cNvPr id="91139" name="Oval 3"/>
            <p:cNvSpPr>
              <a:spLocks noChangeAspect="1" noChangeArrowheads="1"/>
            </p:cNvSpPr>
            <p:nvPr/>
          </p:nvSpPr>
          <p:spPr bwMode="auto">
            <a:xfrm>
              <a:off x="2018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91140" name="Oval 4"/>
            <p:cNvSpPr>
              <a:spLocks noChangeAspect="1" noChangeArrowheads="1"/>
            </p:cNvSpPr>
            <p:nvPr/>
          </p:nvSpPr>
          <p:spPr bwMode="auto">
            <a:xfrm>
              <a:off x="1610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91141" name="Oval 5"/>
            <p:cNvSpPr>
              <a:spLocks noChangeAspect="1" noChangeArrowheads="1"/>
            </p:cNvSpPr>
            <p:nvPr/>
          </p:nvSpPr>
          <p:spPr bwMode="auto">
            <a:xfrm>
              <a:off x="2199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1142" name="Oval 6"/>
            <p:cNvSpPr>
              <a:spLocks noChangeAspect="1" noChangeArrowheads="1"/>
            </p:cNvSpPr>
            <p:nvPr/>
          </p:nvSpPr>
          <p:spPr bwMode="auto">
            <a:xfrm>
              <a:off x="1338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1143" name="Oval 7"/>
            <p:cNvSpPr>
              <a:spLocks noChangeAspect="1" noChangeArrowheads="1"/>
            </p:cNvSpPr>
            <p:nvPr/>
          </p:nvSpPr>
          <p:spPr bwMode="auto">
            <a:xfrm>
              <a:off x="1836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1144" name="Oval 8"/>
            <p:cNvSpPr>
              <a:spLocks noChangeAspect="1" noChangeArrowheads="1"/>
            </p:cNvSpPr>
            <p:nvPr/>
          </p:nvSpPr>
          <p:spPr bwMode="auto">
            <a:xfrm>
              <a:off x="2493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1145" name="Oval 9"/>
            <p:cNvSpPr>
              <a:spLocks noChangeAspect="1" noChangeArrowheads="1"/>
            </p:cNvSpPr>
            <p:nvPr/>
          </p:nvSpPr>
          <p:spPr bwMode="auto">
            <a:xfrm>
              <a:off x="2971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1519" y="3339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1837" y="3339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8" name="Freeform 12"/>
            <p:cNvSpPr>
              <a:spLocks/>
            </p:cNvSpPr>
            <p:nvPr/>
          </p:nvSpPr>
          <p:spPr bwMode="auto">
            <a:xfrm>
              <a:off x="2384" y="3356"/>
              <a:ext cx="164" cy="21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212"/>
                </a:cxn>
              </a:cxnLst>
              <a:rect l="0" t="0" r="r" b="b"/>
              <a:pathLst>
                <a:path w="164" h="212">
                  <a:moveTo>
                    <a:pt x="164" y="0"/>
                  </a:moveTo>
                  <a:lnTo>
                    <a:pt x="0" y="2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9" name="Oval 13"/>
            <p:cNvSpPr>
              <a:spLocks noChangeAspect="1" noChangeArrowheads="1"/>
            </p:cNvSpPr>
            <p:nvPr/>
          </p:nvSpPr>
          <p:spPr bwMode="auto">
            <a:xfrm>
              <a:off x="3469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1150" name="Oval 14"/>
            <p:cNvSpPr>
              <a:spLocks noChangeAspect="1" noChangeArrowheads="1"/>
            </p:cNvSpPr>
            <p:nvPr/>
          </p:nvSpPr>
          <p:spPr bwMode="auto">
            <a:xfrm>
              <a:off x="3225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1151" name="Oval 15"/>
            <p:cNvSpPr>
              <a:spLocks noChangeAspect="1" noChangeArrowheads="1"/>
            </p:cNvSpPr>
            <p:nvPr/>
          </p:nvSpPr>
          <p:spPr bwMode="auto">
            <a:xfrm>
              <a:off x="2607" y="238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1152" name="Freeform 16"/>
            <p:cNvSpPr>
              <a:spLocks/>
            </p:cNvSpPr>
            <p:nvPr/>
          </p:nvSpPr>
          <p:spPr bwMode="auto">
            <a:xfrm>
              <a:off x="1808" y="2908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3" name="Freeform 17"/>
            <p:cNvSpPr>
              <a:spLocks/>
            </p:cNvSpPr>
            <p:nvPr/>
          </p:nvSpPr>
          <p:spPr bwMode="auto">
            <a:xfrm>
              <a:off x="2268" y="2924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4" name="Freeform 18"/>
            <p:cNvSpPr>
              <a:spLocks/>
            </p:cNvSpPr>
            <p:nvPr/>
          </p:nvSpPr>
          <p:spPr bwMode="auto">
            <a:xfrm>
              <a:off x="3149" y="2924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5" name="Freeform 19"/>
            <p:cNvSpPr>
              <a:spLocks/>
            </p:cNvSpPr>
            <p:nvPr/>
          </p:nvSpPr>
          <p:spPr bwMode="auto">
            <a:xfrm>
              <a:off x="3456" y="2936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6" name="Freeform 20"/>
            <p:cNvSpPr>
              <a:spLocks/>
            </p:cNvSpPr>
            <p:nvPr/>
          </p:nvSpPr>
          <p:spPr bwMode="auto">
            <a:xfrm>
              <a:off x="2276" y="2568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7" name="Freeform 21"/>
            <p:cNvSpPr>
              <a:spLocks/>
            </p:cNvSpPr>
            <p:nvPr/>
          </p:nvSpPr>
          <p:spPr bwMode="auto">
            <a:xfrm>
              <a:off x="2880" y="2561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1162" name="Group 26"/>
          <p:cNvGrpSpPr>
            <a:grpSpLocks/>
          </p:cNvGrpSpPr>
          <p:nvPr/>
        </p:nvGrpSpPr>
        <p:grpSpPr bwMode="auto">
          <a:xfrm>
            <a:off x="4019531" y="2244712"/>
            <a:ext cx="3959225" cy="935038"/>
            <a:chOff x="2699" y="1706"/>
            <a:chExt cx="2494" cy="589"/>
          </a:xfrm>
        </p:grpSpPr>
        <p:sp>
          <p:nvSpPr>
            <p:cNvPr id="91158" name="AutoShape 22"/>
            <p:cNvSpPr>
              <a:spLocks noChangeArrowheads="1"/>
            </p:cNvSpPr>
            <p:nvPr/>
          </p:nvSpPr>
          <p:spPr bwMode="auto">
            <a:xfrm>
              <a:off x="2699" y="1706"/>
              <a:ext cx="181" cy="589"/>
            </a:xfrm>
            <a:prstGeom prst="downArrow">
              <a:avLst>
                <a:gd name="adj1" fmla="val 50000"/>
                <a:gd name="adj2" fmla="val 8135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2268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看成是一棵完全二叉树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18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17170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3257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调整成初始大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堆：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796" name="Oval 1028"/>
          <p:cNvSpPr>
            <a:spLocks noChangeAspect="1" noChangeArrowheads="1"/>
          </p:cNvSpPr>
          <p:nvPr/>
        </p:nvSpPr>
        <p:spPr bwMode="auto">
          <a:xfrm>
            <a:off x="3203575" y="15763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3797" name="Oval 1029"/>
          <p:cNvSpPr>
            <a:spLocks noChangeAspect="1" noChangeArrowheads="1"/>
          </p:cNvSpPr>
          <p:nvPr/>
        </p:nvSpPr>
        <p:spPr bwMode="auto">
          <a:xfrm>
            <a:off x="2555875" y="22240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3798" name="Oval 1030"/>
          <p:cNvSpPr>
            <a:spLocks noChangeAspect="1" noChangeArrowheads="1"/>
          </p:cNvSpPr>
          <p:nvPr/>
        </p:nvSpPr>
        <p:spPr bwMode="auto">
          <a:xfrm>
            <a:off x="3490913" y="294479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3799" name="Oval 1031"/>
          <p:cNvSpPr>
            <a:spLocks noChangeAspect="1" noChangeArrowheads="1"/>
          </p:cNvSpPr>
          <p:nvPr/>
        </p:nvSpPr>
        <p:spPr bwMode="auto">
          <a:xfrm>
            <a:off x="2124075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3800" name="Oval 1032"/>
          <p:cNvSpPr>
            <a:spLocks noChangeAspect="1" noChangeArrowheads="1"/>
          </p:cNvSpPr>
          <p:nvPr/>
        </p:nvSpPr>
        <p:spPr bwMode="auto">
          <a:xfrm>
            <a:off x="2914650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3801" name="Oval 1033"/>
          <p:cNvSpPr>
            <a:spLocks noChangeAspect="1" noChangeArrowheads="1"/>
          </p:cNvSpPr>
          <p:nvPr/>
        </p:nvSpPr>
        <p:spPr bwMode="auto">
          <a:xfrm>
            <a:off x="39576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3802" name="Oval 1034"/>
          <p:cNvSpPr>
            <a:spLocks noChangeAspect="1" noChangeArrowheads="1"/>
          </p:cNvSpPr>
          <p:nvPr/>
        </p:nvSpPr>
        <p:spPr bwMode="auto">
          <a:xfrm>
            <a:off x="4716463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2411413" y="2584434"/>
            <a:ext cx="217487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>
            <a:off x="2916238" y="2584434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Freeform 1037"/>
          <p:cNvSpPr>
            <a:spLocks/>
          </p:cNvSpPr>
          <p:nvPr/>
        </p:nvSpPr>
        <p:spPr bwMode="auto">
          <a:xfrm>
            <a:off x="3784600" y="2611421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Oval 1038"/>
          <p:cNvSpPr>
            <a:spLocks noChangeAspect="1" noChangeArrowheads="1"/>
          </p:cNvSpPr>
          <p:nvPr/>
        </p:nvSpPr>
        <p:spPr bwMode="auto">
          <a:xfrm>
            <a:off x="55070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807" name="Oval 1039"/>
          <p:cNvSpPr>
            <a:spLocks noChangeAspect="1" noChangeArrowheads="1"/>
          </p:cNvSpPr>
          <p:nvPr/>
        </p:nvSpPr>
        <p:spPr bwMode="auto">
          <a:xfrm>
            <a:off x="5119688" y="15763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3808" name="Oval 1040"/>
          <p:cNvSpPr>
            <a:spLocks noChangeAspect="1" noChangeArrowheads="1"/>
          </p:cNvSpPr>
          <p:nvPr/>
        </p:nvSpPr>
        <p:spPr bwMode="auto">
          <a:xfrm>
            <a:off x="4138613" y="107154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3809" name="Freeform 1041"/>
          <p:cNvSpPr>
            <a:spLocks/>
          </p:cNvSpPr>
          <p:nvPr/>
        </p:nvSpPr>
        <p:spPr bwMode="auto">
          <a:xfrm>
            <a:off x="2870200" y="1900221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Freeform 1042"/>
          <p:cNvSpPr>
            <a:spLocks/>
          </p:cNvSpPr>
          <p:nvPr/>
        </p:nvSpPr>
        <p:spPr bwMode="auto">
          <a:xfrm>
            <a:off x="3600450" y="1925621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1" name="Freeform 1043"/>
          <p:cNvSpPr>
            <a:spLocks/>
          </p:cNvSpPr>
          <p:nvPr/>
        </p:nvSpPr>
        <p:spPr bwMode="auto">
          <a:xfrm>
            <a:off x="4999038" y="1925621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2" name="Freeform 1044"/>
          <p:cNvSpPr>
            <a:spLocks/>
          </p:cNvSpPr>
          <p:nvPr/>
        </p:nvSpPr>
        <p:spPr bwMode="auto">
          <a:xfrm>
            <a:off x="5486400" y="1944671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Freeform 1045"/>
          <p:cNvSpPr>
            <a:spLocks/>
          </p:cNvSpPr>
          <p:nvPr/>
        </p:nvSpPr>
        <p:spPr bwMode="auto">
          <a:xfrm>
            <a:off x="3613150" y="1360471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Freeform 1046"/>
          <p:cNvSpPr>
            <a:spLocks/>
          </p:cNvSpPr>
          <p:nvPr/>
        </p:nvSpPr>
        <p:spPr bwMode="auto">
          <a:xfrm>
            <a:off x="4572000" y="1349359"/>
            <a:ext cx="596900" cy="303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3817" name="Group 1049"/>
          <p:cNvGrpSpPr>
            <a:grpSpLocks/>
          </p:cNvGrpSpPr>
          <p:nvPr/>
        </p:nvGrpSpPr>
        <p:grpSpPr bwMode="auto">
          <a:xfrm>
            <a:off x="2268538" y="3808398"/>
            <a:ext cx="4319587" cy="1181101"/>
            <a:chOff x="1429" y="2750"/>
            <a:chExt cx="2721" cy="744"/>
          </a:xfrm>
        </p:grpSpPr>
        <p:sp>
          <p:nvSpPr>
            <p:cNvPr id="33815" name="Text Box 1047"/>
            <p:cNvSpPr txBox="1">
              <a:spLocks noChangeArrowheads="1"/>
            </p:cNvSpPr>
            <p:nvPr/>
          </p:nvSpPr>
          <p:spPr bwMode="auto">
            <a:xfrm>
              <a:off x="1429" y="2750"/>
              <a:ext cx="272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调整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完毕，成为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一个大根堆</a:t>
              </a:r>
            </a:p>
          </p:txBody>
        </p:sp>
        <p:sp>
          <p:nvSpPr>
            <p:cNvPr id="33816" name="Text Box 1048"/>
            <p:cNvSpPr txBox="1">
              <a:spLocks noChangeArrowheads="1"/>
            </p:cNvSpPr>
            <p:nvPr/>
          </p:nvSpPr>
          <p:spPr bwMode="auto">
            <a:xfrm>
              <a:off x="1519" y="3203"/>
              <a:ext cx="2540" cy="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9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  8  7  6  5  1  3  2  4  0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19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C -0.0085 0.01736 -0.04027 0.08217 -0.05086 0.1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0224 -0.01736 0.04497 -0.03449 0.05278 -0.05185 C 0.06059 -0.06921 0.05382 -0.08657 0.04723 -0.1037 " pathEditMode="relative" ptsTypes="aaA">
                                      <p:cBhvr>
                                        <p:cTn id="14" dur="2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9 0.02454 -0.01458 0.04907 -0.02639 0.06482 C -0.03819 0.08056 -0.05451 0.0875 -0.07083 0.09445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-0.00017 -0.01621 -0.00017 -0.03241 0.00278 -0.04445 C 0.00573 -0.05648 0.00678 -0.06412 0.01806 -0.07223 C 0.02935 -0.08033 0.05955 -0.08843 0.07049 -0.092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-0.0104 C 0.07153 -0.04304 0.07275 -0.07545 0.08994 -0.08818 C 0.10712 -0.10091 0.14011 -0.09373 0.17327 -0.08633 " pathEditMode="fixed" rAng="0" ptsTypes="aaA">
                                      <p:cBhvr>
                                        <p:cTn id="42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8127 C -0.00174 0.09423 -0.00365 0.10581 -0.02084 0.11831 C -0.03803 0.13081 -0.08559 0.14886 -0.10261 0.15673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6 0.07824 C -0.13768 0.08056 -0.15973 0.0831 -0.16962 0.09861 C -0.17952 0.11412 -0.17744 0.14236 -0.17518 0.1708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04 0.16507 C -0.08351 0.15697 -0.08698 0.1491 -0.08559 0.13822 C -0.0842 0.12734 -0.08577 0.10859 -0.0717 0.09933 C -0.05764 0.09007 -0.02934 0.08637 -0.00087 0.08266 " pathEditMode="fixed" rAng="0" ptsTypes="aaaA">
                                      <p:cBhvr>
                                        <p:cTn id="54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6" grpId="1" animBg="1"/>
      <p:bldP spid="33796" grpId="2" animBg="1"/>
      <p:bldP spid="33797" grpId="0" animBg="1"/>
      <p:bldP spid="33797" grpId="1" animBg="1"/>
      <p:bldP spid="33797" grpId="2" animBg="1"/>
      <p:bldP spid="33798" grpId="0" animBg="1"/>
      <p:bldP spid="33801" grpId="0" animBg="1"/>
      <p:bldP spid="33801" grpId="1" animBg="1"/>
      <p:bldP spid="33807" grpId="0" animBg="1"/>
      <p:bldP spid="33808" grpId="0" animBg="1"/>
      <p:bldP spid="33808" grpId="1" animBg="1"/>
      <p:bldP spid="3380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3960813" cy="519113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10.4.1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简单选择排序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5315" y="1214422"/>
            <a:ext cx="45307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从</a:t>
            </a:r>
            <a:r>
              <a:rPr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..</a:t>
            </a:r>
            <a:r>
              <a:rPr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1]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中选出最小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元素：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5786" y="1857364"/>
            <a:ext cx="6264275" cy="283421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k=i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保存最小元素的下标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i+1;j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(a[j]&lt;a[k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 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a[k];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28926" y="4786322"/>
            <a:ext cx="1714512" cy="971614"/>
            <a:chOff x="2928926" y="5072074"/>
            <a:chExt cx="1714512" cy="971614"/>
          </a:xfrm>
        </p:grpSpPr>
        <p:sp>
          <p:nvSpPr>
            <p:cNvPr id="7" name="上箭头 6"/>
            <p:cNvSpPr/>
            <p:nvPr/>
          </p:nvSpPr>
          <p:spPr>
            <a:xfrm>
              <a:off x="3571868" y="5072074"/>
              <a:ext cx="357190" cy="500066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564357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</a:rPr>
                <a:t>简单选择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00562" y="5355567"/>
            <a:ext cx="442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个记录中找最小记录需要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次比较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17170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4" name="Oval 2"/>
          <p:cNvSpPr>
            <a:spLocks noChangeAspect="1" noChangeArrowheads="1"/>
          </p:cNvSpPr>
          <p:nvPr/>
        </p:nvSpPr>
        <p:spPr bwMode="auto">
          <a:xfrm>
            <a:off x="1187450" y="13414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0835" name="Oval 3"/>
          <p:cNvSpPr>
            <a:spLocks noChangeAspect="1" noChangeArrowheads="1"/>
          </p:cNvSpPr>
          <p:nvPr/>
        </p:nvSpPr>
        <p:spPr bwMode="auto">
          <a:xfrm>
            <a:off x="539750" y="19891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0836" name="Oval 4"/>
          <p:cNvSpPr>
            <a:spLocks noChangeAspect="1" noChangeArrowheads="1"/>
          </p:cNvSpPr>
          <p:nvPr/>
        </p:nvSpPr>
        <p:spPr bwMode="auto">
          <a:xfrm>
            <a:off x="1474788" y="2709863"/>
            <a:ext cx="433387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20837" name="Oval 5"/>
          <p:cNvSpPr>
            <a:spLocks noChangeAspect="1" noChangeArrowheads="1"/>
          </p:cNvSpPr>
          <p:nvPr/>
        </p:nvSpPr>
        <p:spPr bwMode="auto">
          <a:xfrm>
            <a:off x="107950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0838" name="Oval 6"/>
          <p:cNvSpPr>
            <a:spLocks noChangeAspect="1" noChangeArrowheads="1"/>
          </p:cNvSpPr>
          <p:nvPr/>
        </p:nvSpPr>
        <p:spPr bwMode="auto">
          <a:xfrm>
            <a:off x="898525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0839" name="Oval 7"/>
          <p:cNvSpPr>
            <a:spLocks noChangeAspect="1" noChangeArrowheads="1"/>
          </p:cNvSpPr>
          <p:nvPr/>
        </p:nvSpPr>
        <p:spPr bwMode="auto">
          <a:xfrm>
            <a:off x="19415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0840" name="Oval 8"/>
          <p:cNvSpPr>
            <a:spLocks noChangeAspect="1" noChangeArrowheads="1"/>
          </p:cNvSpPr>
          <p:nvPr/>
        </p:nvSpPr>
        <p:spPr bwMode="auto">
          <a:xfrm>
            <a:off x="2700338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395288" y="23495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900113" y="23495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768475" y="2376488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4" name="Oval 12"/>
          <p:cNvSpPr>
            <a:spLocks noChangeAspect="1" noChangeArrowheads="1"/>
          </p:cNvSpPr>
          <p:nvPr/>
        </p:nvSpPr>
        <p:spPr bwMode="auto">
          <a:xfrm>
            <a:off x="34909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0845" name="Oval 13"/>
          <p:cNvSpPr>
            <a:spLocks noChangeAspect="1" noChangeArrowheads="1"/>
          </p:cNvSpPr>
          <p:nvPr/>
        </p:nvSpPr>
        <p:spPr bwMode="auto">
          <a:xfrm>
            <a:off x="3103563" y="13414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0846" name="Oval 14"/>
          <p:cNvSpPr>
            <a:spLocks noChangeAspect="1" noChangeArrowheads="1"/>
          </p:cNvSpPr>
          <p:nvPr/>
        </p:nvSpPr>
        <p:spPr bwMode="auto">
          <a:xfrm>
            <a:off x="2122488" y="8366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20847" name="Freeform 15"/>
          <p:cNvSpPr>
            <a:spLocks/>
          </p:cNvSpPr>
          <p:nvPr/>
        </p:nvSpPr>
        <p:spPr bwMode="auto">
          <a:xfrm>
            <a:off x="854075" y="16652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8" name="Freeform 16"/>
          <p:cNvSpPr>
            <a:spLocks/>
          </p:cNvSpPr>
          <p:nvPr/>
        </p:nvSpPr>
        <p:spPr bwMode="auto">
          <a:xfrm>
            <a:off x="1584325" y="16906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9" name="Freeform 17"/>
          <p:cNvSpPr>
            <a:spLocks/>
          </p:cNvSpPr>
          <p:nvPr/>
        </p:nvSpPr>
        <p:spPr bwMode="auto">
          <a:xfrm>
            <a:off x="2982913" y="16906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0" name="Freeform 18"/>
          <p:cNvSpPr>
            <a:spLocks/>
          </p:cNvSpPr>
          <p:nvPr/>
        </p:nvSpPr>
        <p:spPr bwMode="auto">
          <a:xfrm>
            <a:off x="3470275" y="17097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1597025" y="11255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2" name="Freeform 20"/>
          <p:cNvSpPr>
            <a:spLocks/>
          </p:cNvSpPr>
          <p:nvPr/>
        </p:nvSpPr>
        <p:spPr bwMode="auto">
          <a:xfrm>
            <a:off x="2555875" y="11144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971550" y="4221163"/>
            <a:ext cx="2305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（归位）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1377950" y="2413000"/>
            <a:ext cx="649288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76" name="Group 44"/>
          <p:cNvGrpSpPr>
            <a:grpSpLocks/>
          </p:cNvGrpSpPr>
          <p:nvPr/>
        </p:nvGrpSpPr>
        <p:grpSpPr bwMode="auto">
          <a:xfrm>
            <a:off x="4356100" y="2633663"/>
            <a:ext cx="4392613" cy="2813050"/>
            <a:chOff x="2744" y="1659"/>
            <a:chExt cx="2767" cy="1772"/>
          </a:xfrm>
        </p:grpSpPr>
        <p:sp>
          <p:nvSpPr>
            <p:cNvPr id="120855" name="Freeform 23"/>
            <p:cNvSpPr>
              <a:spLocks/>
            </p:cNvSpPr>
            <p:nvPr/>
          </p:nvSpPr>
          <p:spPr bwMode="auto">
            <a:xfrm>
              <a:off x="2744" y="1682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 rot="2250757">
              <a:off x="2745" y="1659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从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根结点筛选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0857" name="Oval 25"/>
            <p:cNvSpPr>
              <a:spLocks noChangeAspect="1" noChangeArrowheads="1"/>
            </p:cNvSpPr>
            <p:nvPr/>
          </p:nvSpPr>
          <p:spPr bwMode="auto">
            <a:xfrm>
              <a:off x="3787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0858" name="Oval 26"/>
            <p:cNvSpPr>
              <a:spLocks noChangeAspect="1" noChangeArrowheads="1"/>
            </p:cNvSpPr>
            <p:nvPr/>
          </p:nvSpPr>
          <p:spPr bwMode="auto">
            <a:xfrm>
              <a:off x="3379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0860" name="Oval 28"/>
            <p:cNvSpPr>
              <a:spLocks noChangeAspect="1" noChangeArrowheads="1"/>
            </p:cNvSpPr>
            <p:nvPr/>
          </p:nvSpPr>
          <p:spPr bwMode="auto">
            <a:xfrm>
              <a:off x="3107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0861" name="Oval 29"/>
            <p:cNvSpPr>
              <a:spLocks noChangeAspect="1" noChangeArrowheads="1"/>
            </p:cNvSpPr>
            <p:nvPr/>
          </p:nvSpPr>
          <p:spPr bwMode="auto">
            <a:xfrm>
              <a:off x="3605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0862" name="Oval 30"/>
            <p:cNvSpPr>
              <a:spLocks noChangeAspect="1" noChangeArrowheads="1"/>
            </p:cNvSpPr>
            <p:nvPr/>
          </p:nvSpPr>
          <p:spPr bwMode="auto">
            <a:xfrm>
              <a:off x="4262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0863" name="Oval 31"/>
            <p:cNvSpPr>
              <a:spLocks noChangeAspect="1" noChangeArrowheads="1"/>
            </p:cNvSpPr>
            <p:nvPr/>
          </p:nvSpPr>
          <p:spPr bwMode="auto">
            <a:xfrm>
              <a:off x="4740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288" y="2932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3606" y="2932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7" name="Oval 35"/>
            <p:cNvSpPr>
              <a:spLocks noChangeAspect="1" noChangeArrowheads="1"/>
            </p:cNvSpPr>
            <p:nvPr/>
          </p:nvSpPr>
          <p:spPr bwMode="auto">
            <a:xfrm>
              <a:off x="5238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0868" name="Oval 36"/>
            <p:cNvSpPr>
              <a:spLocks noChangeAspect="1" noChangeArrowheads="1"/>
            </p:cNvSpPr>
            <p:nvPr/>
          </p:nvSpPr>
          <p:spPr bwMode="auto">
            <a:xfrm>
              <a:off x="4994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0869" name="Oval 37"/>
            <p:cNvSpPr>
              <a:spLocks noChangeAspect="1" noChangeArrowheads="1"/>
            </p:cNvSpPr>
            <p:nvPr/>
          </p:nvSpPr>
          <p:spPr bwMode="auto">
            <a:xfrm>
              <a:off x="4376" y="197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0870" name="Freeform 38"/>
            <p:cNvSpPr>
              <a:spLocks/>
            </p:cNvSpPr>
            <p:nvPr/>
          </p:nvSpPr>
          <p:spPr bwMode="auto">
            <a:xfrm>
              <a:off x="3577" y="2501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037" y="2517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2" name="Freeform 40"/>
            <p:cNvSpPr>
              <a:spLocks/>
            </p:cNvSpPr>
            <p:nvPr/>
          </p:nvSpPr>
          <p:spPr bwMode="auto">
            <a:xfrm>
              <a:off x="4918" y="2517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3" name="Freeform 41"/>
            <p:cNvSpPr>
              <a:spLocks/>
            </p:cNvSpPr>
            <p:nvPr/>
          </p:nvSpPr>
          <p:spPr bwMode="auto">
            <a:xfrm>
              <a:off x="5225" y="2529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4" name="Freeform 42"/>
            <p:cNvSpPr>
              <a:spLocks/>
            </p:cNvSpPr>
            <p:nvPr/>
          </p:nvSpPr>
          <p:spPr bwMode="auto">
            <a:xfrm>
              <a:off x="4045" y="2161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5" name="Freeform 43"/>
            <p:cNvSpPr>
              <a:spLocks/>
            </p:cNvSpPr>
            <p:nvPr/>
          </p:nvSpPr>
          <p:spPr bwMode="auto">
            <a:xfrm>
              <a:off x="4649" y="2154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250825" y="3429000"/>
            <a:ext cx="3816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0  8  7  6  5  1  3  2  4  </a:t>
            </a:r>
            <a:r>
              <a:rPr lang="en-US" altLang="zh-CN" dirty="0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0878" name="Text Box 46"/>
          <p:cNvSpPr txBox="1">
            <a:spLocks noChangeArrowheads="1"/>
          </p:cNvSpPr>
          <p:nvPr/>
        </p:nvSpPr>
        <p:spPr bwMode="auto">
          <a:xfrm>
            <a:off x="395288" y="260350"/>
            <a:ext cx="19446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趟排序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20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C 0.00156 0.01389 0.00677 0.05486 0.00955 0.08357 C 0.01233 0.11227 0.01823 0.1507 0.01649 0.17246 C 0.01476 0.19422 0.01267 0.19746 -0.00139 0.21482 C -0.01545 0.23218 -0.05434 0.26343 -0.06823 0.276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00185 C -0.00434 -0.02454 -0.0099 -0.05069 -0.00695 -0.08148 C -0.004 -0.11227 0.00625 -0.15069 0.01944 -0.18333 C 0.03263 -0.21597 0.05243 -0.24699 0.07222 -0.2777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46" grpId="0" animBg="1"/>
      <p:bldP spid="120853" grpId="0"/>
      <p:bldP spid="120854" grpId="0" animBg="1"/>
      <p:bldP spid="120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217170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7" name="Oval 3"/>
          <p:cNvSpPr>
            <a:spLocks noChangeAspect="1" noChangeArrowheads="1"/>
          </p:cNvSpPr>
          <p:nvPr/>
        </p:nvSpPr>
        <p:spPr bwMode="auto">
          <a:xfrm>
            <a:off x="1619250" y="11255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123908" name="Oval 4"/>
          <p:cNvSpPr>
            <a:spLocks noChangeAspect="1" noChangeArrowheads="1"/>
          </p:cNvSpPr>
          <p:nvPr/>
        </p:nvSpPr>
        <p:spPr bwMode="auto">
          <a:xfrm>
            <a:off x="971550" y="17732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539750" y="24939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123910" name="Oval 6"/>
          <p:cNvSpPr>
            <a:spLocks noChangeAspect="1" noChangeArrowheads="1"/>
          </p:cNvSpPr>
          <p:nvPr/>
        </p:nvSpPr>
        <p:spPr bwMode="auto">
          <a:xfrm>
            <a:off x="1330325" y="2493963"/>
            <a:ext cx="433388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23911" name="Oval 7"/>
          <p:cNvSpPr>
            <a:spLocks noChangeAspect="1" noChangeArrowheads="1"/>
          </p:cNvSpPr>
          <p:nvPr/>
        </p:nvSpPr>
        <p:spPr bwMode="auto">
          <a:xfrm>
            <a:off x="23733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123912" name="Oval 8"/>
          <p:cNvSpPr>
            <a:spLocks noChangeAspect="1" noChangeArrowheads="1"/>
          </p:cNvSpPr>
          <p:nvPr/>
        </p:nvSpPr>
        <p:spPr bwMode="auto">
          <a:xfrm>
            <a:off x="3132138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827088" y="21336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1331913" y="21336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5" name="Oval 11"/>
          <p:cNvSpPr>
            <a:spLocks noChangeAspect="1" noChangeArrowheads="1"/>
          </p:cNvSpPr>
          <p:nvPr/>
        </p:nvSpPr>
        <p:spPr bwMode="auto">
          <a:xfrm>
            <a:off x="39227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123916" name="Oval 12"/>
          <p:cNvSpPr>
            <a:spLocks noChangeAspect="1" noChangeArrowheads="1"/>
          </p:cNvSpPr>
          <p:nvPr/>
        </p:nvSpPr>
        <p:spPr bwMode="auto">
          <a:xfrm>
            <a:off x="3535363" y="11255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123917" name="Oval 13"/>
          <p:cNvSpPr>
            <a:spLocks noChangeAspect="1" noChangeArrowheads="1"/>
          </p:cNvSpPr>
          <p:nvPr/>
        </p:nvSpPr>
        <p:spPr bwMode="auto">
          <a:xfrm>
            <a:off x="2554288" y="6207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123918" name="Freeform 14"/>
          <p:cNvSpPr>
            <a:spLocks/>
          </p:cNvSpPr>
          <p:nvPr/>
        </p:nvSpPr>
        <p:spPr bwMode="auto">
          <a:xfrm>
            <a:off x="1285875" y="14493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9" name="Freeform 15"/>
          <p:cNvSpPr>
            <a:spLocks/>
          </p:cNvSpPr>
          <p:nvPr/>
        </p:nvSpPr>
        <p:spPr bwMode="auto">
          <a:xfrm>
            <a:off x="2016125" y="14747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3414713" y="14747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1" name="Freeform 17"/>
          <p:cNvSpPr>
            <a:spLocks/>
          </p:cNvSpPr>
          <p:nvPr/>
        </p:nvSpPr>
        <p:spPr bwMode="auto">
          <a:xfrm>
            <a:off x="3902075" y="14938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2" name="Freeform 18"/>
          <p:cNvSpPr>
            <a:spLocks/>
          </p:cNvSpPr>
          <p:nvPr/>
        </p:nvSpPr>
        <p:spPr bwMode="auto">
          <a:xfrm>
            <a:off x="2028825" y="9096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3" name="Freeform 19"/>
          <p:cNvSpPr>
            <a:spLocks/>
          </p:cNvSpPr>
          <p:nvPr/>
        </p:nvSpPr>
        <p:spPr bwMode="auto">
          <a:xfrm>
            <a:off x="2987675" y="8985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900113" y="3789363"/>
            <a:ext cx="20875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（归位）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335088" y="2205038"/>
            <a:ext cx="576262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945" name="Group 41"/>
          <p:cNvGrpSpPr>
            <a:grpSpLocks/>
          </p:cNvGrpSpPr>
          <p:nvPr/>
        </p:nvGrpSpPr>
        <p:grpSpPr bwMode="auto">
          <a:xfrm>
            <a:off x="4249766" y="2428868"/>
            <a:ext cx="4465638" cy="2882900"/>
            <a:chOff x="2698" y="1841"/>
            <a:chExt cx="2813" cy="1816"/>
          </a:xfrm>
        </p:grpSpPr>
        <p:sp>
          <p:nvSpPr>
            <p:cNvPr id="123926" name="Freeform 22"/>
            <p:cNvSpPr>
              <a:spLocks/>
            </p:cNvSpPr>
            <p:nvPr/>
          </p:nvSpPr>
          <p:spPr bwMode="auto">
            <a:xfrm>
              <a:off x="2698" y="1864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 rot="2250757">
              <a:off x="2699" y="1841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从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根结点筛选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3787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3929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3930" name="Oval 26"/>
            <p:cNvSpPr>
              <a:spLocks noChangeAspect="1" noChangeArrowheads="1"/>
            </p:cNvSpPr>
            <p:nvPr/>
          </p:nvSpPr>
          <p:spPr bwMode="auto">
            <a:xfrm>
              <a:off x="3107" y="338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932" name="Oval 28"/>
            <p:cNvSpPr>
              <a:spLocks noChangeAspect="1" noChangeArrowheads="1"/>
            </p:cNvSpPr>
            <p:nvPr/>
          </p:nvSpPr>
          <p:spPr bwMode="auto">
            <a:xfrm>
              <a:off x="4262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3933" name="Oval 29"/>
            <p:cNvSpPr>
              <a:spLocks noChangeAspect="1" noChangeArrowheads="1"/>
            </p:cNvSpPr>
            <p:nvPr/>
          </p:nvSpPr>
          <p:spPr bwMode="auto">
            <a:xfrm>
              <a:off x="4740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34" name="Line 30"/>
            <p:cNvSpPr>
              <a:spLocks noChangeShapeType="1"/>
            </p:cNvSpPr>
            <p:nvPr/>
          </p:nvSpPr>
          <p:spPr bwMode="auto">
            <a:xfrm flipH="1">
              <a:off x="3288" y="3158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36" name="Oval 32"/>
            <p:cNvSpPr>
              <a:spLocks noChangeAspect="1" noChangeArrowheads="1"/>
            </p:cNvSpPr>
            <p:nvPr/>
          </p:nvSpPr>
          <p:spPr bwMode="auto">
            <a:xfrm>
              <a:off x="5238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937" name="Oval 33"/>
            <p:cNvSpPr>
              <a:spLocks noChangeAspect="1" noChangeArrowheads="1"/>
            </p:cNvSpPr>
            <p:nvPr/>
          </p:nvSpPr>
          <p:spPr bwMode="auto">
            <a:xfrm>
              <a:off x="4994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4376" y="22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3939" name="Freeform 35"/>
            <p:cNvSpPr>
              <a:spLocks/>
            </p:cNvSpPr>
            <p:nvPr/>
          </p:nvSpPr>
          <p:spPr bwMode="auto">
            <a:xfrm>
              <a:off x="3577" y="2727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0" name="Freeform 36"/>
            <p:cNvSpPr>
              <a:spLocks/>
            </p:cNvSpPr>
            <p:nvPr/>
          </p:nvSpPr>
          <p:spPr bwMode="auto">
            <a:xfrm>
              <a:off x="4037" y="2743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1" name="Freeform 37"/>
            <p:cNvSpPr>
              <a:spLocks/>
            </p:cNvSpPr>
            <p:nvPr/>
          </p:nvSpPr>
          <p:spPr bwMode="auto">
            <a:xfrm>
              <a:off x="4918" y="2743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2" name="Freeform 38"/>
            <p:cNvSpPr>
              <a:spLocks/>
            </p:cNvSpPr>
            <p:nvPr/>
          </p:nvSpPr>
          <p:spPr bwMode="auto">
            <a:xfrm>
              <a:off x="5225" y="2755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3" name="Freeform 39"/>
            <p:cNvSpPr>
              <a:spLocks/>
            </p:cNvSpPr>
            <p:nvPr/>
          </p:nvSpPr>
          <p:spPr bwMode="auto">
            <a:xfrm>
              <a:off x="4045" y="2387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4" name="Freeform 40"/>
            <p:cNvSpPr>
              <a:spLocks/>
            </p:cNvSpPr>
            <p:nvPr/>
          </p:nvSpPr>
          <p:spPr bwMode="auto">
            <a:xfrm>
              <a:off x="4649" y="2380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611188" y="3141663"/>
            <a:ext cx="3457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0  6  7  4  5  1  3  2  </a:t>
            </a:r>
            <a:r>
              <a:rPr lang="en-US" altLang="zh-CN" dirty="0">
                <a:solidFill>
                  <a:srgbClr val="FF3300"/>
                </a:solidFill>
              </a:rPr>
              <a:t>8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95288" y="260350"/>
            <a:ext cx="19446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趟排序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785786" y="4857760"/>
            <a:ext cx="3429024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其他各趟排序依此进行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222344" y="5324811"/>
            <a:ext cx="4689466" cy="934432"/>
            <a:chOff x="1476375" y="5599439"/>
            <a:chExt cx="4689466" cy="934432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2143108" y="6072206"/>
              <a:ext cx="4022733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0  1   2   3  4   5   6   7   8   9   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76375" y="5599439"/>
              <a:ext cx="1943100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最终结果：</a:t>
              </a: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245 C -0.00486 0.03195 -0.00903 0.06227 -0.01406 0.07986 C -0.0191 0.09745 -0.01371 0.0956 -0.03351 0.12801 C -0.0533 0.16042 -0.1125 0.24375 -0.13333 0.2740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11111E-6 C 0.00451 -0.00995 0.00816 -0.02986 0.01979 -0.05995 C 0.03142 -0.09005 0.05225 -0.14468 0.07118 -0.18033 C 0.0901 -0.21597 0.12048 -0.25463 0.13333 -0.274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  <p:bldP spid="123917" grpId="0" animBg="1"/>
      <p:bldP spid="123924" grpId="0"/>
      <p:bldP spid="123925" grpId="0" animBg="1"/>
      <p:bldP spid="123946" grpId="0"/>
      <p:bldP spid="1239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90552" y="949325"/>
            <a:ext cx="819629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对高度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堆，一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次“筛选”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所需进行的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关键字比较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的次数至多为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90552" y="3213100"/>
            <a:ext cx="79390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调整“堆顶”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次，总共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关键字比较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的次数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超过：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 (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+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2)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 &lt; 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714480" y="5303858"/>
            <a:ext cx="5759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因此，堆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排序的时间复杂度为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O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90552" y="1989138"/>
            <a:ext cx="81248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l">
              <a:lnSpc>
                <a:spcPct val="12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</a:t>
            </a:r>
            <a:r>
              <a:rPr lang="zh-CN" altLang="en-US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关键字，建成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高度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lang="en-US" altLang="zh-CN">
                <a:ea typeface="楷体" pitchFamily="49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）的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堆，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需进行的关键字比较的次数不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超过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260350"/>
            <a:ext cx="3240088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、堆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排序算法分析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714480" y="5829320"/>
            <a:ext cx="56880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空间复杂度为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O(1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，不稳定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1285852" y="4714884"/>
            <a:ext cx="357190" cy="928694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/>
      <p:bldP spid="75781" grpId="0"/>
      <p:bldP spid="75783" grpId="0"/>
      <p:bldP spid="75785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85852" y="1500174"/>
            <a:ext cx="29495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简单选择排序算法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71604" y="2916224"/>
            <a:ext cx="19494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堆排序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797152" y="2220899"/>
            <a:ext cx="52562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利用了连续多次查找最大记录的特性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93914" y="2004999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3714752"/>
            <a:ext cx="7858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在操作系统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中，将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多个进程放在一个队列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中，每个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进程有一个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优先级，总是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出队优先级最高的进程执行。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采用</a:t>
            </a:r>
            <a:r>
              <a:rPr lang="zh-CN" altLang="en-US" sz="2200" smtClean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优先</a:t>
            </a:r>
            <a:r>
              <a:rPr lang="zh-CN" altLang="en-US" sz="2200" smtClean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，用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堆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来实现！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DB0-DC42-430C-9CC0-2F9E5FA529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3582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设有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1000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个无序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整数，希望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用最快的速度挑选出其中前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个最大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元素，最好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选用</a:t>
            </a:r>
            <a:r>
              <a:rPr lang="en-US" u="sng" dirty="0" smtClean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排序方法。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     A.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			B.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快速排序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mtClean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.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				D.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直接插入排序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3464012"/>
            <a:ext cx="592935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i="1" smtClean="0"/>
              <a:t>n</a:t>
            </a:r>
            <a:r>
              <a:rPr lang="en-US" altLang="zh-CN" smtClean="0"/>
              <a:t>=1000</a:t>
            </a:r>
            <a:r>
              <a:rPr lang="zh-CN" altLang="en-US" smtClean="0"/>
              <a:t>，</a:t>
            </a:r>
            <a:r>
              <a:rPr lang="en-US" altLang="zh-CN" i="1" smtClean="0"/>
              <a:t>k</a:t>
            </a:r>
            <a:r>
              <a:rPr lang="en-US" altLang="zh-CN" smtClean="0"/>
              <a:t>=10</a:t>
            </a:r>
            <a:endParaRPr lang="en-US" altLang="zh-CN" smtClean="0"/>
          </a:p>
        </p:txBody>
      </p:sp>
      <p:sp>
        <p:nvSpPr>
          <p:cNvPr id="6" name="TextBox 5"/>
          <p:cNvSpPr txBox="1"/>
          <p:nvPr/>
        </p:nvSpPr>
        <p:spPr>
          <a:xfrm>
            <a:off x="928662" y="4106954"/>
            <a:ext cx="5357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冒泡排序的大致时间：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kn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堆排序的大致时间：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258888" y="3081338"/>
            <a:ext cx="626586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endParaRPr lang="zh-CN" altLang="zh-CN" sz="44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85786" y="2928934"/>
            <a:ext cx="7743854" cy="128800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选择</a:t>
            </a:r>
            <a:r>
              <a:rPr kumimoji="1" lang="zh-CN" altLang="en-US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排序的整体时间性能与初始序列的顺序</a:t>
            </a:r>
            <a:r>
              <a:rPr kumimoji="1" lang="zh-CN" altLang="en-US" dirty="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有关</a:t>
            </a:r>
            <a:r>
              <a:rPr kumimoji="1" lang="zh-CN" altLang="en-US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吗？</a:t>
            </a:r>
            <a:r>
              <a:rPr kumimoji="1" lang="zh-CN" altLang="en-US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381" name="AutoShape 5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1383" name="AutoShape 7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101385" name="Picture 9" descr="ribb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692150"/>
            <a:ext cx="1944688" cy="1944688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193863" y="985706"/>
            <a:ext cx="15430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全局有序区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57290" y="1447741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[0]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……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89540" y="985706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68815" y="1447741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……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285984" y="3814708"/>
            <a:ext cx="15637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全局有序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区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57290" y="3176528"/>
            <a:ext cx="36718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[0]    ……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smtClean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  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89540" y="3743270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173640" y="3176528"/>
            <a:ext cx="25923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…… 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smtClean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5400000">
            <a:off x="5389572" y="1771591"/>
            <a:ext cx="144462" cy="792162"/>
          </a:xfrm>
          <a:prstGeom prst="curvedLeftArrow">
            <a:avLst>
              <a:gd name="adj1" fmla="val 109670"/>
              <a:gd name="adj2" fmla="val 2193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381478" y="2384366"/>
            <a:ext cx="358775" cy="503237"/>
          </a:xfrm>
          <a:prstGeom prst="downArrow">
            <a:avLst>
              <a:gd name="adj1" fmla="val 50000"/>
              <a:gd name="adj2" fmla="val 3506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43492" y="2285992"/>
            <a:ext cx="382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采用简单选择方法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选出最小记录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143108" y="4714884"/>
            <a:ext cx="4968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初始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时，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全局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有序区为空</a:t>
            </a:r>
          </a:p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，共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经过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趟排序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72" y="28572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6726" y="727056"/>
            <a:ext cx="6391290" cy="4465426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SelectSort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做第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趟排序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k=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(R[j].key&lt;R[k].key)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k=j; </a:t>
            </a:r>
            <a:endParaRPr kumimoji="1" lang="en-US" altLang="zh-CN" sz="2000" dirty="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(k!=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   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//R[i]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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R[k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]=R[k];  R[k]=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 rot="21378155">
            <a:off x="726260" y="91656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简单选择排序算法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71538" y="2000240"/>
            <a:ext cx="8072462" cy="1500198"/>
            <a:chOff x="1071538" y="2000240"/>
            <a:chExt cx="8072462" cy="1500198"/>
          </a:xfrm>
          <a:scene3d>
            <a:camera prst="perspectiveLeft"/>
            <a:lightRig rig="threePt" dir="t"/>
          </a:scene3d>
        </p:grpSpPr>
        <p:sp>
          <p:nvSpPr>
            <p:cNvPr id="9" name="TextBox 8"/>
            <p:cNvSpPr txBox="1"/>
            <p:nvPr/>
          </p:nvSpPr>
          <p:spPr>
            <a:xfrm>
              <a:off x="6929454" y="2214554"/>
              <a:ext cx="2214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..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-1]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中采用简单选择方法选出最小的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1538" y="2000240"/>
              <a:ext cx="4000528" cy="15001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067304" y="2709686"/>
              <a:ext cx="1836000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初始关键字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9" name="矩形 8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=0</a:t>
              </a:r>
              <a:endParaRPr lang="zh-CN" altLang="en-US" sz="20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=1</a:t>
              </a:r>
              <a:endParaRPr lang="zh-CN" altLang="en-US" sz="2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3" name="矩形 22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=2</a:t>
              </a:r>
              <a:endParaRPr lang="zh-CN" altLang="en-US" sz="20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0" name="矩形 29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=3</a:t>
              </a:r>
              <a:endParaRPr lang="zh-CN" altLang="en-US" sz="2000" dirty="0"/>
            </a:p>
          </p:txBody>
        </p: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50099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采用简单选择排序方法对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进行排序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08" y="492919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任何情况下：都有做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趟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29388" y="2857496"/>
            <a:ext cx="1785950" cy="1500198"/>
            <a:chOff x="6429388" y="2857496"/>
            <a:chExt cx="1785950" cy="1500198"/>
          </a:xfrm>
        </p:grpSpPr>
        <p:sp>
          <p:nvSpPr>
            <p:cNvPr id="38" name="右大括号 37"/>
            <p:cNvSpPr/>
            <p:nvPr/>
          </p:nvSpPr>
          <p:spPr>
            <a:xfrm>
              <a:off x="6429388" y="2857496"/>
              <a:ext cx="285752" cy="1500198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6578" y="3286124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没有记录移动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400" y="4357694"/>
            <a:ext cx="8169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移动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记录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次数，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正序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最小值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反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为最大值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3(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7158" y="2071678"/>
            <a:ext cx="8358246" cy="2036770"/>
            <a:chOff x="357158" y="2071678"/>
            <a:chExt cx="8358246" cy="2036770"/>
          </a:xfrm>
        </p:grpSpPr>
        <p:sp>
          <p:nvSpPr>
            <p:cNvPr id="70659" name="Text Box 3"/>
            <p:cNvSpPr txBox="1">
              <a:spLocks noChangeArrowheads="1"/>
            </p:cNvSpPr>
            <p:nvPr/>
          </p:nvSpPr>
          <p:spPr bwMode="auto">
            <a:xfrm>
              <a:off x="357158" y="2071678"/>
              <a:ext cx="835824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b="0" dirty="0">
                  <a:ea typeface="楷体" pitchFamily="49" charset="-122"/>
                  <a:cs typeface="Times New Roman" pitchFamily="18" charset="0"/>
                </a:rPr>
                <a:t>　　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对 </a:t>
              </a:r>
              <a:r>
                <a:rPr kumimoji="1" lang="en-US" altLang="zh-CN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个记录进行简单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选择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排序，所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需进行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关键字的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比较次数 总计为：</a:t>
              </a:r>
            </a:p>
          </p:txBody>
        </p: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2855919" y="3143248"/>
            <a:ext cx="2573337" cy="965200"/>
          </p:xfrm>
          <a:graphic>
            <a:graphicData uri="http://schemas.openxmlformats.org/presentationml/2006/ole">
              <p:oleObj spid="_x0000_s70661" name="Equation" r:id="rId3" imgW="1282680" imgH="482400" progId="">
                <p:embed/>
              </p:oleObj>
            </a:graphicData>
          </a:graphic>
        </p:graphicFrame>
      </p:grp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3400" y="5006981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简单选择排序的最好、最坏和平均时间复杂度为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50" y="1000108"/>
            <a:ext cx="82089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个记录中挑选最小记录需要比较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次。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）趟从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记录中挑选最小记录需要比较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 descr="蓝色面巾纸"/>
          <p:cNvSpPr txBox="1">
            <a:spLocks noChangeArrowheads="1"/>
          </p:cNvSpPr>
          <p:nvPr/>
        </p:nvSpPr>
        <p:spPr bwMode="auto">
          <a:xfrm>
            <a:off x="500034" y="480995"/>
            <a:ext cx="3071834" cy="519113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10.4.2    </a:t>
            </a:r>
            <a:r>
              <a:rPr kumimoji="1"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堆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排序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8728" y="2426609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1670" y="2998113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全局有序区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3438" y="2426609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72132" y="2998113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无序区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357554" y="2498047"/>
            <a:ext cx="2357454" cy="1357322"/>
            <a:chOff x="4000496" y="2285992"/>
            <a:chExt cx="2357454" cy="1357322"/>
          </a:xfrm>
        </p:grpSpPr>
        <p:sp>
          <p:nvSpPr>
            <p:cNvPr id="25" name="右弧形箭头 2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选出最小记录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43108" y="3998245"/>
            <a:ext cx="5143536" cy="1431019"/>
            <a:chOff x="1142976" y="2357430"/>
            <a:chExt cx="6858048" cy="1431019"/>
          </a:xfrm>
        </p:grpSpPr>
        <p:sp>
          <p:nvSpPr>
            <p:cNvPr id="29" name="下箭头 28"/>
            <p:cNvSpPr/>
            <p:nvPr/>
          </p:nvSpPr>
          <p:spPr>
            <a:xfrm>
              <a:off x="4071934" y="2357430"/>
              <a:ext cx="357190" cy="92869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2976" y="3357562"/>
              <a:ext cx="6858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dirty="0" smtClean="0">
                  <a:latin typeface="楷体" pitchFamily="49" charset="-122"/>
                  <a:ea typeface="楷体" pitchFamily="49" charset="-122"/>
                </a:rPr>
                <a:t>采用堆方法</a:t>
              </a:r>
              <a:r>
                <a:rPr kumimoji="1" lang="zh-CN" altLang="en-US" sz="2200" dirty="0" smtClean="0">
                  <a:ea typeface="楷体" pitchFamily="49" charset="-122"/>
                  <a:cs typeface="Times New Roman" pitchFamily="18" charset="0"/>
                </a:rPr>
                <a:t>选出最小记录：</a:t>
              </a:r>
              <a:r>
                <a:rPr kumimoji="1" lang="zh-CN" altLang="en-US" sz="2200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堆排序算法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2910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8072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一个序列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，关键字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分别为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baseline="-25000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/>
              </a:rPr>
              <a:t>、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  <a:sym typeface="Symbol"/>
              </a:rPr>
              <a:t>k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2374900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、堆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的定义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071678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该序列满足如下性质（简称为堆性质）：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或 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200" baseline="-30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/2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满足第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种情况的堆称为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小根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，满足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种情况的堆称为大根堆。下面讨论的堆是</a:t>
            </a: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大根堆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8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22"/>
          <p:cNvGrpSpPr/>
          <p:nvPr/>
        </p:nvGrpSpPr>
        <p:grpSpPr>
          <a:xfrm>
            <a:off x="3000364" y="1142984"/>
            <a:ext cx="1874835" cy="1646246"/>
            <a:chOff x="5197495" y="1928802"/>
            <a:chExt cx="1874835" cy="1646246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6134120" y="1928802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62929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63894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197495" y="3081327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6634187" y="3143248"/>
              <a:ext cx="43814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945208" y="2284402"/>
              <a:ext cx="242887" cy="257175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0" y="162"/>
                </a:cxn>
              </a:cxnLst>
              <a:rect l="0" t="0" r="r" b="b"/>
              <a:pathLst>
                <a:path w="153" h="162">
                  <a:moveTo>
                    <a:pt x="153" y="0"/>
                  </a:moveTo>
                  <a:lnTo>
                    <a:pt x="0" y="16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540520" y="2262177"/>
              <a:ext cx="241300" cy="255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61"/>
                </a:cxn>
              </a:cxnLst>
              <a:rect l="0" t="0" r="r" b="b"/>
              <a:pathLst>
                <a:path w="152" h="161">
                  <a:moveTo>
                    <a:pt x="0" y="0"/>
                  </a:moveTo>
                  <a:lnTo>
                    <a:pt x="152" y="16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488008" y="2878127"/>
              <a:ext cx="185737" cy="2397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151"/>
                </a:cxn>
              </a:cxnLst>
              <a:rect l="0" t="0" r="r" b="b"/>
              <a:pathLst>
                <a:path w="117" h="151">
                  <a:moveTo>
                    <a:pt x="117" y="0"/>
                  </a:moveTo>
                  <a:lnTo>
                    <a:pt x="0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007120" y="2865427"/>
              <a:ext cx="198437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51"/>
                </a:cxn>
              </a:cxnLst>
              <a:rect l="0" t="0" r="r" b="b"/>
              <a:pathLst>
                <a:path w="125" h="151">
                  <a:moveTo>
                    <a:pt x="0" y="0"/>
                  </a:moveTo>
                  <a:lnTo>
                    <a:pt x="125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929322" y="3079740"/>
              <a:ext cx="647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71802" y="302889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完全二叉树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43636" y="1462619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4350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8664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>
          <a:xfrm rot="5400000">
            <a:off x="5728535" y="1768769"/>
            <a:ext cx="430423" cy="671789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7" idx="5"/>
            <a:endCxn id="49" idx="0"/>
          </p:cNvCxnSpPr>
          <p:nvPr/>
        </p:nvCxnSpPr>
        <p:spPr>
          <a:xfrm rot="16200000" flipH="1">
            <a:off x="7128447" y="1697330"/>
            <a:ext cx="430423" cy="814665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504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左孩子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72330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右孩子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2910" y="4677329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大</a:t>
            </a: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根堆：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对应的完全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中，任意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关键字都大于或等于它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孩子结点的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关键字。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最小关键字的记录一定是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某个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！！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！</a:t>
            </a:r>
            <a:endParaRPr lang="zh-CN" altLang="en-US" dirty="0"/>
          </a:p>
        </p:txBody>
      </p:sp>
      <p:sp>
        <p:nvSpPr>
          <p:cNvPr id="58" name="下箭头 57"/>
          <p:cNvSpPr/>
          <p:nvPr/>
        </p:nvSpPr>
        <p:spPr>
          <a:xfrm>
            <a:off x="3929058" y="3820073"/>
            <a:ext cx="285752" cy="64294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86446" y="8857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层序编号方式：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57158" y="1714488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/>
              <a:t>a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itchFamily="18" charset="0"/>
              </a:rPr>
              <a:t>… 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i="1" baseline="-25000" dirty="0">
                <a:cs typeface="Times New Roman" pitchFamily="18" charset="0"/>
              </a:rPr>
              <a:t>n</a:t>
            </a: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285984" y="1857364"/>
            <a:ext cx="642942" cy="285752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20" y="214290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将序列</a:t>
            </a:r>
            <a:r>
              <a:rPr lang="en-US" altLang="zh-CN" i="1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…  </a:t>
            </a:r>
            <a:r>
              <a:rPr lang="en-US" altLang="zh-CN" i="1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i="1" baseline="-250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看成是一颗完全二叉树</a:t>
            </a:r>
            <a:endParaRPr lang="zh-CN" altLang="en-US" smtClean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9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1000E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1349</Words>
  <Application>Microsoft PowerPoint</Application>
  <PresentationFormat>全屏显示(4:3)</PresentationFormat>
  <Paragraphs>371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474</cp:revision>
  <dcterms:created xsi:type="dcterms:W3CDTF">2004-11-02T05:48:03Z</dcterms:created>
  <dcterms:modified xsi:type="dcterms:W3CDTF">2017-05-20T07:36:02Z</dcterms:modified>
</cp:coreProperties>
</file>