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86" r:id="rId2"/>
    <p:sldId id="326" r:id="rId3"/>
    <p:sldId id="287" r:id="rId4"/>
    <p:sldId id="288" r:id="rId5"/>
    <p:sldId id="289" r:id="rId6"/>
    <p:sldId id="290" r:id="rId7"/>
    <p:sldId id="291" r:id="rId8"/>
    <p:sldId id="359" r:id="rId9"/>
    <p:sldId id="327" r:id="rId10"/>
    <p:sldId id="360" r:id="rId11"/>
    <p:sldId id="364" r:id="rId12"/>
    <p:sldId id="363" r:id="rId13"/>
    <p:sldId id="357" r:id="rId14"/>
    <p:sldId id="365" r:id="rId15"/>
    <p:sldId id="35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DDDDDD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4309-A9FF-4944-B2DA-DE0CF8614F04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D25-2F3B-425A-AFED-52496A2B2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B5197-4530-46C7-8E9E-5EB5803220CA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0C1E-490A-4A9E-AB00-9744872A58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C9C-34AD-442D-9057-6AA554110D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8F12-1F66-4410-B2EE-55CEDCFCF2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08E7-6F7B-48C9-B02F-FC2B7BB565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1C9E-BFCB-4EE9-9453-8E274E3B0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CA9C-C38A-4CA4-B3FA-6645EE4819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6401-6F82-45C2-BF27-7487B40624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95E8-A0D6-472E-A08C-EFCF6E1568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8234-134C-4259-9AA5-3D0C8D7898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B83AD97-272D-44A2-9BBC-3FA65EF94A61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9D3-7965-4322-9E0E-6C64297B45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D1F7-32BF-4D6D-85F5-84BB09C734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D96C-66F2-4A80-80BB-5CED85170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2544770"/>
            <a:ext cx="81534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归并排序是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将相邻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个或两个以上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的有序表合并成一个新的有序表。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最简单的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是将相邻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个有序的子表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合并成一个有序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表，即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 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882766"/>
            <a:ext cx="28082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3857628"/>
            <a:ext cx="37147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所以空间复杂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Ο(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214422"/>
            <a:ext cx="7858180" cy="1714512"/>
            <a:chOff x="571472" y="1214422"/>
            <a:chExt cx="7858180" cy="1714512"/>
          </a:xfrm>
        </p:grpSpPr>
        <p:sp>
          <p:nvSpPr>
            <p:cNvPr id="13" name="矩形 12"/>
            <p:cNvSpPr/>
            <p:nvPr/>
          </p:nvSpPr>
          <p:spPr>
            <a:xfrm>
              <a:off x="7072330" y="1214422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1    5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214422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28868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1        2       5         6         12         16         18       20        32      34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>
              <a:stCxn id="14" idx="2"/>
              <a:endCxn id="15" idx="0"/>
            </p:cNvCxnSpPr>
            <p:nvPr/>
          </p:nvCxnSpPr>
          <p:spPr>
            <a:xfrm rot="16200000" flipH="1">
              <a:off x="3714744" y="1643050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2"/>
            </p:cNvCxnSpPr>
            <p:nvPr/>
          </p:nvCxnSpPr>
          <p:spPr>
            <a:xfrm rot="5400000">
              <a:off x="6715140" y="1428736"/>
              <a:ext cx="714380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596" y="21429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每一次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二路归并后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临时空间都会释放。而最后的一次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二路归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需要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全部记录参加归并：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3253087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占用临时空间为全部记录个数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6439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序列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5，4，15，10，3，2，9，6，8)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某排序方法第一趟后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结果，该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排序算法可能是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pt-BR" dirty="0" smtClean="0">
                <a:ea typeface="楷体" pitchFamily="49" charset="-122"/>
                <a:cs typeface="Times New Roman" pitchFamily="18" charset="0"/>
              </a:rPr>
              <a:t>			</a:t>
            </a:r>
            <a:r>
              <a:rPr lang="pt-BR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lang="pt-BR" dirty="0" smtClean="0">
                <a:ea typeface="楷体" pitchFamily="49" charset="-122"/>
                <a:cs typeface="Times New Roman" pitchFamily="18" charset="0"/>
              </a:rPr>
              <a:t>		C.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pt-BR" dirty="0" smtClean="0"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简单选择排序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3212427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第一趟：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{ 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5，4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15，10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3，2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9，6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8 }</a:t>
            </a:r>
            <a:endParaRPr lang="zh-CN" altLang="en-US" sz="2200"/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相邻的两个元素都是递减的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就排序算法所用的辅助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空间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而言，堆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排序、快速排序和归并排序的关系是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快速排序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	C.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	D.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4357694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堆排序、快速排序、归并排序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4926939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O(1)          O(log</a:t>
            </a:r>
            <a:r>
              <a:rPr lang="en-US" altLang="zh-CN" sz="2200" baseline="-25000" smtClean="0"/>
              <a:t>2</a:t>
            </a:r>
            <a:r>
              <a:rPr lang="en-US" altLang="zh-CN" sz="2200" i="1" smtClean="0"/>
              <a:t>n</a:t>
            </a:r>
            <a:r>
              <a:rPr lang="en-US" altLang="zh-CN" sz="2200" smtClean="0"/>
              <a:t>)         O(</a:t>
            </a:r>
            <a:r>
              <a:rPr lang="en-US" altLang="zh-CN" sz="2200" i="1" smtClean="0"/>
              <a:t>n</a:t>
            </a:r>
            <a:r>
              <a:rPr lang="en-US" altLang="zh-CN" sz="2200" smtClean="0"/>
              <a:t>)     </a:t>
            </a:r>
            <a:endParaRPr lang="zh-CN" altLang="en-US" sz="22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964513" y="4893479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394067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21239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spect="1" noChangeArrowheads="1"/>
          </p:cNvSpPr>
          <p:nvPr/>
        </p:nvSpPr>
        <p:spPr bwMode="auto">
          <a:xfrm>
            <a:off x="2916238" y="620713"/>
            <a:ext cx="1727200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2124075" y="908050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136775" y="1341438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4643438" y="1125538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711372" y="1928803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spect="1" noChangeArrowheads="1"/>
          </p:cNvSpPr>
          <p:nvPr/>
        </p:nvSpPr>
        <p:spPr bwMode="auto">
          <a:xfrm>
            <a:off x="2916238" y="2928934"/>
            <a:ext cx="18002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多路归并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24075" y="32162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124075" y="364965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716463" y="3433759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124075" y="34321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124075" y="38893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2111375" y="302100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42910" y="4500570"/>
            <a:ext cx="763270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以三路归并</a:t>
            </a:r>
            <a:r>
              <a:rPr lang="zh-CN" altLang="en-US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例，多</a:t>
            </a:r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路归并算法设计有哪些难点？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4143372" y="207167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推广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28662" y="500042"/>
            <a:ext cx="478634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路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归并和二路归并的时间比较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1357298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三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归并的时间复杂度为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18151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/log</a:t>
            </a:r>
            <a:r>
              <a:rPr lang="en-US" altLang="zh-CN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00364" y="314324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同一个级别！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000496" y="2714620"/>
            <a:ext cx="142876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8016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  一次二路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归并：将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两个位置相邻的记录有序子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序列归并为一个记录的有序序列。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38214" y="1610013"/>
            <a:ext cx="7643786" cy="2747681"/>
            <a:chOff x="738214" y="1610013"/>
            <a:chExt cx="7643786" cy="2747681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738214" y="3817694"/>
              <a:ext cx="7620000" cy="540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 序 序 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列 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762000" y="2387596"/>
              <a:ext cx="3810000" cy="461665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有序子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序列 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mid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72000" y="2387595"/>
              <a:ext cx="3810000" cy="46384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有序子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序列 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mid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+1..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429124" y="3143248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1610013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/>
            </a:p>
          </p:txBody>
        </p:sp>
        <p:sp>
          <p:nvSpPr>
            <p:cNvPr id="13" name="右大括号 12"/>
            <p:cNvSpPr/>
            <p:nvPr/>
          </p:nvSpPr>
          <p:spPr>
            <a:xfrm rot="16200000">
              <a:off x="4517719" y="-1554503"/>
              <a:ext cx="180000" cy="7500990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71612"/>
            <a:ext cx="7558110" cy="471722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low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mid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i=low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j=mid+1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下标，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分别为第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((high-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)*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].key&lt;=R[j].key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　　　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R1[k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 j++;k++;   }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4" y="714356"/>
            <a:ext cx="87503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Merge()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：一次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二路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归并，将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个相邻的有序子序列归并为一个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有序序列。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67" name="AutoShape 1027"/>
          <p:cNvSpPr>
            <a:spLocks noChangeArrowheads="1"/>
          </p:cNvSpPr>
          <p:nvPr/>
        </p:nvSpPr>
        <p:spPr bwMode="auto">
          <a:xfrm>
            <a:off x="6767512" y="142852"/>
            <a:ext cx="2376488" cy="936625"/>
          </a:xfrm>
          <a:prstGeom prst="wedgeEllipseCallout">
            <a:avLst>
              <a:gd name="adj1" fmla="val -77320"/>
              <a:gd name="adj2" fmla="val 32034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O(high-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285720" y="142852"/>
            <a:ext cx="2890828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路归并算法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1" animBg="1"/>
      <p:bldP spid="3686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3" y="785794"/>
            <a:ext cx="7786742" cy="351131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&lt;=mid)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 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(j&lt;=high)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 j++;k++;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i=low;i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high;k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</a:t>
            </a:r>
            <a:r>
              <a:rPr kumimoji="1" lang="en-US" altLang="zh-CN" sz="2000" dirty="0" err="1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 </a:t>
            </a:r>
            <a:endParaRPr kumimoji="1" lang="en-US" altLang="zh-CN" sz="2000" b="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85790" y="1259033"/>
            <a:ext cx="8772556" cy="317009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MergePass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length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*length-1&lt;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*length)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长的两相邻子表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i+length-1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i+2*length-1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-1&lt;n)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余下两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个子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表，后者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长度小于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i+length-1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归并这两个子表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6057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MergePass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一趟二路归并（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段长度为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length 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2892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7186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14810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7752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0694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4363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8657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14414" y="485776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length=2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36017" y="3107529"/>
            <a:ext cx="1643074" cy="142876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6182" y="3857628"/>
            <a:ext cx="2786082" cy="857256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2848496" y="4727584"/>
            <a:ext cx="2437884" cy="1754056"/>
            <a:chOff x="2848496" y="4727584"/>
            <a:chExt cx="2437884" cy="1754056"/>
          </a:xfrm>
        </p:grpSpPr>
        <p:sp>
          <p:nvSpPr>
            <p:cNvPr id="12" name="矩形 11"/>
            <p:cNvSpPr/>
            <p:nvPr/>
          </p:nvSpPr>
          <p:spPr>
            <a:xfrm>
              <a:off x="4134380" y="4727584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48496" y="4740270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964297" y="5178751"/>
              <a:ext cx="143836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0" y="5773754"/>
              <a:ext cx="1857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两个段长度均为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length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0264" y="4714884"/>
            <a:ext cx="2152132" cy="1779456"/>
            <a:chOff x="5420264" y="4714884"/>
            <a:chExt cx="2152132" cy="1779456"/>
          </a:xfrm>
        </p:grpSpPr>
        <p:sp>
          <p:nvSpPr>
            <p:cNvPr id="14" name="矩形 13"/>
            <p:cNvSpPr/>
            <p:nvPr/>
          </p:nvSpPr>
          <p:spPr>
            <a:xfrm>
              <a:off x="6706148" y="4714884"/>
              <a:ext cx="580496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264" y="4714884"/>
              <a:ext cx="1152000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大括号 16"/>
            <p:cNvSpPr/>
            <p:nvPr/>
          </p:nvSpPr>
          <p:spPr>
            <a:xfrm rot="5400000">
              <a:off x="6535983" y="5179793"/>
              <a:ext cx="144000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3570" y="5786454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段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长度小于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length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5888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MergeSort()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路归并排序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5675324" cy="3262022"/>
            <a:chOff x="611188" y="1700213"/>
            <a:chExt cx="5675324" cy="3262022"/>
          </a:xfrm>
          <a:scene3d>
            <a:camera prst="perspectiveAbove"/>
            <a:lightRig rig="threePt" dir="t"/>
          </a:scene3d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5675324" cy="2445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void </a:t>
              </a:r>
              <a:r>
                <a:rPr kumimoji="1" lang="en-US" altLang="zh-CN" sz="2000" dirty="0" err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MergeSort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RecType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[]</a:t>
              </a:r>
              <a:r>
                <a:rPr kumimoji="1" lang="zh-CN" altLang="en-US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sz="2000" dirty="0" err="1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for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(length=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1;length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n;length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kumimoji="1" lang="en-US" altLang="zh-CN" sz="20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MergePass</a:t>
              </a:r>
              <a:r>
                <a:rPr kumimoji="1" lang="en-US" altLang="zh-CN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(R</a:t>
              </a:r>
              <a:r>
                <a:rPr kumimoji="1" lang="zh-CN" altLang="en-US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length</a:t>
              </a:r>
              <a:r>
                <a:rPr kumimoji="1" lang="zh-CN" altLang="en-US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5852" y="3501232"/>
              <a:ext cx="1571636" cy="1461003"/>
              <a:chOff x="1285852" y="3501232"/>
              <a:chExt cx="1571636" cy="1461003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85852" y="4500570"/>
                <a:ext cx="1571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ea typeface="楷体" pitchFamily="49" charset="-122"/>
                    <a:cs typeface="Times New Roman" pitchFamily="18" charset="0"/>
                    <a:sym typeface="Symbol"/>
                  </a:rPr>
                  <a:t></a:t>
                </a:r>
                <a:r>
                  <a:rPr lang="en-US" altLang="zh-CN" smtClean="0">
                    <a:ea typeface="楷体" pitchFamily="49" charset="-122"/>
                    <a:cs typeface="Times New Roman" pitchFamily="18" charset="0"/>
                    <a:sym typeface="Symbol"/>
                  </a:rPr>
                  <a:t>log</a:t>
                </a:r>
                <a:r>
                  <a:rPr lang="en-US" altLang="zh-CN" baseline="-25000" smtClean="0">
                    <a:ea typeface="楷体" pitchFamily="49" charset="-122"/>
                    <a:cs typeface="Times New Roman" pitchFamily="18" charset="0"/>
                    <a:sym typeface="Symbol"/>
                  </a:rPr>
                  <a:t>2</a:t>
                </a:r>
                <a:r>
                  <a:rPr lang="en-US" altLang="zh-CN" i="1" smtClean="0">
                    <a:ea typeface="楷体" pitchFamily="49" charset="-122"/>
                    <a:cs typeface="Times New Roman" pitchFamily="18" charset="0"/>
                    <a:sym typeface="Symbol"/>
                  </a:rPr>
                  <a:t>n</a:t>
                </a:r>
                <a:r>
                  <a:rPr lang="zh-CN" altLang="en-US" smtClean="0">
                    <a:ea typeface="楷体" pitchFamily="49" charset="-122"/>
                    <a:cs typeface="Times New Roman" pitchFamily="18" charset="0"/>
                    <a:sym typeface="Symbol"/>
                  </a:rPr>
                  <a:t>趟</a:t>
                </a:r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 b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（补充）</a:t>
            </a:r>
            <a:r>
              <a:rPr kumimoji="1" lang="en-US" altLang="zh-CN" sz="2800" b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设待排序表有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分别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(18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说明采用归并排序方法进行排序的过程。 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92275" y="1870075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u="sng" dirty="0"/>
              <a:t>18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20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34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12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6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16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1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908175" y="2374900"/>
            <a:ext cx="5975350" cy="179388"/>
            <a:chOff x="1202" y="1496"/>
            <a:chExt cx="376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34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216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3118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934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7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052638" y="3167063"/>
            <a:ext cx="4462462" cy="192087"/>
            <a:chOff x="1293" y="1995"/>
            <a:chExt cx="2811" cy="121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758" y="1530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526" y="1538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01332" y="2321719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814219" y="3113881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908175" y="5805488"/>
            <a:ext cx="3735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取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上界即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250825" y="2662241"/>
            <a:ext cx="8066088" cy="509588"/>
            <a:chOff x="158" y="1677"/>
            <a:chExt cx="5081" cy="321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2     18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20      34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12      32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6     16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250825" y="3500438"/>
            <a:ext cx="8066088" cy="487363"/>
            <a:chOff x="158" y="2205"/>
            <a:chExt cx="5081" cy="307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2     18     20      34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6       12      16   32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250825" y="4294197"/>
            <a:ext cx="8424863" cy="474663"/>
            <a:chOff x="158" y="2705"/>
            <a:chExt cx="5307" cy="299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066" y="2705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 dirty="0">
                  <a:ea typeface="楷体" pitchFamily="49" charset="-122"/>
                  <a:cs typeface="Times New Roman" pitchFamily="18" charset="0"/>
                </a:rPr>
                <a:t>2     6      12      16      18     20      32   34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 dirty="0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58" y="271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250825" y="5013325"/>
            <a:ext cx="8424863" cy="477838"/>
            <a:chOff x="158" y="3158"/>
            <a:chExt cx="5307" cy="301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066" y="3158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1      2     5        6      12      16      18     20      32   34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</a:t>
              </a:r>
              <a:endParaRPr kumimoji="1" lang="en-US" altLang="zh-CN" u="sng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2    18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20    34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12    32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6    16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1    5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2      18      20     34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12      18      20     34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1        2       5         6         12         16         18       20        32      34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更清楚的表示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一颗归并树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6819918" cy="175432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每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一趟归并的时间复杂度为 </a:t>
            </a:r>
            <a:r>
              <a:rPr kumimoji="1"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总共需进行 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趟。</a:t>
            </a:r>
            <a:endParaRPr kumimoji="1" lang="en-US" altLang="zh-CN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的时间复杂度为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Ο(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32400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8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736</Words>
  <Application>Microsoft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362</cp:revision>
  <dcterms:created xsi:type="dcterms:W3CDTF">2004-11-02T05:48:03Z</dcterms:created>
  <dcterms:modified xsi:type="dcterms:W3CDTF">2017-05-20T07:39:03Z</dcterms:modified>
</cp:coreProperties>
</file>