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notesMasterIdLst>
    <p:notesMasterId r:id="rId15"/>
  </p:notesMasterIdLst>
  <p:sldIdLst>
    <p:sldId id="354" r:id="rId3"/>
    <p:sldId id="353" r:id="rId4"/>
    <p:sldId id="358" r:id="rId5"/>
    <p:sldId id="359" r:id="rId6"/>
    <p:sldId id="360" r:id="rId7"/>
    <p:sldId id="362" r:id="rId8"/>
    <p:sldId id="363" r:id="rId9"/>
    <p:sldId id="364" r:id="rId10"/>
    <p:sldId id="355" r:id="rId11"/>
    <p:sldId id="361" r:id="rId12"/>
    <p:sldId id="357" r:id="rId13"/>
    <p:sldId id="342" r:id="rId1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1000E4"/>
    <a:srgbClr val="FF3300"/>
    <a:srgbClr val="008000"/>
    <a:srgbClr val="DDDDDD"/>
    <a:srgbClr val="01000C"/>
    <a:srgbClr val="03000C"/>
    <a:srgbClr val="050507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94682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762E5-8572-4547-8A78-62FA3D055040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AF2C0-92F8-4141-A77E-049BA1BB80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319F-E2CA-4509-9F0F-99275B4183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AF1-A1A2-4876-8730-B2DDE3A4C1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7BCF-DB3D-40DC-903F-1056E2F00F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ECC-C1B2-4512-8AE8-298A7DFD7C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279-47FD-410B-9290-963E0C57CAB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1DC7-3AB4-464F-A9B5-1C0EB35DF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7C3C-0B26-4BB1-BA61-DDB8B5FC3A0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76F-2748-4A22-8A7C-77A1A05FF5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0BED27F6-8F55-496A-9814-A70E19615AC8}" type="slidenum">
              <a:rPr lang="en-US" altLang="zh-CN" smtClean="0"/>
              <a:pPr/>
              <a:t>‹#›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74D7-0723-4A05-B788-7406EECAA8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36EC-AACD-4BE2-82EB-3F01AAC2A1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45FB-A351-4713-85D7-097D8BF8F9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456AF-5BB8-4EF5-A15E-1717C7FFCD31}" type="slidenum">
              <a:rPr lang="zh-CN" altLang="en-US" smtClean="0"/>
              <a:pPr/>
              <a:t>‹#›</a:t>
            </a:fld>
            <a:r>
              <a:rPr lang="en-US" altLang="zh-CN" smtClean="0"/>
              <a:t>/9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650" name="Group 890"/>
          <p:cNvGraphicFramePr>
            <a:graphicFrameLocks noGrp="1"/>
          </p:cNvGraphicFramePr>
          <p:nvPr/>
        </p:nvGraphicFramePr>
        <p:xfrm>
          <a:off x="285720" y="1285860"/>
          <a:ext cx="8501122" cy="51596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64377"/>
                <a:gridCol w="1548296"/>
                <a:gridCol w="1550004"/>
                <a:gridCol w="1346865"/>
                <a:gridCol w="1391448"/>
                <a:gridCol w="1000132"/>
              </a:tblGrid>
              <a:tr h="2190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排序方法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时间复杂度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空间复杂度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稳定性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平均情况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最坏情况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最好情况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直接插入排序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O(1)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折半插入排序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O(1)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希尔排序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1.3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 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 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O(1)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不稳定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冒泡排序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O(1)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快速排序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不稳定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简单选择排序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O(1)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不稳定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堆排序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O(1)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不稳定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二路归并排序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log</a:t>
                      </a:r>
                      <a:r>
                        <a:rPr kumimoji="1" lang="en-US" altLang="zh-CN" sz="18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基数排序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O(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稳定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18648" name="Text Box 888"/>
          <p:cNvSpPr txBox="1">
            <a:spLocks noChangeArrowheads="1"/>
          </p:cNvSpPr>
          <p:nvPr/>
        </p:nvSpPr>
        <p:spPr bwMode="auto">
          <a:xfrm>
            <a:off x="2051050" y="757222"/>
            <a:ext cx="482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latin typeface="楷体" pitchFamily="49" charset="-122"/>
                <a:ea typeface="楷体" pitchFamily="49" charset="-122"/>
              </a:rPr>
              <a:t>各种内排序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方法的性能 </a:t>
            </a:r>
          </a:p>
        </p:txBody>
      </p:sp>
      <p:sp>
        <p:nvSpPr>
          <p:cNvPr id="4" name="Text Box 14" descr="信纸"/>
          <p:cNvSpPr txBox="1">
            <a:spLocks noChangeArrowheads="1"/>
          </p:cNvSpPr>
          <p:nvPr/>
        </p:nvSpPr>
        <p:spPr bwMode="auto">
          <a:xfrm>
            <a:off x="2000232" y="142852"/>
            <a:ext cx="4857784" cy="58477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10.7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各种內排序的比较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497887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80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若数据元素序列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{11,12,13,7,8,9,23,4,5}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是采用下列排序方法之一得到的第二趟排序后的结果，则该排序算法只能是</a:t>
            </a:r>
            <a:r>
              <a:rPr lang="zh-CN" altLang="en-US" u="sng" dirty="0"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    </a:t>
            </a:r>
          </a:p>
          <a:p>
            <a:pPr algn="l">
              <a:lnSpc>
                <a:spcPct val="14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A.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冒泡排序			</a:t>
            </a:r>
            <a:r>
              <a:rPr lang="en-US" altLang="zh-CN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B. </a:t>
            </a:r>
            <a:r>
              <a:rPr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直接插入排序</a:t>
            </a:r>
          </a:p>
          <a:p>
            <a:pPr algn="l">
              <a:lnSpc>
                <a:spcPct val="14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C.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选择排序		           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D.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二路归并排序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900113" y="3429000"/>
            <a:ext cx="518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2009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10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135937" cy="341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80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对一组数据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(2,12,16,88,5,10)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进行排序，若前三趟的结果如下：</a:t>
            </a:r>
          </a:p>
          <a:p>
            <a:pPr algn="l">
              <a:lnSpc>
                <a:spcPct val="11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趟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88</a:t>
            </a:r>
            <a:endParaRPr lang="en-US" altLang="zh-CN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趟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88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趟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88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1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则采用的排序方法可能是</a:t>
            </a:r>
            <a:r>
              <a:rPr lang="zh-CN" altLang="en-US" u="sng"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u="sng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ct val="11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A. </a:t>
            </a:r>
            <a:r>
              <a:rPr lang="zh-CN" altLang="en-US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冒泡排序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			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B.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希尔排序</a:t>
            </a:r>
          </a:p>
          <a:p>
            <a:pPr algn="l">
              <a:lnSpc>
                <a:spcPct val="11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C.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二路归并排序			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D.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基数排序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827088" y="4005263"/>
            <a:ext cx="5184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lang="en-US" altLang="zh-CN" sz="22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2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12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71472" y="1285860"/>
            <a:ext cx="8305800" cy="238984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平方</a:t>
            </a:r>
            <a:r>
              <a:rPr kumimoji="1" lang="zh-CN" altLang="en-US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阶</a:t>
            </a:r>
            <a:r>
              <a:rPr kumimoji="1" lang="en-US" altLang="zh-CN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200" i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30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即简单排序方法，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例如直接插入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、简单选择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冒泡排序。</a:t>
            </a:r>
            <a:endParaRPr kumimoji="1" lang="zh-CN" altLang="en-US" sz="220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</a:t>
            </a:r>
            <a:r>
              <a:rPr kumimoji="1" lang="zh-CN" altLang="en-US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对数阶</a:t>
            </a:r>
            <a:r>
              <a:rPr kumimoji="1" lang="en-US" altLang="zh-CN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200" i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sz="2200" baseline="-30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快速、堆和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归并排序。</a:t>
            </a:r>
            <a:endParaRPr kumimoji="1" lang="zh-CN" altLang="en-US" sz="220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</a:t>
            </a:r>
            <a:r>
              <a:rPr kumimoji="1" lang="zh-CN" altLang="en-US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阶</a:t>
            </a:r>
            <a:r>
              <a:rPr kumimoji="1" lang="en-US" altLang="zh-CN" sz="22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200" i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基数排序（假设</a:t>
            </a:r>
            <a:r>
              <a:rPr kumimoji="1" lang="en-US" altLang="zh-CN" sz="22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2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为常量）。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、按算法平均时间复杂度分类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2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、按算法空间复杂度分类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6357982" cy="1949728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marL="457200" lvl="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200" i="1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归并排序，基数排序为</a:t>
            </a:r>
            <a:r>
              <a:rPr kumimoji="1" lang="en-US" altLang="zh-CN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200" i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O(log</a:t>
            </a:r>
            <a:r>
              <a:rPr kumimoji="1" lang="en-US" altLang="zh-CN" sz="2200" baseline="-30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快速排序。</a:t>
            </a:r>
            <a:endParaRPr kumimoji="1" lang="zh-CN" altLang="en-US" sz="220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O(1)</a:t>
            </a:r>
            <a:r>
              <a:rPr kumimoji="1" lang="zh-CN" altLang="en-US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：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其他排序方法。 </a:t>
            </a:r>
            <a:endParaRPr kumimoji="1" lang="zh-CN" altLang="en-US" sz="220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3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、按算法稳定性分类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143932" cy="1340331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marL="457200" lvl="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不稳定的：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希尔排序、快速排序、堆排序、简单选择排序。</a:t>
            </a:r>
            <a:endParaRPr kumimoji="1" lang="zh-CN" altLang="en-US" sz="220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稳定的：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其他排序方法。 </a:t>
            </a:r>
            <a:endParaRPr kumimoji="1" lang="zh-CN" altLang="en-US" sz="220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4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8358246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800" smtClean="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【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10-9</a:t>
            </a:r>
            <a:r>
              <a:rPr 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设线性表中每个元素有两个数据项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，现对线性表按以下规则进行排序：先看数据项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值小的在前，大的在后；在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值相同的情况下，再看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值，小的在前，大的在后。满足这种要求的排序方法是</a:t>
            </a:r>
            <a:r>
              <a:rPr lang="en-US" u="sng" smtClean="0"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ts val="3200"/>
              </a:lnSpc>
            </a:pPr>
            <a:r>
              <a:rPr lang="en-US" smtClean="0"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A.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先按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值进行直接插入排序，再按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值进行简单选择排序</a:t>
            </a:r>
          </a:p>
          <a:p>
            <a:pPr algn="l">
              <a:lnSpc>
                <a:spcPts val="3200"/>
              </a:lnSpc>
            </a:pPr>
            <a:r>
              <a:rPr lang="en-US" sz="2200" smtClean="0">
                <a:ea typeface="楷体" pitchFamily="49" charset="-122"/>
                <a:cs typeface="Times New Roman" pitchFamily="18" charset="0"/>
              </a:rPr>
              <a:t>    B.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先按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值进行直接插入排序，再按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值进行简单选择排序</a:t>
            </a:r>
          </a:p>
          <a:p>
            <a:pPr algn="l">
              <a:lnSpc>
                <a:spcPts val="3200"/>
              </a:lnSpc>
            </a:pPr>
            <a:r>
              <a:rPr lang="en-US" sz="2200" smtClean="0">
                <a:ea typeface="楷体" pitchFamily="49" charset="-122"/>
                <a:cs typeface="Times New Roman" pitchFamily="18" charset="0"/>
              </a:rPr>
              <a:t>    C.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先按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值进行简单选择排序，再按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值进行直接插入排序</a:t>
            </a:r>
          </a:p>
          <a:p>
            <a:pPr algn="l">
              <a:lnSpc>
                <a:spcPts val="3200"/>
              </a:lnSpc>
            </a:pPr>
            <a:r>
              <a:rPr lang="en-US" sz="2200" smtClean="0">
                <a:ea typeface="楷体" pitchFamily="49" charset="-122"/>
                <a:cs typeface="Times New Roman" pitchFamily="18" charset="0"/>
              </a:rPr>
              <a:t>    D.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先按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值进行简单选择排序，再按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值进行直接插入排序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4071942"/>
            <a:ext cx="721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考虑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排序数据项顺序：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还是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 smtClean="0">
                <a:ea typeface="楷体" pitchFamily="49" charset="-122"/>
                <a:cs typeface="Times New Roman" pitchFamily="18" charset="0"/>
              </a:rPr>
              <a:t>1 </a:t>
            </a:r>
            <a:r>
              <a:rPr lang="zh-CN" altLang="en-US" sz="32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？</a:t>
            </a:r>
            <a:endParaRPr lang="zh-CN" altLang="en-US" sz="3200">
              <a:solidFill>
                <a:srgbClr val="FF3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4857760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越重要的数据项越在后面排序 </a:t>
            </a:r>
            <a:r>
              <a:rPr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mtClean="0">
                <a:ea typeface="楷体" pitchFamily="49" charset="-122"/>
                <a:cs typeface="Times New Roman" pitchFamily="18" charset="0"/>
                <a:sym typeface="Wingdings"/>
              </a:rPr>
              <a:t> 应为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 smtClean="0">
                <a:ea typeface="楷体" pitchFamily="49" charset="-122"/>
                <a:cs typeface="Times New Roman" pitchFamily="18" charset="0"/>
              </a:rPr>
              <a:t>1 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5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0034" y="1458278"/>
          <a:ext cx="2762248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标识</a:t>
                      </a:r>
                      <a:endParaRPr lang="zh-CN" altLang="en-US" sz="2400" b="1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3714744" y="2315534"/>
            <a:ext cx="1571636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00430" y="184398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直接插入排序</a:t>
            </a:r>
            <a:endParaRPr lang="zh-CN" altLang="en-US" sz="200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5008" y="1458278"/>
          <a:ext cx="2762248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标识</a:t>
                      </a:r>
                      <a:endParaRPr lang="zh-CN" altLang="en-US" sz="2400" b="1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57488" y="4387236"/>
          <a:ext cx="2762248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标识</a:t>
                      </a:r>
                      <a:endParaRPr lang="zh-CN" altLang="en-US" sz="2400" b="1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715008" y="4065765"/>
            <a:ext cx="2786082" cy="2250297"/>
            <a:chOff x="5715008" y="4065765"/>
            <a:chExt cx="2786082" cy="2250297"/>
          </a:xfrm>
        </p:grpSpPr>
        <p:sp>
          <p:nvSpPr>
            <p:cNvPr id="8" name="下箭头 7"/>
            <p:cNvSpPr/>
            <p:nvPr/>
          </p:nvSpPr>
          <p:spPr>
            <a:xfrm rot="2700000">
              <a:off x="6215074" y="3672856"/>
              <a:ext cx="214314" cy="10001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57950" y="4101484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简单选择排序</a:t>
              </a:r>
              <a:endParaRPr lang="zh-CN" altLang="en-US" sz="2000"/>
            </a:p>
          </p:txBody>
        </p:sp>
        <p:sp>
          <p:nvSpPr>
            <p:cNvPr id="11" name="右大括号 10"/>
            <p:cNvSpPr/>
            <p:nvPr/>
          </p:nvSpPr>
          <p:spPr>
            <a:xfrm>
              <a:off x="5715008" y="4958740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57884" y="4987258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相对次序改变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右大括号 12"/>
            <p:cNvSpPr/>
            <p:nvPr/>
          </p:nvSpPr>
          <p:spPr>
            <a:xfrm>
              <a:off x="5715008" y="5744558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7884" y="5773076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相对次序改变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4282" y="214290"/>
            <a:ext cx="692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考虑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选择直接插入排序还是简单选择排序</a:t>
            </a:r>
            <a:r>
              <a:rPr lang="en-US" baseline="-2500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32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？</a:t>
            </a:r>
            <a:endParaRPr lang="zh-CN" altLang="en-US" sz="3200">
              <a:solidFill>
                <a:srgbClr val="FF33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3768" y="285728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稳定性</a:t>
            </a:r>
            <a:endParaRPr lang="zh-CN" altLang="en-US">
              <a:solidFill>
                <a:srgbClr val="FF33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85723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例如：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01024" y="5214950"/>
            <a:ext cx="571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smtClean="0">
                <a:solidFill>
                  <a:srgbClr val="FF3300"/>
                </a:solidFill>
                <a:sym typeface="Wingdings"/>
              </a:rPr>
              <a:t></a:t>
            </a:r>
            <a:endParaRPr lang="zh-CN" altLang="en-US" sz="4400">
              <a:solidFill>
                <a:srgbClr val="FF3300"/>
              </a:solidFill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6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542926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答案为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14290"/>
          <a:ext cx="2762248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标识</a:t>
                      </a:r>
                      <a:endParaRPr lang="zh-CN" altLang="en-US" sz="2400" b="1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3714744" y="1071546"/>
            <a:ext cx="1571636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0430" y="599998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简单选择排序</a:t>
            </a:r>
            <a:endParaRPr lang="zh-CN" altLang="en-US" sz="200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5008" y="214290"/>
          <a:ext cx="2762248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标识</a:t>
                      </a:r>
                      <a:endParaRPr lang="zh-CN" altLang="en-US" sz="2400" b="1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7488" y="3143248"/>
          <a:ext cx="2762248" cy="204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标识</a:t>
                      </a:r>
                      <a:endParaRPr lang="zh-CN" altLang="en-US" sz="2400" b="1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400" b="1" baseline="-25000" smtClean="0">
                          <a:solidFill>
                            <a:srgbClr val="FF33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b="1" baseline="-25000">
                        <a:solidFill>
                          <a:srgbClr val="FF33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715008" y="2821777"/>
            <a:ext cx="2857520" cy="2250297"/>
            <a:chOff x="5715008" y="2821777"/>
            <a:chExt cx="2857520" cy="2250297"/>
          </a:xfrm>
        </p:grpSpPr>
        <p:sp>
          <p:nvSpPr>
            <p:cNvPr id="10" name="下箭头 9"/>
            <p:cNvSpPr/>
            <p:nvPr/>
          </p:nvSpPr>
          <p:spPr>
            <a:xfrm rot="2700000">
              <a:off x="6215074" y="2428868"/>
              <a:ext cx="214314" cy="10001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7950" y="2857496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直接插入排序</a:t>
              </a:r>
              <a:endParaRPr lang="zh-CN" altLang="en-US" sz="2000"/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5715008" y="3714752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57884" y="374327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相对次序不改变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右大括号 13"/>
            <p:cNvSpPr/>
            <p:nvPr/>
          </p:nvSpPr>
          <p:spPr>
            <a:xfrm>
              <a:off x="5715008" y="4500570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57884" y="452908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相对次序不改变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01024" y="3970962"/>
              <a:ext cx="5715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400" smtClean="0">
                  <a:solidFill>
                    <a:srgbClr val="FF3300"/>
                  </a:solidFill>
                  <a:sym typeface="Wingdings"/>
                </a:rPr>
                <a:t></a:t>
              </a:r>
              <a:endParaRPr lang="zh-CN" altLang="en-US" sz="4400">
                <a:solidFill>
                  <a:srgbClr val="FF3300"/>
                </a:solidFill>
              </a:endParaRPr>
            </a:p>
          </p:txBody>
        </p:sp>
      </p:grpSp>
      <p:sp>
        <p:nvSpPr>
          <p:cNvPr id="17" name="右大括号 16"/>
          <p:cNvSpPr/>
          <p:nvPr/>
        </p:nvSpPr>
        <p:spPr>
          <a:xfrm>
            <a:off x="8501090" y="785794"/>
            <a:ext cx="142876" cy="57150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7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500174"/>
            <a:ext cx="7358114" cy="1200329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排序算法的稳定性在多关键字排序中如何使用？</a:t>
            </a:r>
            <a:r>
              <a:rPr lang="en-US" altLang="zh-CN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endParaRPr lang="zh-CN" altLang="en-US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8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468313" y="1071546"/>
            <a:ext cx="8207375" cy="87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　　因为不同的排序方法适应不同的应用环境和要求，所以选择合适的排序方法应综合考虑下列因素： 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042988" y="2143116"/>
            <a:ext cx="5672152" cy="306196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en-US" altLang="zh-CN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待排序的元素数目</a:t>
            </a:r>
            <a:r>
              <a:rPr lang="en-US" altLang="zh-CN" sz="2200" i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（问题规模）；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元素的大小（每个元素的规模）；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关键字的结构及其初始状态；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对稳定性的要求；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语言工具的条件；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排序数据的存储结构；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时间和辅助空间复杂度。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4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、如何</a:t>
            </a:r>
            <a:r>
              <a:rPr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选择合适的排序算法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9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</TotalTime>
  <Words>718</Words>
  <Application>Microsoft PowerPoint</Application>
  <PresentationFormat>全屏显示(4:3)</PresentationFormat>
  <Paragraphs>221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394</cp:revision>
  <dcterms:created xsi:type="dcterms:W3CDTF">2004-11-02T05:48:03Z</dcterms:created>
  <dcterms:modified xsi:type="dcterms:W3CDTF">2017-05-22T06:16:08Z</dcterms:modified>
</cp:coreProperties>
</file>