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4"/>
  </p:notesMasterIdLst>
  <p:sldIdLst>
    <p:sldId id="295" r:id="rId2"/>
    <p:sldId id="485" r:id="rId3"/>
    <p:sldId id="521" r:id="rId4"/>
    <p:sldId id="522" r:id="rId5"/>
    <p:sldId id="500" r:id="rId6"/>
    <p:sldId id="524" r:id="rId7"/>
    <p:sldId id="526" r:id="rId8"/>
    <p:sldId id="527" r:id="rId9"/>
    <p:sldId id="528" r:id="rId10"/>
    <p:sldId id="525" r:id="rId11"/>
    <p:sldId id="529" r:id="rId12"/>
    <p:sldId id="531" r:id="rId13"/>
    <p:sldId id="530" r:id="rId14"/>
    <p:sldId id="501" r:id="rId15"/>
    <p:sldId id="505" r:id="rId16"/>
    <p:sldId id="533" r:id="rId17"/>
    <p:sldId id="532" r:id="rId18"/>
    <p:sldId id="506" r:id="rId19"/>
    <p:sldId id="534" r:id="rId20"/>
    <p:sldId id="535" r:id="rId21"/>
    <p:sldId id="507" r:id="rId22"/>
    <p:sldId id="536" r:id="rId2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339933"/>
    <a:srgbClr val="6600CC"/>
    <a:srgbClr val="669900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86050" y="863726"/>
            <a:ext cx="292895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109894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插入排序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857356" y="2857496"/>
            <a:ext cx="3214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直接插入排序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折半插入排序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希尔排序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666731"/>
            <a:ext cx="7358114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以下关于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的叙述中正确的是（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快速排序在所有排序方法中最快，而且所需辅助空间也最少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在快速排序中，不可以用队列替代栈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快速排序的空间复杂度为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快速排序在待排序的数据随机分布时效率最高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6644" y="302338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83983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85918" y="824010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选择排序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554481"/>
            <a:ext cx="264320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简单选择排序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堆排序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简单选择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[0]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[1] 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]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通过简单比较将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89979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全局有序区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堆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 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786478" cy="1818421"/>
            <a:chOff x="785786" y="714362"/>
            <a:chExt cx="5786478" cy="1363816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64955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[1]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[2] 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64955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+1]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15921225">
              <a:off x="3598038" y="1004935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298" y="785800"/>
              <a:ext cx="328614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借助堆将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放在无序区末尾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i=n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51552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全局有序区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1538" y="571480"/>
            <a:ext cx="6715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有一个关键字序列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(22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18)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，在进行一趟排序后得到的结果为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(18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86)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，则采用的排序方法可能是（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A.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简单选择排序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B.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冒泡排序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C.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D.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堆排序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8992" y="3000372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4762509"/>
            <a:ext cx="6572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选项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每一趟产生的有序区是全局有序区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8029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14348" y="610869"/>
            <a:ext cx="75009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一个有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个整数的数组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[1..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，其中所有元素是有序的，将其看成是一棵完全二叉树，该树构成一个堆吗？若不是，请给一个反例，若是，请说明理由。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472" y="2214554"/>
            <a:ext cx="80010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该数组一定构成一个堆，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递增有序数组构成一个小根堆，递减有序数组构成一个大根堆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以递增有序数组为例，假设数组元素为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是递增有序的，从中看出下标越大的元素值也越大，对于任一元素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，有：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    </a:t>
            </a:r>
            <a:r>
              <a:rPr 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sz="2200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i="1" baseline="-25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 </a:t>
            </a:r>
            <a:r>
              <a:rPr 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sz="2200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k</a:t>
            </a:r>
            <a:r>
              <a:rPr lang="en-US" sz="2200" baseline="-25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 baseline="-25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i="1" baseline="-25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baseline="-25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&lt; </a:t>
            </a:r>
            <a:r>
              <a:rPr lang="en-US" sz="2200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 baseline="-25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baseline="-25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z="2200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sz="2200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/2</a:t>
            </a:r>
            <a:r>
              <a:rPr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200" smtClean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这正好满足小根堆的特性，所以构成一个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小根堆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90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53825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归并排序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1261576"/>
            <a:ext cx="2214578" cy="5810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二路归并排序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0166" y="2119762"/>
            <a:ext cx="171451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lang="en-US" altLang="zh-CN" sz="2200" smtClean="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3240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8618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768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62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7213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15074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8657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571736" y="3429000"/>
            <a:ext cx="1000132" cy="857256"/>
            <a:chOff x="2571736" y="2571750"/>
            <a:chExt cx="1000132" cy="642942"/>
          </a:xfrm>
        </p:grpSpPr>
        <p:sp>
          <p:nvSpPr>
            <p:cNvPr id="17" name="矩形 1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8" idx="2"/>
              <a:endCxn id="1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2"/>
              <a:endCxn id="1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786182" y="3462869"/>
            <a:ext cx="1000132" cy="821585"/>
            <a:chOff x="3786182" y="2597151"/>
            <a:chExt cx="1000132" cy="616189"/>
          </a:xfrm>
        </p:grpSpPr>
        <p:sp>
          <p:nvSpPr>
            <p:cNvPr id="18" name="矩形 17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00628" y="3429001"/>
            <a:ext cx="1000132" cy="857256"/>
            <a:chOff x="5000628" y="2571751"/>
            <a:chExt cx="1000132" cy="642942"/>
          </a:xfrm>
        </p:grpSpPr>
        <p:sp>
          <p:nvSpPr>
            <p:cNvPr id="25" name="矩形 2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215074" y="3462870"/>
            <a:ext cx="1000132" cy="821585"/>
            <a:chOff x="6215074" y="2597152"/>
            <a:chExt cx="1000132" cy="616189"/>
          </a:xfrm>
        </p:grpSpPr>
        <p:sp>
          <p:nvSpPr>
            <p:cNvPr id="26" name="矩形 25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4284455"/>
            <a:ext cx="2214578" cy="763807"/>
            <a:chOff x="2571736" y="3213341"/>
            <a:chExt cx="2214578" cy="572855"/>
          </a:xfrm>
        </p:grpSpPr>
        <p:sp>
          <p:nvSpPr>
            <p:cNvPr id="31" name="矩形 30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17" idx="2"/>
              <a:endCxn id="31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8" idx="2"/>
              <a:endCxn id="31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072066" y="4303191"/>
            <a:ext cx="2143140" cy="745071"/>
            <a:chOff x="5072066" y="3227393"/>
            <a:chExt cx="2143140" cy="558803"/>
          </a:xfrm>
        </p:grpSpPr>
        <p:sp>
          <p:nvSpPr>
            <p:cNvPr id="32" name="矩形 31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571736" y="5048262"/>
            <a:ext cx="4643470" cy="762005"/>
            <a:chOff x="2571736" y="3786196"/>
            <a:chExt cx="4643470" cy="571504"/>
          </a:xfrm>
        </p:grpSpPr>
        <p:sp>
          <p:nvSpPr>
            <p:cNvPr id="41" name="矩形 4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>
              <a:stCxn id="31" idx="2"/>
              <a:endCxn id="4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2"/>
              <a:endCxn id="4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523987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sz="2000" smtClean="0">
                <a:solidFill>
                  <a:srgbClr val="0000FF"/>
                </a:solidFill>
                <a:sym typeface="Symbol"/>
              </a:rPr>
              <a:t>log</a:t>
            </a:r>
            <a:r>
              <a:rPr lang="en-US" sz="2000" baseline="-2500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2000" i="1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000" smtClean="0">
                <a:solidFill>
                  <a:srgbClr val="0000FF"/>
                </a:solidFill>
                <a:sym typeface="Symbol"/>
              </a:rPr>
              <a:t>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44377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局部有序区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676729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086" y="3085111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4414463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空间：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666731"/>
            <a:ext cx="2643206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二路归并排序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82541"/>
            <a:ext cx="77153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两个各含有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个元素的有序序列归并成一个有序序列时，关键字比较次数为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，也就是说关键字比较次数与初始序列有关。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为什么通常说二路归并排序与初始序列无关呢？</a:t>
            </a:r>
            <a:endParaRPr lang="zh-CN" altLang="en-US" sz="22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2428868"/>
            <a:ext cx="69294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二路归并排序中使用了辅助空间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R  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R1     R1 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R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每趟移动元素的次数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，总的移动次数总是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1538" y="3667125"/>
            <a:ext cx="7215238" cy="1913249"/>
            <a:chOff x="857224" y="2857502"/>
            <a:chExt cx="7215238" cy="1434937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3357568"/>
              <a:ext cx="721523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       尽管待排序的初始序列对关键字的比较有一定的影响，但不改变算法的总体时间性能，所以通常说二路归并排序与初始序列无关。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500430" y="2857502"/>
              <a:ext cx="285752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5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47138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基数排序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1333486"/>
            <a:ext cx="171451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lang="en-US" altLang="zh-CN" sz="2200" smtClean="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14546" y="2095491"/>
            <a:ext cx="5643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将关键字分离出</a:t>
            </a:r>
            <a:r>
              <a:rPr lang="zh-CN" altLang="en-US" sz="280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，对每一位进行排序（共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位）</a:t>
            </a:r>
          </a:p>
        </p:txBody>
      </p:sp>
      <p:sp>
        <p:nvSpPr>
          <p:cNvPr id="47" name="下箭头 46"/>
          <p:cNvSpPr/>
          <p:nvPr/>
        </p:nvSpPr>
        <p:spPr>
          <a:xfrm>
            <a:off x="4214810" y="2762246"/>
            <a:ext cx="214314" cy="47625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428992" y="3238499"/>
            <a:ext cx="18573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多关键字排序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57422" y="3905253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所有位的取值 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基数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r</a:t>
            </a:r>
            <a:endParaRPr lang="zh-CN" altLang="en-US" sz="2000" i="1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7422" y="5131180"/>
            <a:ext cx="5357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数据特性 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按最高位优先，按最低位优先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57422" y="4493691"/>
            <a:ext cx="628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每一位进行排序：分配、收集（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不需要关键字比较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直接插入排序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[0]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[1] 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]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有序插入到有序区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[0..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-1]</a:t>
              </a: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中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34619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局部有序区（最后一趟前，所有数据不一定有序）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最好（正序）：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；最坏（反序）：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；平均：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3086" y="187203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086" y="3476613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086" y="2800269"/>
            <a:ext cx="558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086" y="4214347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空间：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662" y="952483"/>
            <a:ext cx="1643074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基数排序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61982"/>
            <a:ext cx="628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有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个不同的英文单词（均为小写字母），它们的长度相等，均为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。若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=500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&lt;5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，试问采用什么排序方法时其时间复杂度最小？为什么？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571744"/>
            <a:ext cx="764386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采用基数排序方法时，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，时间复杂度为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+26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其他排序方法的时间复杂度最小为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=500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&lt;5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时，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+26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)&lt;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采用基数排序方法最好。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14744" y="4857760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/22</a:t>
            </a:r>
            <a:endParaRPr lang="en-US" altLang="zh-CN"/>
          </a:p>
        </p:txBody>
      </p:sp>
      <p:pic>
        <p:nvPicPr>
          <p:cNvPr id="1026" name="Picture 2" descr="https://ss2.bdstatic.com/70cFvnSh_Q1YnxGkpoWK1HF6hhy/it/u=348570586,3670509190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000372"/>
            <a:ext cx="1643074" cy="1643075"/>
          </a:xfrm>
          <a:prstGeom prst="rect">
            <a:avLst/>
          </a:prstGeom>
          <a:noFill/>
        </p:spPr>
      </p:pic>
      <p:pic>
        <p:nvPicPr>
          <p:cNvPr id="2" name="Picture 2" descr="https://ss0.bdstatic.com/70cFvHSh_Q1YnxGkpoWK1HF6hhy/it/u=2231767984,249477703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71480"/>
            <a:ext cx="458152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314327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折半插入排序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[0]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[1] 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]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在有序区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[0..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-1]</a:t>
              </a: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折半查找插入位置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34619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局部有序区（最后一趟前，所有数据不一定有序）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最好（正序）：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；最坏（反序）：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；平均：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90477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希尔排序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761982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619502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sz="2000" smtClean="0">
                <a:solidFill>
                  <a:srgbClr val="0000FF"/>
                </a:solidFill>
                <a:sym typeface="Symbol"/>
              </a:rPr>
              <a:t></a:t>
            </a:r>
            <a:r>
              <a:rPr lang="en-US" altLang="zh-CN" sz="200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sym typeface="Symbol"/>
              </a:rPr>
              <a:t>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277597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不产生有序区（最后一趟前，所有数据不一定有序）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5048261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平均：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1.3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4546" y="1142985"/>
            <a:ext cx="6286544" cy="1785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&gt;0)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分为到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个组（相距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个位置的元素为一组）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每组进行直接插入排序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d=d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5643107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968293"/>
            <a:ext cx="7786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对同一待排序序列分别进行折半插入排序和直接插入排序，两者之间可能的不同之处是</a:t>
            </a:r>
            <a:r>
              <a:rPr lang="en-US" sz="2200" u="sng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     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A.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排序的总趟数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	B.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元素的移动次数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C.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使用辅助空间的数量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D.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元素之间的比较次数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333749"/>
            <a:ext cx="3786214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在有序区查找插入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的位置：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3900" y="2143116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3994480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直接插入排序采用逐个比较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折半插入排序采用折半查找方法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143504" y="3929067"/>
            <a:ext cx="3857652" cy="1035739"/>
            <a:chOff x="5357818" y="2928940"/>
            <a:chExt cx="3286148" cy="776804"/>
          </a:xfrm>
        </p:grpSpPr>
        <p:sp>
          <p:nvSpPr>
            <p:cNvPr id="13" name="右大括号 12"/>
            <p:cNvSpPr/>
            <p:nvPr/>
          </p:nvSpPr>
          <p:spPr>
            <a:xfrm>
              <a:off x="5357818" y="2928940"/>
              <a:ext cx="243418" cy="642942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132" y="3084516"/>
              <a:ext cx="3071834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元素之间的比较次数不同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85918" y="692382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交换排序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554481"/>
            <a:ext cx="264320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冒泡排序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冒泡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[0]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[1] 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]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通过交换将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51552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全局有序区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最好（正序）：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；最坏（反序）：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；平均：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快速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952483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1142984"/>
            <a:ext cx="414340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…       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276523"/>
            <a:ext cx="3286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递归树高度：</a:t>
            </a:r>
            <a:r>
              <a:rPr lang="en-US" altLang="zh-CN" sz="200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05253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每次划分归位一个元素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675917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最好（随机）：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；最坏（正反序）：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平均：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4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1736" y="2476493"/>
            <a:ext cx="164307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[s]  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…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-1]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2066" y="2476493"/>
            <a:ext cx="164307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+1]  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…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7686" y="2476493"/>
            <a:ext cx="57150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18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844800" y="1710267"/>
            <a:ext cx="1549400" cy="762000"/>
          </a:xfrm>
          <a:custGeom>
            <a:avLst/>
            <a:gdLst>
              <a:gd name="connsiteX0" fmla="*/ 0 w 1549400"/>
              <a:gd name="connsiteY0" fmla="*/ 0 h 571500"/>
              <a:gd name="connsiteX1" fmla="*/ 241300 w 1549400"/>
              <a:gd name="connsiteY1" fmla="*/ 304800 h 571500"/>
              <a:gd name="connsiteX2" fmla="*/ 1054100 w 1549400"/>
              <a:gd name="connsiteY2" fmla="*/ 381000 h 571500"/>
              <a:gd name="connsiteX3" fmla="*/ 1549400 w 15494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400" h="571500">
                <a:moveTo>
                  <a:pt x="0" y="0"/>
                </a:moveTo>
                <a:cubicBezTo>
                  <a:pt x="32808" y="120650"/>
                  <a:pt x="65617" y="241300"/>
                  <a:pt x="241300" y="304800"/>
                </a:cubicBezTo>
                <a:cubicBezTo>
                  <a:pt x="416983" y="368300"/>
                  <a:pt x="836083" y="336550"/>
                  <a:pt x="1054100" y="381000"/>
                </a:cubicBezTo>
                <a:cubicBezTo>
                  <a:pt x="1272117" y="425450"/>
                  <a:pt x="1410758" y="498475"/>
                  <a:pt x="1549400" y="5715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572000" y="1809739"/>
            <a:ext cx="857256" cy="571504"/>
            <a:chOff x="4572000" y="1357304"/>
            <a:chExt cx="857256" cy="428628"/>
          </a:xfrm>
        </p:grpSpPr>
        <p:sp>
          <p:nvSpPr>
            <p:cNvPr id="27" name="下箭头 26"/>
            <p:cNvSpPr/>
            <p:nvPr/>
          </p:nvSpPr>
          <p:spPr>
            <a:xfrm>
              <a:off x="4572000" y="1357304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86314" y="1428742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划分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85786" y="6000768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空间：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  <p:bldP spid="18" grpId="0" animBg="1"/>
      <p:bldP spid="19" grpId="0" animBg="1"/>
      <p:bldP spid="20" grpId="0" animBg="1"/>
      <p:bldP spid="26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28748"/>
            <a:ext cx="728667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对数据序列（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）进行递增排序，采用每趟冒出一个最小元素的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冒泡排序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算法，需要进行的趟数至少是（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A.3	           B.4	     C.5	          D.8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2952747"/>
            <a:ext cx="3643338" cy="2526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=0: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8  9 10  4  5  6 20  2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=1: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1  2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8  9 10  4  5  6 20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=2: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1  2  4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8  9 10  5  6 20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=3: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1  2  4  5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8  9 10  6 20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=4: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1  2  4  5  6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8  9 10 20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6" y="1808938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Words>1376</Words>
  <Application>Microsoft PowerPoint</Application>
  <PresentationFormat>全屏显示(4:3)</PresentationFormat>
  <Paragraphs>192</Paragraphs>
  <Slides>22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1582</cp:revision>
  <dcterms:created xsi:type="dcterms:W3CDTF">2004-03-31T23:50:14Z</dcterms:created>
  <dcterms:modified xsi:type="dcterms:W3CDTF">2017-05-22T07:17:16Z</dcterms:modified>
</cp:coreProperties>
</file>